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97" r:id="rId3"/>
    <p:sldId id="491" r:id="rId4"/>
    <p:sldId id="492" r:id="rId5"/>
    <p:sldId id="496" r:id="rId6"/>
    <p:sldId id="493" r:id="rId7"/>
    <p:sldId id="495" r:id="rId8"/>
    <p:sldId id="494" r:id="rId9"/>
    <p:sldId id="501" r:id="rId10"/>
    <p:sldId id="498" r:id="rId11"/>
    <p:sldId id="502" r:id="rId12"/>
    <p:sldId id="490"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99677" autoAdjust="0"/>
  </p:normalViewPr>
  <p:slideViewPr>
    <p:cSldViewPr>
      <p:cViewPr varScale="1">
        <p:scale>
          <a:sx n="80" d="100"/>
          <a:sy n="80" d="100"/>
        </p:scale>
        <p:origin x="780" y="4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F15776-6964-42D4-B5F1-8DA3BDEBC1EE}"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15776-6964-42D4-B5F1-8DA3BDEBC1EE}"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15776-6964-42D4-B5F1-8DA3BDEBC1EE}"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15776-6964-42D4-B5F1-8DA3BDEBC1EE}"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F15776-6964-42D4-B5F1-8DA3BDEBC1EE}" type="datetimeFigureOut">
              <a:rPr lang="en-US" smtClean="0"/>
              <a:pPr/>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F15776-6964-42D4-B5F1-8DA3BDEBC1EE}" type="datetimeFigureOut">
              <a:rPr lang="en-US" smtClean="0"/>
              <a:pPr/>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F15776-6964-42D4-B5F1-8DA3BDEBC1EE}" type="datetimeFigureOut">
              <a:rPr lang="en-US" smtClean="0"/>
              <a:pPr/>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F15776-6964-42D4-B5F1-8DA3BDEBC1EE}" type="datetimeFigureOut">
              <a:rPr lang="en-US" smtClean="0"/>
              <a:pPr/>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15776-6964-42D4-B5F1-8DA3BDEBC1EE}" type="datetimeFigureOut">
              <a:rPr lang="en-US" smtClean="0"/>
              <a:pPr/>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15776-6964-42D4-B5F1-8DA3BDEBC1EE}" type="datetimeFigureOut">
              <a:rPr lang="en-US" smtClean="0"/>
              <a:pPr/>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15776-6964-42D4-B5F1-8DA3BDEBC1EE}" type="datetimeFigureOut">
              <a:rPr lang="en-US" smtClean="0"/>
              <a:pPr/>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60E81-B81C-4C5C-BB91-1F276D4AB0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15776-6964-42D4-B5F1-8DA3BDEBC1EE}" type="datetimeFigureOut">
              <a:rPr lang="en-US" smtClean="0"/>
              <a:pPr/>
              <a:t>2/28/2023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60E81-B81C-4C5C-BB91-1F276D4AB0B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1"/>
            <a:ext cx="8534400" cy="2133600"/>
          </a:xfrm>
        </p:spPr>
        <p:txBody>
          <a:bodyPr>
            <a:normAutofit/>
          </a:bodyPr>
          <a:lstStyle/>
          <a:p>
            <a:r>
              <a:rPr lang="en-US" sz="2400" b="1" u="sng" dirty="0"/>
              <a:t>COVID-19 in 2023</a:t>
            </a:r>
            <a:br>
              <a:rPr lang="en-US" sz="2400" b="1" dirty="0"/>
            </a:br>
            <a:r>
              <a:rPr lang="en-US" sz="2400" b="1" dirty="0"/>
              <a:t>Selected Links for Questions and </a:t>
            </a:r>
            <a:r>
              <a:rPr lang="en-US" sz="2400" b="1"/>
              <a:t>Answers with </a:t>
            </a:r>
            <a:r>
              <a:rPr lang="en-US" sz="2400" b="1" dirty="0"/>
              <a:t>Dr. Esther Tan, </a:t>
            </a:r>
            <a:br>
              <a:rPr lang="en-US" sz="2400" b="1" dirty="0"/>
            </a:br>
            <a:r>
              <a:rPr lang="en-US" sz="2400" b="1" dirty="0"/>
              <a:t>UN DHMOSH Public Health Conversation Series</a:t>
            </a:r>
          </a:p>
        </p:txBody>
      </p:sp>
      <p:sp>
        <p:nvSpPr>
          <p:cNvPr id="3" name="Subtitle 2"/>
          <p:cNvSpPr>
            <a:spLocks noGrp="1"/>
          </p:cNvSpPr>
          <p:nvPr>
            <p:ph type="subTitle" idx="1"/>
          </p:nvPr>
        </p:nvSpPr>
        <p:spPr>
          <a:xfrm>
            <a:off x="1219200" y="3886200"/>
            <a:ext cx="6934200" cy="2438400"/>
          </a:xfrm>
        </p:spPr>
        <p:txBody>
          <a:bodyPr>
            <a:normAutofit lnSpcReduction="10000"/>
          </a:bodyPr>
          <a:lstStyle/>
          <a:p>
            <a:r>
              <a:rPr lang="en-US" sz="1700" dirty="0"/>
              <a:t>Daniel R. Lucey MD, MPH</a:t>
            </a:r>
          </a:p>
          <a:p>
            <a:r>
              <a:rPr lang="en-US" sz="1700" dirty="0"/>
              <a:t>Clinical Professor of Medicine Geisel School of Medicine at Dartmouth</a:t>
            </a:r>
          </a:p>
          <a:p>
            <a:r>
              <a:rPr lang="en-US" sz="1600" dirty="0"/>
              <a:t>The Dartmouth Institute for Healthcare Policy &amp; Clinical Research, Hanover, NH</a:t>
            </a:r>
          </a:p>
          <a:p>
            <a:r>
              <a:rPr lang="en-US" sz="1700" dirty="0"/>
              <a:t>&amp;</a:t>
            </a:r>
          </a:p>
          <a:p>
            <a:r>
              <a:rPr lang="en-US" sz="1600" dirty="0"/>
              <a:t>Anthropology Research Associate, Smithsonian Museum of Natural History, DC     </a:t>
            </a:r>
          </a:p>
          <a:p>
            <a:r>
              <a:rPr lang="en-US" sz="1700" dirty="0"/>
              <a:t>28 February 2023</a:t>
            </a:r>
          </a:p>
          <a:p>
            <a:endParaRPr lang="en-US" sz="1700" dirty="0"/>
          </a:p>
          <a:p>
            <a:r>
              <a:rPr lang="en-US" sz="1700" dirty="0"/>
              <a:t>Daniel.R.Lucey@Dartmouth.edu</a:t>
            </a:r>
          </a:p>
          <a:p>
            <a:endParaRPr lang="en-US" sz="1400" dirty="0"/>
          </a:p>
          <a:p>
            <a:endParaRPr lang="en-US" sz="1400" dirty="0"/>
          </a:p>
          <a:p>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6684A-0369-2989-3323-B39DE02DDA50}"/>
              </a:ext>
            </a:extLst>
          </p:cNvPr>
          <p:cNvSpPr>
            <a:spLocks noGrp="1"/>
          </p:cNvSpPr>
          <p:nvPr>
            <p:ph type="title"/>
          </p:nvPr>
        </p:nvSpPr>
        <p:spPr/>
        <p:txBody>
          <a:bodyPr>
            <a:normAutofit fontScale="90000"/>
          </a:bodyPr>
          <a:lstStyle/>
          <a:p>
            <a:r>
              <a:rPr lang="en-US" sz="2200" dirty="0"/>
              <a:t>18 species of mammals (e.g., racoon dogs, mink) were sold since 2017 in the Wuhan Huanan Seafood Market. </a:t>
            </a:r>
            <a:br>
              <a:rPr lang="en-US" sz="2000" dirty="0"/>
            </a:br>
            <a:r>
              <a:rPr lang="en-US" sz="1600" dirty="0"/>
              <a:t>Xiao et al. Nature Scientific Reports June 7, 2021. </a:t>
            </a:r>
            <a:br>
              <a:rPr lang="en-US" sz="1600" dirty="0"/>
            </a:br>
            <a:r>
              <a:rPr lang="en-US" sz="1600" dirty="0"/>
              <a:t>https://www.nature.com/articles/s41598-021-91470-2</a:t>
            </a:r>
          </a:p>
        </p:txBody>
      </p:sp>
      <p:pic>
        <p:nvPicPr>
          <p:cNvPr id="5" name="Content Placeholder 4">
            <a:extLst>
              <a:ext uri="{FF2B5EF4-FFF2-40B4-BE49-F238E27FC236}">
                <a16:creationId xmlns:a16="http://schemas.microsoft.com/office/drawing/2014/main" id="{01A38028-71F4-3CE9-6EDB-1790ED4CE299}"/>
              </a:ext>
            </a:extLst>
          </p:cNvPr>
          <p:cNvPicPr>
            <a:picLocks noGrp="1" noChangeAspect="1"/>
          </p:cNvPicPr>
          <p:nvPr>
            <p:ph idx="1"/>
          </p:nvPr>
        </p:nvPicPr>
        <p:blipFill>
          <a:blip r:embed="rId2"/>
          <a:stretch>
            <a:fillRect/>
          </a:stretch>
        </p:blipFill>
        <p:spPr>
          <a:xfrm>
            <a:off x="457200" y="1905000"/>
            <a:ext cx="8229600" cy="4038600"/>
          </a:xfrm>
        </p:spPr>
      </p:pic>
    </p:spTree>
    <p:extLst>
      <p:ext uri="{BB962C8B-B14F-4D97-AF65-F5344CB8AC3E}">
        <p14:creationId xmlns:p14="http://schemas.microsoft.com/office/powerpoint/2010/main" val="216148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32BCA-36A3-DD1D-9FBC-0EE65634D6F7}"/>
              </a:ext>
            </a:extLst>
          </p:cNvPr>
          <p:cNvSpPr>
            <a:spLocks noGrp="1"/>
          </p:cNvSpPr>
          <p:nvPr>
            <p:ph type="title"/>
          </p:nvPr>
        </p:nvSpPr>
        <p:spPr/>
        <p:txBody>
          <a:bodyPr>
            <a:normAutofit/>
          </a:bodyPr>
          <a:lstStyle/>
          <a:p>
            <a:r>
              <a:rPr lang="en-US" sz="2800" dirty="0"/>
              <a:t>Were live mammals (e.g., racoon dogs, mink) tested in the Wuhan Huanan Seafood Market?</a:t>
            </a:r>
          </a:p>
        </p:txBody>
      </p:sp>
      <p:sp>
        <p:nvSpPr>
          <p:cNvPr id="3" name="Content Placeholder 2">
            <a:extLst>
              <a:ext uri="{FF2B5EF4-FFF2-40B4-BE49-F238E27FC236}">
                <a16:creationId xmlns:a16="http://schemas.microsoft.com/office/drawing/2014/main" id="{60AB7407-D91C-974C-3623-D383BB5A4E19}"/>
              </a:ext>
            </a:extLst>
          </p:cNvPr>
          <p:cNvSpPr>
            <a:spLocks noGrp="1"/>
          </p:cNvSpPr>
          <p:nvPr>
            <p:ph idx="1"/>
          </p:nvPr>
        </p:nvSpPr>
        <p:spPr/>
        <p:txBody>
          <a:bodyPr>
            <a:normAutofit/>
          </a:bodyPr>
          <a:lstStyle/>
          <a:p>
            <a:r>
              <a:rPr lang="en-US" sz="2800" dirty="0"/>
              <a:t>If these live mammals </a:t>
            </a:r>
            <a:r>
              <a:rPr lang="en-US" sz="2800"/>
              <a:t>were tested </a:t>
            </a:r>
            <a:r>
              <a:rPr lang="en-US" sz="2800" dirty="0"/>
              <a:t>for SARS-CoV-2, then what were the results?</a:t>
            </a:r>
          </a:p>
          <a:p>
            <a:endParaRPr lang="en-US" sz="2800" dirty="0"/>
          </a:p>
          <a:p>
            <a:endParaRPr lang="en-US" sz="2800" dirty="0"/>
          </a:p>
          <a:p>
            <a:r>
              <a:rPr lang="en-US" sz="2800" dirty="0"/>
              <a:t>If these 18 species of live mammals in this seafood market were not tested, then why not?</a:t>
            </a:r>
          </a:p>
        </p:txBody>
      </p:sp>
    </p:spTree>
    <p:extLst>
      <p:ext uri="{BB962C8B-B14F-4D97-AF65-F5344CB8AC3E}">
        <p14:creationId xmlns:p14="http://schemas.microsoft.com/office/powerpoint/2010/main" val="257968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4A64-8A52-77EE-5B3F-768EAC67A40F}"/>
              </a:ext>
            </a:extLst>
          </p:cNvPr>
          <p:cNvSpPr>
            <a:spLocks noGrp="1"/>
          </p:cNvSpPr>
          <p:nvPr>
            <p:ph type="title"/>
          </p:nvPr>
        </p:nvSpPr>
        <p:spPr/>
        <p:txBody>
          <a:bodyPr>
            <a:normAutofit/>
          </a:bodyPr>
          <a:lstStyle/>
          <a:p>
            <a:r>
              <a:rPr lang="en-US" sz="2400" dirty="0"/>
              <a:t>“What’s next is already here, we just haven’t recognized </a:t>
            </a:r>
            <a:r>
              <a:rPr lang="en-US" sz="2400"/>
              <a:t>it yet”:</a:t>
            </a:r>
            <a:br>
              <a:rPr lang="en-US" sz="2400" dirty="0"/>
            </a:br>
            <a:r>
              <a:rPr lang="en-US" sz="2200" dirty="0"/>
              <a:t>Anticipate, Recognize, Act</a:t>
            </a:r>
            <a:br>
              <a:rPr lang="en-US" sz="2200" dirty="0"/>
            </a:br>
            <a:r>
              <a:rPr lang="en-US" sz="1800" dirty="0"/>
              <a:t>Smithsonian Museum of Natural History Exhibit on Epidemics 2018-2022  </a:t>
            </a:r>
          </a:p>
        </p:txBody>
      </p:sp>
      <p:pic>
        <p:nvPicPr>
          <p:cNvPr id="4" name="Content Placeholder 3">
            <a:extLst>
              <a:ext uri="{FF2B5EF4-FFF2-40B4-BE49-F238E27FC236}">
                <a16:creationId xmlns:a16="http://schemas.microsoft.com/office/drawing/2014/main" id="{4EFB0A3B-9164-B611-DA69-8A9D5BFA067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00200"/>
            <a:ext cx="6762713" cy="5052602"/>
          </a:xfrm>
          <a:prstGeom prst="rect">
            <a:avLst/>
          </a:prstGeom>
        </p:spPr>
      </p:pic>
    </p:spTree>
    <p:extLst>
      <p:ext uri="{BB962C8B-B14F-4D97-AF65-F5344CB8AC3E}">
        <p14:creationId xmlns:p14="http://schemas.microsoft.com/office/powerpoint/2010/main" val="196450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67FC8-94AA-9DCD-F108-FE16F1BDE131}"/>
              </a:ext>
            </a:extLst>
          </p:cNvPr>
          <p:cNvSpPr>
            <a:spLocks noGrp="1"/>
          </p:cNvSpPr>
          <p:nvPr>
            <p:ph type="title"/>
          </p:nvPr>
        </p:nvSpPr>
        <p:spPr/>
        <p:txBody>
          <a:bodyPr>
            <a:normAutofit/>
          </a:bodyPr>
          <a:lstStyle/>
          <a:p>
            <a:r>
              <a:rPr lang="en-US" sz="2800" dirty="0"/>
              <a:t>These Views and Opinions are Mine Alone</a:t>
            </a:r>
          </a:p>
        </p:txBody>
      </p:sp>
      <p:sp>
        <p:nvSpPr>
          <p:cNvPr id="3" name="Content Placeholder 2">
            <a:extLst>
              <a:ext uri="{FF2B5EF4-FFF2-40B4-BE49-F238E27FC236}">
                <a16:creationId xmlns:a16="http://schemas.microsoft.com/office/drawing/2014/main" id="{8B5A7140-8744-80D1-B5D5-1F39F8494C49}"/>
              </a:ext>
            </a:extLst>
          </p:cNvPr>
          <p:cNvSpPr>
            <a:spLocks noGrp="1"/>
          </p:cNvSpPr>
          <p:nvPr>
            <p:ph idx="1"/>
          </p:nvPr>
        </p:nvSpPr>
        <p:spPr/>
        <p:txBody>
          <a:bodyPr>
            <a:normAutofit/>
          </a:bodyPr>
          <a:lstStyle/>
          <a:p>
            <a:r>
              <a:rPr lang="en-US" sz="2400" dirty="0"/>
              <a:t>The views and opinions in this slide presentation and conversation are mine alone, and do not necessarily represent those of any medical institutions, academic centers, museums, or professional medical organizations. </a:t>
            </a:r>
          </a:p>
        </p:txBody>
      </p:sp>
    </p:spTree>
    <p:extLst>
      <p:ext uri="{BB962C8B-B14F-4D97-AF65-F5344CB8AC3E}">
        <p14:creationId xmlns:p14="http://schemas.microsoft.com/office/powerpoint/2010/main" val="297765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42624-B86A-0F3B-D20C-A32F3733CDC6}"/>
              </a:ext>
            </a:extLst>
          </p:cNvPr>
          <p:cNvSpPr>
            <a:spLocks noGrp="1"/>
          </p:cNvSpPr>
          <p:nvPr>
            <p:ph type="title"/>
          </p:nvPr>
        </p:nvSpPr>
        <p:spPr/>
        <p:txBody>
          <a:bodyPr>
            <a:normAutofit fontScale="90000"/>
          </a:bodyPr>
          <a:lstStyle/>
          <a:p>
            <a:r>
              <a:rPr lang="en-US" sz="2800" dirty="0"/>
              <a:t>WHO 2023 Webinar Monthly Series on TRUST:</a:t>
            </a:r>
            <a:br>
              <a:rPr lang="en-US" sz="2800" dirty="0"/>
            </a:br>
            <a:r>
              <a:rPr lang="en-US" sz="2800" dirty="0"/>
              <a:t>Led by Dr. Sylvie Briand: WHO/OMS Geneva</a:t>
            </a:r>
            <a:br>
              <a:rPr lang="en-US" sz="2800" dirty="0"/>
            </a:br>
            <a:endParaRPr lang="en-US" sz="2800" dirty="0"/>
          </a:p>
        </p:txBody>
      </p:sp>
      <p:sp>
        <p:nvSpPr>
          <p:cNvPr id="3" name="Content Placeholder 2">
            <a:extLst>
              <a:ext uri="{FF2B5EF4-FFF2-40B4-BE49-F238E27FC236}">
                <a16:creationId xmlns:a16="http://schemas.microsoft.com/office/drawing/2014/main" id="{1A28FE01-7BB7-DFDE-D123-2403362B1192}"/>
              </a:ext>
            </a:extLst>
          </p:cNvPr>
          <p:cNvSpPr>
            <a:spLocks noGrp="1"/>
          </p:cNvSpPr>
          <p:nvPr>
            <p:ph idx="1"/>
          </p:nvPr>
        </p:nvSpPr>
        <p:spPr/>
        <p:txBody>
          <a:bodyPr/>
          <a:lstStyle/>
          <a:p>
            <a:r>
              <a:rPr lang="en-US" sz="2400" dirty="0"/>
              <a:t>“WHO Webinar Series on Trust and Pandemic Preparedness”:</a:t>
            </a:r>
          </a:p>
          <a:p>
            <a:endParaRPr lang="en-US" sz="2400" dirty="0"/>
          </a:p>
          <a:p>
            <a:r>
              <a:rPr lang="en-US" sz="2000" dirty="0"/>
              <a:t>“The COVID-19 pandemic highlighted trust as an important determinant of successful pandemic response  and leadership; a prerequisite for the uptake of interventions and </a:t>
            </a:r>
            <a:r>
              <a:rPr lang="en-US" sz="2000" dirty="0" err="1"/>
              <a:t>behaviour</a:t>
            </a:r>
            <a:r>
              <a:rPr lang="en-US" sz="2000" dirty="0"/>
              <a:t> change  among communities; and a contributing factor in community resilience. “</a:t>
            </a:r>
          </a:p>
          <a:p>
            <a:endParaRPr lang="en-US" sz="2000" dirty="0"/>
          </a:p>
          <a:p>
            <a:r>
              <a:rPr lang="en-US" sz="1600" dirty="0"/>
              <a:t>https://www.who.int/news-room/events/detail/2023/01/25/default-calendar/who-webinar-series-on-trust-and-pandemic-preparedness--webinar-1--trust-and-pandemics</a:t>
            </a:r>
          </a:p>
        </p:txBody>
      </p:sp>
    </p:spTree>
    <p:extLst>
      <p:ext uri="{BB962C8B-B14F-4D97-AF65-F5344CB8AC3E}">
        <p14:creationId xmlns:p14="http://schemas.microsoft.com/office/powerpoint/2010/main" val="325061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38EE3-3898-50B4-D0C5-5CA7E2706808}"/>
              </a:ext>
            </a:extLst>
          </p:cNvPr>
          <p:cNvSpPr>
            <a:spLocks noGrp="1"/>
          </p:cNvSpPr>
          <p:nvPr>
            <p:ph type="title"/>
          </p:nvPr>
        </p:nvSpPr>
        <p:spPr/>
        <p:txBody>
          <a:bodyPr>
            <a:normAutofit/>
          </a:bodyPr>
          <a:lstStyle/>
          <a:p>
            <a:r>
              <a:rPr lang="en-US" sz="2800" dirty="0"/>
              <a:t>WHO COVID-19 Weekly Epidemiologic Updates</a:t>
            </a:r>
          </a:p>
        </p:txBody>
      </p:sp>
      <p:sp>
        <p:nvSpPr>
          <p:cNvPr id="3" name="Content Placeholder 2">
            <a:extLst>
              <a:ext uri="{FF2B5EF4-FFF2-40B4-BE49-F238E27FC236}">
                <a16:creationId xmlns:a16="http://schemas.microsoft.com/office/drawing/2014/main" id="{5D1A0B9E-2451-D946-CA44-C65D1E5CADFA}"/>
              </a:ext>
            </a:extLst>
          </p:cNvPr>
          <p:cNvSpPr>
            <a:spLocks noGrp="1"/>
          </p:cNvSpPr>
          <p:nvPr>
            <p:ph idx="1"/>
          </p:nvPr>
        </p:nvSpPr>
        <p:spPr/>
        <p:txBody>
          <a:bodyPr>
            <a:normAutofit/>
          </a:bodyPr>
          <a:lstStyle/>
          <a:p>
            <a:r>
              <a:rPr lang="en-US" sz="2400" dirty="0"/>
              <a:t>February 22 Report:  </a:t>
            </a:r>
          </a:p>
          <a:p>
            <a:r>
              <a:rPr lang="en-US" sz="2400" dirty="0"/>
              <a:t>“As of 19 February 2023, over 757 million confirmed cases and over 6.8 million deaths have been reported globally.”</a:t>
            </a:r>
          </a:p>
          <a:p>
            <a:endParaRPr lang="en-US" sz="2400" dirty="0"/>
          </a:p>
          <a:p>
            <a:endParaRPr lang="en-US" sz="2400" dirty="0"/>
          </a:p>
          <a:p>
            <a:r>
              <a:rPr lang="en-US" sz="2400" dirty="0"/>
              <a:t> https://www.who.int/emergencies/diseases/novel-coronavirus-2019/situation-reports</a:t>
            </a:r>
          </a:p>
        </p:txBody>
      </p:sp>
    </p:spTree>
    <p:extLst>
      <p:ext uri="{BB962C8B-B14F-4D97-AF65-F5344CB8AC3E}">
        <p14:creationId xmlns:p14="http://schemas.microsoft.com/office/powerpoint/2010/main" val="160602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828EE8-4775-DBE7-0B94-81E362AC5126}"/>
              </a:ext>
            </a:extLst>
          </p:cNvPr>
          <p:cNvPicPr>
            <a:picLocks noChangeAspect="1"/>
          </p:cNvPicPr>
          <p:nvPr/>
        </p:nvPicPr>
        <p:blipFill>
          <a:blip r:embed="rId2"/>
          <a:stretch>
            <a:fillRect/>
          </a:stretch>
        </p:blipFill>
        <p:spPr>
          <a:xfrm>
            <a:off x="198427" y="152401"/>
            <a:ext cx="8869373" cy="6248398"/>
          </a:xfrm>
          <a:prstGeom prst="rect">
            <a:avLst/>
          </a:prstGeom>
        </p:spPr>
      </p:pic>
    </p:spTree>
    <p:extLst>
      <p:ext uri="{BB962C8B-B14F-4D97-AF65-F5344CB8AC3E}">
        <p14:creationId xmlns:p14="http://schemas.microsoft.com/office/powerpoint/2010/main" val="363445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41CF6-712E-8658-757F-FC2B0443F161}"/>
              </a:ext>
            </a:extLst>
          </p:cNvPr>
          <p:cNvSpPr>
            <a:spLocks noGrp="1"/>
          </p:cNvSpPr>
          <p:nvPr>
            <p:ph type="title"/>
          </p:nvPr>
        </p:nvSpPr>
        <p:spPr/>
        <p:txBody>
          <a:bodyPr>
            <a:normAutofit/>
          </a:bodyPr>
          <a:lstStyle/>
          <a:p>
            <a:r>
              <a:rPr lang="en-US" sz="3200" dirty="0"/>
              <a:t>SARS-CoV-2 Variant of Concern: Omicron</a:t>
            </a:r>
            <a:br>
              <a:rPr lang="en-US" sz="3200" u="sng" dirty="0"/>
            </a:br>
            <a:r>
              <a:rPr lang="en-US" sz="2400" dirty="0"/>
              <a:t>Resistant to Monoclonal Antibodies but not Antiviral Drugs</a:t>
            </a:r>
          </a:p>
        </p:txBody>
      </p:sp>
      <p:sp>
        <p:nvSpPr>
          <p:cNvPr id="3" name="Content Placeholder 2">
            <a:extLst>
              <a:ext uri="{FF2B5EF4-FFF2-40B4-BE49-F238E27FC236}">
                <a16:creationId xmlns:a16="http://schemas.microsoft.com/office/drawing/2014/main" id="{0AD60AD0-3F82-BBB7-5977-1DFB0DAAD80E}"/>
              </a:ext>
            </a:extLst>
          </p:cNvPr>
          <p:cNvSpPr>
            <a:spLocks noGrp="1"/>
          </p:cNvSpPr>
          <p:nvPr>
            <p:ph idx="1"/>
          </p:nvPr>
        </p:nvSpPr>
        <p:spPr/>
        <p:txBody>
          <a:bodyPr>
            <a:normAutofit/>
          </a:bodyPr>
          <a:lstStyle/>
          <a:p>
            <a:r>
              <a:rPr lang="en-US" sz="2400" dirty="0"/>
              <a:t>Globally as of 19 February 2023: </a:t>
            </a:r>
            <a:r>
              <a:rPr lang="en-US" sz="2400" u="sng" dirty="0"/>
              <a:t>99.7%</a:t>
            </a:r>
            <a:r>
              <a:rPr lang="en-US" sz="2400" dirty="0"/>
              <a:t> were the </a:t>
            </a:r>
            <a:r>
              <a:rPr lang="en-US" sz="2400" u="sng" dirty="0"/>
              <a:t>Omicron</a:t>
            </a:r>
            <a:r>
              <a:rPr lang="en-US" sz="2400" dirty="0"/>
              <a:t> variant of concern (VOC).</a:t>
            </a:r>
          </a:p>
          <a:p>
            <a:endParaRPr lang="en-US" sz="2400" dirty="0"/>
          </a:p>
          <a:p>
            <a:r>
              <a:rPr lang="en-US" sz="2400" dirty="0"/>
              <a:t>No new “Variant of Concern (VOC)” has appeared anywhere in the world, including China, since Omicron in late 2021.</a:t>
            </a:r>
          </a:p>
          <a:p>
            <a:endParaRPr lang="en-US" sz="2400" dirty="0"/>
          </a:p>
          <a:p>
            <a:r>
              <a:rPr lang="en-US" sz="2400" dirty="0"/>
              <a:t>The mutations in Omicron and its descendants have caused monoclonal antibody treatments to lose their efficacy, but:</a:t>
            </a:r>
          </a:p>
          <a:p>
            <a:endParaRPr lang="en-US" sz="2400" dirty="0"/>
          </a:p>
          <a:p>
            <a:r>
              <a:rPr lang="en-US" sz="2400" dirty="0"/>
              <a:t>Omicron variants have </a:t>
            </a:r>
            <a:r>
              <a:rPr lang="en-US" sz="2400" u="sng" dirty="0"/>
              <a:t>not</a:t>
            </a:r>
            <a:r>
              <a:rPr lang="en-US" sz="2400" dirty="0"/>
              <a:t> become resistant to antiviral drugs.  </a:t>
            </a:r>
          </a:p>
          <a:p>
            <a:endParaRPr lang="en-US" sz="2400" dirty="0"/>
          </a:p>
        </p:txBody>
      </p:sp>
    </p:spTree>
    <p:extLst>
      <p:ext uri="{BB962C8B-B14F-4D97-AF65-F5344CB8AC3E}">
        <p14:creationId xmlns:p14="http://schemas.microsoft.com/office/powerpoint/2010/main" val="163523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6E508-6455-75AE-0804-5694779DED24}"/>
              </a:ext>
            </a:extLst>
          </p:cNvPr>
          <p:cNvSpPr>
            <a:spLocks noGrp="1"/>
          </p:cNvSpPr>
          <p:nvPr>
            <p:ph type="title"/>
          </p:nvPr>
        </p:nvSpPr>
        <p:spPr/>
        <p:txBody>
          <a:bodyPr>
            <a:normAutofit/>
          </a:bodyPr>
          <a:lstStyle/>
          <a:p>
            <a:r>
              <a:rPr lang="en-US" sz="3200" dirty="0"/>
              <a:t>WHO and COVID-19 Vaccines</a:t>
            </a:r>
          </a:p>
        </p:txBody>
      </p:sp>
      <p:sp>
        <p:nvSpPr>
          <p:cNvPr id="3" name="Content Placeholder 2">
            <a:extLst>
              <a:ext uri="{FF2B5EF4-FFF2-40B4-BE49-F238E27FC236}">
                <a16:creationId xmlns:a16="http://schemas.microsoft.com/office/drawing/2014/main" id="{6FBA6133-BCC4-2DAC-430F-FFA89C0F3893}"/>
              </a:ext>
            </a:extLst>
          </p:cNvPr>
          <p:cNvSpPr>
            <a:spLocks noGrp="1"/>
          </p:cNvSpPr>
          <p:nvPr>
            <p:ph idx="1"/>
          </p:nvPr>
        </p:nvSpPr>
        <p:spPr/>
        <p:txBody>
          <a:bodyPr>
            <a:normAutofit/>
          </a:bodyPr>
          <a:lstStyle/>
          <a:p>
            <a:r>
              <a:rPr lang="en-US" sz="2400" dirty="0"/>
              <a:t>WHO Strategic Advisory Group of Experts (SAGE) for Vaccines.  Updated advice on many international COVID-19 vaccines.</a:t>
            </a:r>
          </a:p>
          <a:p>
            <a:r>
              <a:rPr lang="en-US" sz="2400" dirty="0"/>
              <a:t> </a:t>
            </a:r>
            <a:r>
              <a:rPr lang="en-US" sz="2000" dirty="0"/>
              <a:t>https://www.who.int/groups/strategic-advisory-group-of-experts-on-immunization/covid-19-materials</a:t>
            </a:r>
          </a:p>
          <a:p>
            <a:pPr marL="0" indent="0">
              <a:buNone/>
            </a:pPr>
            <a:endParaRPr lang="en-US" sz="2400" dirty="0"/>
          </a:p>
          <a:p>
            <a:r>
              <a:rPr lang="en-US" sz="2400" dirty="0"/>
              <a:t>February 20, 2023 document on most recent “bivalent” vaccines that include the “Omicron” variant.</a:t>
            </a:r>
          </a:p>
          <a:p>
            <a:r>
              <a:rPr lang="en-US" sz="2400" dirty="0"/>
              <a:t> </a:t>
            </a:r>
            <a:r>
              <a:rPr lang="en-US" sz="2000" dirty="0"/>
              <a:t>https://www.who.int/publications/i/item/WHO-2019-nCoV-Vaccines-SAGE-Variants-2022.1</a:t>
            </a:r>
          </a:p>
          <a:p>
            <a:r>
              <a:rPr lang="en-US" dirty="0"/>
              <a:t> </a:t>
            </a:r>
            <a:endParaRPr lang="en-US" sz="2000" dirty="0"/>
          </a:p>
        </p:txBody>
      </p:sp>
    </p:spTree>
    <p:extLst>
      <p:ext uri="{BB962C8B-B14F-4D97-AF65-F5344CB8AC3E}">
        <p14:creationId xmlns:p14="http://schemas.microsoft.com/office/powerpoint/2010/main" val="224104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5031-D687-6897-50B1-1BEC19164832}"/>
              </a:ext>
            </a:extLst>
          </p:cNvPr>
          <p:cNvSpPr>
            <a:spLocks noGrp="1"/>
          </p:cNvSpPr>
          <p:nvPr>
            <p:ph type="title"/>
          </p:nvPr>
        </p:nvSpPr>
        <p:spPr/>
        <p:txBody>
          <a:bodyPr>
            <a:normAutofit/>
          </a:bodyPr>
          <a:lstStyle/>
          <a:p>
            <a:r>
              <a:rPr lang="en-US" sz="3200" dirty="0"/>
              <a:t>WHO: Post-Covid-19 (“Long Covid”)</a:t>
            </a:r>
          </a:p>
        </p:txBody>
      </p:sp>
      <p:sp>
        <p:nvSpPr>
          <p:cNvPr id="3" name="Content Placeholder 2">
            <a:extLst>
              <a:ext uri="{FF2B5EF4-FFF2-40B4-BE49-F238E27FC236}">
                <a16:creationId xmlns:a16="http://schemas.microsoft.com/office/drawing/2014/main" id="{99CA1AAB-9BB0-F209-6E0C-7DB183726C79}"/>
              </a:ext>
            </a:extLst>
          </p:cNvPr>
          <p:cNvSpPr>
            <a:spLocks noGrp="1"/>
          </p:cNvSpPr>
          <p:nvPr>
            <p:ph idx="1"/>
          </p:nvPr>
        </p:nvSpPr>
        <p:spPr/>
        <p:txBody>
          <a:bodyPr>
            <a:normAutofit fontScale="25000" lnSpcReduction="20000"/>
          </a:bodyPr>
          <a:lstStyle/>
          <a:p>
            <a:r>
              <a:rPr lang="en-US" sz="8000" dirty="0"/>
              <a:t>“It is defined as the continuation or development of new symptoms 3 months after the initial SARS-CoV-2 infection, with these symptoms lasting for at least 2 months with no other explanation.”</a:t>
            </a:r>
          </a:p>
          <a:p>
            <a:endParaRPr lang="en-US" sz="8000" dirty="0"/>
          </a:p>
          <a:p>
            <a:r>
              <a:rPr lang="en-US" sz="8000" dirty="0"/>
              <a:t>“While common symptoms of long COVID can include fatigue, shortness of breath and cognitive dysfunction over 200 different symptoms have been reported that can have an impact on everyday functioning.”</a:t>
            </a:r>
          </a:p>
          <a:p>
            <a:endParaRPr lang="en-US" sz="8000" dirty="0"/>
          </a:p>
          <a:p>
            <a:r>
              <a:rPr lang="en-US" sz="8000" dirty="0"/>
              <a:t>“Studies show that around 10–20% of people infected by SARS-CoV-2 may go on to develop symptoms that can be diagnosed as long COVID. Although exact numbers of those living with the condition are uncertain, it is believed that more than 17 million people across the WHO European Region may have experienced it during the first two years of the pandemic (2020/21).”</a:t>
            </a:r>
          </a:p>
          <a:p>
            <a:pPr marL="0" indent="0">
              <a:buNone/>
            </a:pPr>
            <a:endParaRPr lang="en-US" sz="8000" dirty="0"/>
          </a:p>
          <a:p>
            <a:r>
              <a:rPr lang="en-US" sz="6400" dirty="0"/>
              <a:t>https://www.who.int/europe/news-room/fact-sheets/item/post-covid-19-condition</a:t>
            </a:r>
          </a:p>
        </p:txBody>
      </p:sp>
    </p:spTree>
    <p:extLst>
      <p:ext uri="{BB962C8B-B14F-4D97-AF65-F5344CB8AC3E}">
        <p14:creationId xmlns:p14="http://schemas.microsoft.com/office/powerpoint/2010/main" val="1451932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9E87-8E48-105A-D28C-78C399C6DFBD}"/>
              </a:ext>
            </a:extLst>
          </p:cNvPr>
          <p:cNvSpPr>
            <a:spLocks noGrp="1"/>
          </p:cNvSpPr>
          <p:nvPr>
            <p:ph type="title"/>
          </p:nvPr>
        </p:nvSpPr>
        <p:spPr/>
        <p:txBody>
          <a:bodyPr>
            <a:normAutofit/>
          </a:bodyPr>
          <a:lstStyle/>
          <a:p>
            <a:r>
              <a:rPr lang="en-US" sz="3200" dirty="0"/>
              <a:t>Virus Origin Remains Uncertain</a:t>
            </a:r>
            <a:br>
              <a:rPr lang="en-US" sz="3200" dirty="0"/>
            </a:br>
            <a:r>
              <a:rPr lang="en-US" sz="2000" dirty="0"/>
              <a:t>But One Key Question on </a:t>
            </a:r>
            <a:r>
              <a:rPr lang="en-US" sz="2000" u="sng" dirty="0"/>
              <a:t>Live Mammals in the Seafood Market</a:t>
            </a:r>
          </a:p>
        </p:txBody>
      </p:sp>
      <p:sp>
        <p:nvSpPr>
          <p:cNvPr id="3" name="Content Placeholder 2">
            <a:extLst>
              <a:ext uri="{FF2B5EF4-FFF2-40B4-BE49-F238E27FC236}">
                <a16:creationId xmlns:a16="http://schemas.microsoft.com/office/drawing/2014/main" id="{1B802F87-7604-9594-207D-1DE8B2F27265}"/>
              </a:ext>
            </a:extLst>
          </p:cNvPr>
          <p:cNvSpPr>
            <a:spLocks noGrp="1"/>
          </p:cNvSpPr>
          <p:nvPr>
            <p:ph idx="1"/>
          </p:nvPr>
        </p:nvSpPr>
        <p:spPr/>
        <p:txBody>
          <a:bodyPr>
            <a:normAutofit/>
          </a:bodyPr>
          <a:lstStyle/>
          <a:p>
            <a:r>
              <a:rPr lang="en-US" sz="2000" dirty="0"/>
              <a:t>WHO-convened global study of origins of SARS-Cov-2: China part”.  “Joint WHO-China study”. Report of March 30, 2021.</a:t>
            </a:r>
          </a:p>
          <a:p>
            <a:r>
              <a:rPr lang="en-US" sz="1400" dirty="0"/>
              <a:t> https://www.who.int/publications/i/item/who-convened-global-study-of-origins-of-sars-cov-2-china-part</a:t>
            </a:r>
          </a:p>
          <a:p>
            <a:pPr marL="0" indent="0">
              <a:buNone/>
            </a:pPr>
            <a:endParaRPr lang="en-US" sz="2000" dirty="0"/>
          </a:p>
          <a:p>
            <a:r>
              <a:rPr lang="en-US" sz="2000" dirty="0"/>
              <a:t>“</a:t>
            </a:r>
            <a:r>
              <a:rPr lang="en-US" sz="2400" dirty="0"/>
              <a:t>No evidence of the sale of live mammals was found in our visit – e.g. cages of the type used to house mammals like raccoon dogs</a:t>
            </a:r>
            <a:r>
              <a:rPr lang="en-US" sz="1600" dirty="0"/>
              <a:t>…” (page 122 of Annex D4 on The Wuhan Huanan Seafood Market and page 98 of the main report). </a:t>
            </a:r>
          </a:p>
          <a:p>
            <a:endParaRPr lang="en-US" sz="2000" dirty="0"/>
          </a:p>
          <a:p>
            <a:endParaRPr lang="en-US" sz="1600" dirty="0"/>
          </a:p>
          <a:p>
            <a:endParaRPr lang="en-US" sz="2800" dirty="0"/>
          </a:p>
        </p:txBody>
      </p:sp>
    </p:spTree>
    <p:extLst>
      <p:ext uri="{BB962C8B-B14F-4D97-AF65-F5344CB8AC3E}">
        <p14:creationId xmlns:p14="http://schemas.microsoft.com/office/powerpoint/2010/main" val="2078734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3690</TotalTime>
  <Words>820</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COVID-19 in 2023 Selected Links for Questions and Answers with Dr. Esther Tan,  UN DHMOSH Public Health Conversation Series</vt:lpstr>
      <vt:lpstr>These Views and Opinions are Mine Alone</vt:lpstr>
      <vt:lpstr>WHO 2023 Webinar Monthly Series on TRUST: Led by Dr. Sylvie Briand: WHO/OMS Geneva </vt:lpstr>
      <vt:lpstr>WHO COVID-19 Weekly Epidemiologic Updates</vt:lpstr>
      <vt:lpstr>PowerPoint Presentation</vt:lpstr>
      <vt:lpstr>SARS-CoV-2 Variant of Concern: Omicron Resistant to Monoclonal Antibodies but not Antiviral Drugs</vt:lpstr>
      <vt:lpstr>WHO and COVID-19 Vaccines</vt:lpstr>
      <vt:lpstr>WHO: Post-Covid-19 (“Long Covid”)</vt:lpstr>
      <vt:lpstr>Virus Origin Remains Uncertain But One Key Question on Live Mammals in the Seafood Market</vt:lpstr>
      <vt:lpstr>18 species of mammals (e.g., racoon dogs, mink) were sold since 2017 in the Wuhan Huanan Seafood Market.  Xiao et al. Nature Scientific Reports June 7, 2021.  https://www.nature.com/articles/s41598-021-91470-2</vt:lpstr>
      <vt:lpstr>Were live mammals (e.g., racoon dogs, mink) tested in the Wuhan Huanan Seafood Market?</vt:lpstr>
      <vt:lpstr>“What’s next is already here, we just haven’t recognized it yet”: Anticipate, Recognize, Act Smithsonian Museum of Natural History Exhibit on Epidemics 2018-2022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R. Lucey</dc:creator>
  <cp:lastModifiedBy>Daniel</cp:lastModifiedBy>
  <cp:revision>1742</cp:revision>
  <cp:lastPrinted>2015-03-22T16:59:20Z</cp:lastPrinted>
  <dcterms:created xsi:type="dcterms:W3CDTF">2014-11-23T09:44:45Z</dcterms:created>
  <dcterms:modified xsi:type="dcterms:W3CDTF">2023-02-28T14:14:28Z</dcterms:modified>
</cp:coreProperties>
</file>