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2" r:id="rId3"/>
    <p:sldMasterId id="2147483694" r:id="rId4"/>
    <p:sldMasterId id="2147483706" r:id="rId5"/>
    <p:sldMasterId id="2147483719" r:id="rId6"/>
  </p:sldMasterIdLst>
  <p:notesMasterIdLst>
    <p:notesMasterId r:id="rId17"/>
  </p:notesMasterIdLst>
  <p:sldIdLst>
    <p:sldId id="256" r:id="rId7"/>
    <p:sldId id="10580" r:id="rId8"/>
    <p:sldId id="262" r:id="rId9"/>
    <p:sldId id="284" r:id="rId10"/>
    <p:sldId id="257" r:id="rId11"/>
    <p:sldId id="10573" r:id="rId12"/>
    <p:sldId id="258" r:id="rId13"/>
    <p:sldId id="825" r:id="rId14"/>
    <p:sldId id="10578" r:id="rId15"/>
    <p:sldId id="105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567C-CC0F-4291-AAC3-5B9BE919B72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3941-153C-4970-8F6A-617B10CF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74CFC2A-A477-4B02-900E-7620D98D6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3E7FB03B-740D-4E92-9299-541619AE5D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CB4B34E-970D-4B41-B19A-867549577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AB591-C6EA-45CF-828C-48C3DEFC79E0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4B236384-CA58-45C8-A40D-34502D0AC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C3EB1887-1F13-4AA9-A2C3-BE1A2C8D1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52CAA0F0-E0DE-481D-89CE-FCF41544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A28A-2AE5-47D8-B6C6-1E8B4AAC94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CBA2-BE56-4988-90D9-7986FD638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7F7AB-5E9B-4756-881F-B9AC4EE1E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5DAC3-7742-4886-9A1A-2E0029AC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2D98B-0F17-44C3-97D7-FB645925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240E0-225B-4446-832B-D4B90836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1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15B3-B839-4B7F-9577-B6285781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754F8-132F-4358-AD19-8207C1243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11421-4D34-4006-97DC-CE01A2A2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E14F4-A97B-4787-90E4-E8E60A35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EC35E-CCA0-4A07-B9D3-55D516C6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6BF1B-EB12-4343-9347-24B7BFCCF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2AAFC-8ADF-4CB8-BA6E-A7BA4EA7E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D4B7F-87AC-4FC4-91F6-BC09F421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CCC2-05B9-4352-8E2C-7195D895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3296-A9C0-4ECE-A0D0-3DCE13CB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067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16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2868"/>
            <a:ext cx="10972800" cy="3975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913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510540"/>
            <a:ext cx="10363200" cy="1362075"/>
          </a:xfrm>
        </p:spPr>
        <p:txBody>
          <a:bodyPr anchor="t"/>
          <a:lstStyle>
            <a:lvl1pPr algn="l">
              <a:spcAft>
                <a:spcPts val="900"/>
              </a:spcAft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01035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67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10972800" cy="422806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3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10972800" cy="639762"/>
          </a:xfrm>
        </p:spPr>
        <p:txBody>
          <a:bodyPr>
            <a:normAutofit/>
          </a:bodyPr>
          <a:lstStyle>
            <a:lvl1pPr marL="0" indent="0">
              <a:buNone/>
              <a:defRPr sz="2100" b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972800" cy="373168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064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74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93" y="5083969"/>
            <a:ext cx="11142791" cy="566738"/>
          </a:xfrm>
        </p:spPr>
        <p:txBody>
          <a:bodyPr anchor="t"/>
          <a:lstStyle>
            <a:lvl1pPr algn="l">
              <a:defRPr sz="21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193" y="612775"/>
            <a:ext cx="11142791" cy="430287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139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2614"/>
            <a:ext cx="10972800" cy="3932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22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C9EA-9B2D-4FA5-BBD0-E88273AC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1374-335C-4BA4-8EDF-38B93037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D7F13-98FD-414E-8E10-067307F7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9BCA5-61CF-4093-A166-4EC1ECA1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A4007-FEAE-4EE1-8C27-37B40FD7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FDA3-99EC-43BA-AE21-CB500864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3C8C-BF6D-4A8E-A8DB-335DC466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C7E2-7840-4FF7-8C45-2C8CCD4E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329131-671F-4F48-8F8C-A446A2369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652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7E54B-6F6B-40C7-9641-0654BEABB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3D0FD-22EB-43E4-8DCA-7BF45A1EC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4F439D-7126-460F-8509-943A2485B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41AD-8DFE-47A9-8AB6-E5ABEE4C6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3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E913DE-B9D3-4A23-ABDC-7D041F15D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20FF56-4D92-437F-814F-C5B620C7F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781BB-AD1D-47F4-85DA-1FD28BEDF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BEA3-2A39-4DC9-9403-34C1CAD75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671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81280-D8CE-40DA-AECE-27F2D9242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EF516-6A2A-452D-96BE-919C64C08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561ED-FEB9-4A3A-9259-B216C70C9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6B6A-74B2-4B33-8EF9-96900EA87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60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207D0-A1D2-4EA3-8DBC-B17B9C137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6F7DB-517B-4EC1-8FD9-F1A5284FE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D1122-D4B7-44CF-81FB-32AE5B5A9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C5BC-58E5-4431-B4AD-641EEF75E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62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C80150-6BB1-467B-8EDD-C70875D97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C5479B-0847-46D4-8BF6-9AC79FB52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8876D2-381E-4E2B-8120-13DDF4532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AAB1-0C16-4EBA-A920-4DC4BF90F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8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0072BB-F902-4970-B68B-FBA90B70A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F6F194-7B0B-43C0-824C-331558D20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29967A-1AC0-4CCF-966C-16CF47828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00F3-4988-48D8-A777-6B4B6E04E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05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53EDEA7-7546-49BB-A7F8-A30063282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514"/>
            <a:ext cx="241935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3E22C556-B463-433D-B53A-53D68E73C5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975350"/>
            <a:ext cx="197061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56AB97D7-234A-40B9-B932-3247A67D3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1604C3-8062-41D7-A6CA-4AD1DE2B9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97B05-2E94-43B3-8173-9174252EF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C6C3-2BBC-4C90-9DF9-E4D127C3D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928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9BB46-809F-4934-959C-0DDE84F0D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E1C90-6710-43C5-97AB-8B0839A46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FE56E-743E-49FD-8FE9-AA24A15B0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4D0A-5047-459C-9369-E651E31F7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47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E6348-3816-495C-B928-8AE7BF61A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CD765-7683-4F25-AA42-3DFC4122D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6D87C-B3A5-4AB5-8A7E-ECC996675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D4488-3AFF-41F9-A0FE-493473967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21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456D-7E35-4BF4-B0DF-920B5A4B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7614-F045-40A5-94F5-23829F8D3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A499-3DEB-49CC-B166-E7CBF02E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DE3E2-3E98-4EAE-9601-CEF0DD1D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E67F9-6E0B-4753-9FEA-3AC68EF2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0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0D0213-CED9-486F-B6D0-C48224156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805AD-C04D-408A-8DA3-643245654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41AF1-858B-4147-B151-9DDF2EBE5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02F2-24A8-4244-94CD-A8B7420C5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5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26E81-1A3A-4C31-98FA-47470F475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BE363E-69AB-4B54-9444-7F4E54D42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1C4114-6407-4907-A8C4-9476ADAEE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E565-E60E-4CE3-B70B-D59A74644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36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9CFEC-8B28-47BF-A0B9-32C1A5A7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AD9D-7600-483B-BFCE-9160768AAC6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0159D-EDD7-4322-98AA-4B38A3E2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92CD4-91E0-4EF7-8E52-BF9F0CBA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CD69-2E63-458D-A4C1-647D87E95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1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7E146-2D23-4A02-8021-5BB3FBAC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A645-BABB-45D2-B2AA-157895DEB4EC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9E86D-E9C4-4A0A-9CF6-64B25950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DB34-71D7-40FB-B53E-E7621E44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4127-6FD6-4E1B-8624-6E2647904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77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E51CF-DD94-4B37-AE4A-6AA8934C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5B99-3A27-4B74-99C1-19A345D0328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0B49-9813-4A11-B186-C4B94A32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9996-D53E-42C0-9E5A-3DECF2FE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76D2-6AD9-4D7F-A709-441F1EDC9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5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A37323-9355-4025-87CE-BB1E06A3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C265-C5C3-453E-BBB0-ABC024FE6606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31228-0264-47E0-B611-D2FADE12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D56B79-2063-4536-9C49-0B42DA21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F993-8FCF-4581-988D-5D2F3ED7D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3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948FBE-C9F3-4607-8FA3-664A5265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4878-22FA-41B8-A515-95136B2253F7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BBEB6F-BE4C-4A35-917F-D53DBC83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469FC2-2E79-4DA0-A87B-92660726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DC4D-A292-4C8E-B118-93A0861B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8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EA7472-3526-48BB-8746-806DE18A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C428-5803-4153-AE31-EF7B4C855B4C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39C627-B6ED-4616-949C-FA4A45FF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56C261-CFEE-4050-8251-CB1BBF68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02C7-F7D8-4DCD-8BAB-9511979E4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F457C2-9916-4165-9F45-C04F6D13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48EF-C072-40CD-B02D-9BC7E94D5712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DA70BF-4F0B-4EA0-97E9-93F92241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6F6A5F-E9DF-4789-914C-18F39E96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83C8-B753-475B-8B9B-5B6A67CBA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53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9186AB-A094-4305-8B42-863FF88A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791C-7CB3-42F2-9CD0-E6D2ED0CD85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2B8A5-B835-4179-9F90-FE675D8D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C546C9-81A3-4ADE-8380-0DAB2BD5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B957-7B8A-471A-A28F-71C1EF7A4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789-4F33-4DC0-870E-F1973D07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B4E79-32B4-4BD6-91B7-AC51A02F1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64F30-6E19-4D9C-AAFD-2B0319389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F0F8D-2A1C-4D2B-8332-B03A3F50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F77B3-97B0-44CD-94F4-22F9B1D1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B3B8D-940E-48C3-B351-98B8359A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30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D4E36E-1A14-4312-BC8F-C47D313F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569F-610D-46B2-B878-2CEA0BC239F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A3EC70-8843-4741-82F3-7BD4E103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C085EE-A389-4F32-8EC9-590E3A99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8B1B-21CB-473A-AEDA-0991F648A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24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C0FA-5016-4942-8000-A8E7DA50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0BCC-9B0D-4404-8641-85D1647934CF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77395-0D74-43EA-8A80-B3BBF8DE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E98E6-D503-4386-AB65-256034DD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847A6-393E-4FEC-BC2C-65A1D413B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58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83730-E3FD-4366-B024-FBD6B882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E011-F9C0-487C-9F4E-1195826EDE4D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C455C-C651-4F46-BC68-0B7B2111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9931E-BF66-4E47-8A83-2A1B57C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97B5-89A9-4F29-B3DF-666B1C26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0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5B3BD-C2F2-4854-B8D1-18EC8DBC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ED207-D01B-4BC2-A7AB-822A05F4540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0335-3547-497A-9521-CB6CD283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8FC5B-C1EA-42B4-9AE6-853ECBED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9BF2-69F3-4D88-BC0F-5123EBD6E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7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41ADD-2385-4B77-9689-2762B62B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2F51-0A29-4CE9-B56D-2302B7AB80E5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5372-C890-4B2B-B41A-EB46ED3F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A5E9-CAB0-4393-9E32-2BE73B3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AD14-7F75-4631-977D-F13E01B79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99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0CB4D-593E-4BD7-9FFC-8AD2BCDC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9317-9101-40DE-A2DC-FBF1B8440BDD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53165-7E79-4958-9A86-A4F96A53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7368C-85FD-4324-A095-591E6515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9427-111D-46D2-8B8D-6E6FE5555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8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B2543F-E007-4AF0-AD69-F3111F8B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6721-3328-48D1-AEF2-A4CD5EB4CFD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495541-A7C7-4D3D-91CE-40EAB990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D45B80-B0D3-45F9-9E72-1A72DE37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FC0D-82C7-4A5C-85E7-CB28BBA4E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87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AE1172-26A9-48BE-8999-47793520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E4B8-7160-4EEB-BFBE-644FDEFE5BE8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DB98C7-9162-40A4-88AC-38D1C202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C5E70C-2BD4-4004-8DCB-1FCC01EA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039D6-BED0-4208-8E4B-42E036D0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8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FC3E8F-9536-4A53-9B40-95FA6DDE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978D-597C-468E-9178-58C2F00B525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D6B85C-F25E-436D-AFD9-647F9443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A274B1-3F85-446D-A200-A100F149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C34-6E85-4A4A-9613-63B44DF5C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4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5D8BFB-B340-41B9-AC49-FF1184C7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B555-D045-49A7-8F3E-4AC876E6DC9A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7DA120-A95A-4416-82FE-696C95C3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547D32-7990-4498-8886-C3628F1A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437C-3BE5-49A6-87ED-2CBA4B47E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C7F5-149D-4745-A039-48ECA06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E6227-686D-4EAE-9976-3FE4F7A0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B1855-B8A6-4658-B2FC-AD57A49FB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2D899-0B0D-447C-B0D6-44E0DF290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728B4-A43B-482B-9974-533577EB7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9362D0-017F-4C86-B0DF-A1DB3D1F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9B428-7AFD-4884-82ED-AED04A7A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193C1-DE4B-4020-A335-545616D6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0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4F0F38-7E7C-4167-B202-0D8A528F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92E3-A7B7-4D97-BE74-C8462EEC1D65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950A70-5D66-4F89-B843-14B8CFB9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F8E746-8DB2-4BF4-AEA5-2BC9C0F0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00FA-BC38-4D3E-AC34-08738091E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2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5E7872-3289-425C-9D5A-2BDA4A72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C83F-3C3F-46E3-8D76-9326B3EF307A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15784C-F4DC-4FC6-B398-82A17160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67C4F-30C9-4F14-8CC1-3E5BBC62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A862-762A-4601-A068-5D55E6A2B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0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837E7-643F-4A87-9FDA-E1B60248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CA4B-409B-4374-BABD-19E3F838651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98F5-F301-4E55-BADA-0CD8AACC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D0DB6-D9C2-4397-A92C-BE651F9C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D2C0-ED1D-429D-BDF7-76440F0F4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0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249D-78B4-4E48-ABB2-E217F0EC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0BD7-0FE5-488F-8F35-0F1FEF5A7787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2AE47-796A-41A4-9870-89C88695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A20F-C9AC-4022-9508-435274FE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908F-9E97-4416-9B40-BA684ED9F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8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29618"/>
            <a:ext cx="11460480" cy="4630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126" y="575210"/>
            <a:ext cx="11461751" cy="542925"/>
          </a:xfrm>
        </p:spPr>
        <p:txBody>
          <a:bodyPr>
            <a:noAutofit/>
          </a:bodyPr>
          <a:lstStyle>
            <a:lvl1pPr marL="0" indent="0">
              <a:buNone/>
              <a:defRPr sz="2250" b="1" baseline="0"/>
            </a:lvl1pPr>
            <a:lvl2pPr marL="342900" indent="0">
              <a:buNone/>
              <a:defRPr sz="2250" b="1"/>
            </a:lvl2pPr>
            <a:lvl3pPr marL="685800" indent="0">
              <a:buNone/>
              <a:defRPr sz="2250" b="1"/>
            </a:lvl3pPr>
            <a:lvl4pPr marL="1028700" indent="0">
              <a:buNone/>
              <a:defRPr sz="2250" b="1"/>
            </a:lvl4pPr>
            <a:lvl5pPr marL="1371600" indent="0">
              <a:buNone/>
              <a:defRPr sz="225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5126" y="5553603"/>
            <a:ext cx="11461751" cy="704850"/>
          </a:xfrm>
        </p:spPr>
        <p:txBody>
          <a:bodyPr anchor="b">
            <a:no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01BE1-DC2D-4C83-8C2F-C33CD9BD70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B3E78E-961E-4D53-968A-F55C75587E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3245-F762-4681-9F05-85C9BAAA4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54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 noProof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9F0DF0-415A-4805-85A7-68E7B2286F35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4FEB-A862-4045-BF2A-3FA021F85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146D6B-2C7E-4831-8BCB-8CE6EFFB0F7D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29FD7C-CFCA-447F-B4E1-E3C0B0D688B8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904865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2"/>
          </a:xfrm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9D2CC7-0D05-4126-BC00-D1E9759FAAF6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71E3-7D28-4D73-8F1E-8EAD1F128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EFD31C-7F11-4E5B-BFF0-13AC31155A5C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9442EA-9E7F-489C-A6AE-E8B54D418A14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738999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E602B3-39B6-4087-973D-1F8984512BD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0BAE-68DA-44C0-A023-709064B3F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815AC7-56DD-467C-A13C-D978A462D54C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514368-FA19-4B6E-97CD-DA74C45B4C1B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9586708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0BDFD32-5FCF-4D1D-8E9D-1A1A06D05FE8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935C-FBC6-458B-8813-3F77794C2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2FF94DF-6FE7-4DCF-8F19-E8DD274214FC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7E28929-591E-410F-98BC-D2F8556A4201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72342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9FCCA3B-B3A8-49DA-9EF5-22CA23C9305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6EED-7B82-4F17-AA88-5FF1BADAB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0690CD5-F548-4D4F-A06B-2B10D6685A23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42DA034-BAD9-4705-8F8D-CCD5A4CFF607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77421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D7BA-EB0E-4884-A087-328ECB77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21417-3D2C-476D-A8FD-9D9E0390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BF9-ED02-4099-A190-AB70CC9D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88A9B-2AEE-4105-8DB3-0F0ED1A2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65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029B586-60E6-4386-B6F8-179D275DC35F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1226-6811-4E7B-9263-B1695ADBD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F9184-68C9-4165-9016-5CB983E447FF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612F5-71DB-426F-9206-9081E6EB8542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367274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B9ECAAB-42CD-4212-B928-ADB3B9B25CF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2F1B-A64F-4F4B-94CB-A71614590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B3BC152-079F-440C-9C5C-1181415CCB3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3D33B01-593E-477E-A1C5-8A6B410DCAFF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097086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DEC1D58-058B-4599-96B3-D084960A0CC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B3AF-DBA3-41BE-83B2-4039870EC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EEDECDB-2F14-4D2A-9826-E502C32012AF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503CAF9-C65D-4E3E-8274-8DDFE7E2F4E2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2861006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5641DB3-55D6-4179-91E7-3C3BC0C5E8D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85C6-63B3-4029-9F83-03106A8A4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1614A89-27BA-43D8-B312-E21F07C91890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C7BACC3-1166-45B8-A593-A5214D8D9100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169439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2"/>
          </a:xfrm>
        </p:spPr>
        <p:txBody>
          <a:bodyPr vert="eaVert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69AE72-D8DC-4715-B6A0-A9B443E358E2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401E-E6EE-4A56-A07B-88DD917E6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628056-7E2C-40A2-89B7-B265438061A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4BD984-2824-4CD6-A883-2E2E530B9950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853606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6C6AB8-4DF5-48BC-B835-CC411BD0F77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EBEE-BCFF-421C-933C-7644D408E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D2B87A-CDCE-4E9E-856C-51AEE41CB8A3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27FBAC-742C-4B60-B57D-AD2878A3465B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498610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701CEE7-9D08-48FC-AB09-9A8CCF293DBC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609600" y="350838"/>
            <a:ext cx="10972800" cy="1020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3000" b="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cs typeface="Arial"/>
                <a:sym typeface="Wingdings"/>
              </a:rPr>
              <a:t>SCM6 White Label Figure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AD1848-F17A-486A-91A9-CE69724826D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4165600" y="6248401"/>
            <a:ext cx="51816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1200">
                <a:solidFill>
                  <a:srgbClr val="898989"/>
                </a:solidFill>
              </a:rPr>
              <a:t>Copyright © The Publisher. All rights reserved.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5105400"/>
            <a:ext cx="10972800" cy="1066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1200" b="1" i="0"/>
            </a:lvl1pPr>
          </a:lstStyle>
          <a:p>
            <a:pPr lvl="0"/>
            <a:r>
              <a:rPr lang="en-US" altLang="en-US" noProof="0"/>
              <a:t>Figure legend: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138833-B6B3-41B8-B062-E66172A8E1D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</p:spTree>
    <p:extLst>
      <p:ext uri="{BB962C8B-B14F-4D97-AF65-F5344CB8AC3E}">
        <p14:creationId xmlns:p14="http://schemas.microsoft.com/office/powerpoint/2010/main" val="5236465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17A01-B9EA-4C07-95B7-AF596C51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0CC31-71BA-43D2-BDA0-C51F5B26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05A75-00DE-46F6-A85E-9732714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4EE8-E85B-466D-A39B-178ED4B0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89A6-2472-4487-AF2C-A0FFCBC8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C75BC-5188-45AF-A08C-4F55EC5BD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68E76-92BA-45FA-B896-31F6042C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0712A-5780-4E04-8287-795B969C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AD79A-8878-4FAC-98C1-0811D8D0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ED56-ABD3-46BB-90FF-B5813F45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2F778-3F14-4DD9-A5C3-757430768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4BC9-2177-4C9E-830E-8F48F9430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22F6D-5B5E-4779-8EA5-4A69454A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EBA80-6A27-4AD1-B5D1-8805A623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9DA96-B760-4592-8F83-F826D274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B7136-7B0B-4162-9AAD-EF84640C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D960F-2B8D-43F2-9E7F-A886E3FE0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BF7AD-D4B5-4FBF-BD77-0EBAAF3D1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B97C-E025-4BCA-B657-2DC65FE15F2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3E50C-8A9F-4534-BE9B-E7CA52F0A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24B16-AB48-4115-B482-C9811DA5F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5184-D58B-4FF9-A807-06D4C33A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4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82A4534E-9B1C-4137-972B-124BA5CFF8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46D27990-EF52-4948-8A4A-A23A4D222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852614"/>
            <a:ext cx="109728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537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003479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479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479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479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479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100">
          <a:solidFill>
            <a:srgbClr val="003479"/>
          </a:solidFill>
          <a:latin typeface="Times New Roman" pitchFamily="32" charset="0"/>
          <a:ea typeface="ＭＳ Ｐゴシック" pitchFamily="32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100">
          <a:solidFill>
            <a:srgbClr val="003479"/>
          </a:solidFill>
          <a:latin typeface="Times New Roman" pitchFamily="32" charset="0"/>
          <a:ea typeface="ＭＳ Ｐゴシック" pitchFamily="32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100">
          <a:solidFill>
            <a:srgbClr val="003479"/>
          </a:solidFill>
          <a:latin typeface="Times New Roman" pitchFamily="32" charset="0"/>
          <a:ea typeface="ＭＳ Ｐゴシック" pitchFamily="32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100">
          <a:solidFill>
            <a:srgbClr val="003479"/>
          </a:solidFill>
          <a:latin typeface="Times New Roman" pitchFamily="32" charset="0"/>
          <a:ea typeface="ＭＳ Ｐゴシック" pitchFamily="32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32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B83DD09-C2EA-4EA8-A48F-F0A174774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5C61A2C-9B08-4F1C-B9EB-41B6C50D7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FF572E-94F2-4E27-A804-EA1A8B7E7D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B7FD08-DA82-431D-9158-D770A3A0DB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70F80C-B1DA-4182-B7AE-7E4BAC6B0F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498D5C4-1454-4EB5-9B4A-703279108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47" name="Picture 6">
            <a:extLst>
              <a:ext uri="{FF2B5EF4-FFF2-40B4-BE49-F238E27FC236}">
                <a16:creationId xmlns:a16="http://schemas.microsoft.com/office/drawing/2014/main" id="{4E1E3173-0208-4D49-A3F9-C12B7C71F3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514"/>
            <a:ext cx="241935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>
            <a:extLst>
              <a:ext uri="{FF2B5EF4-FFF2-40B4-BE49-F238E27FC236}">
                <a16:creationId xmlns:a16="http://schemas.microsoft.com/office/drawing/2014/main" id="{89C3ACAD-3795-453D-877E-282E15E6D0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975350"/>
            <a:ext cx="197061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7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D86C43B-11EE-4DBE-A4D9-58587DC0F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86F04B3-A07B-41E3-A06F-ED0148A04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DDB85-E064-44F5-91BC-F1079F62F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8E5795-9F94-4FE8-A743-E894078C847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A554D-BF35-4851-BE9B-838D7F88E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6998-1BE4-4D4F-A145-FFC8A56CB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EDCDCC-73A3-48A9-AF1F-1C0780B04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BAD3F05A-9536-483F-AE17-2F2869A98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A1BCF22B-C680-4C19-88C1-D0796F84C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F4D8-2B8E-4129-8D35-8241044CC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5847D-0943-4527-ACC8-8670EF2D5C08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273A-74DA-4F84-9F3D-E20093B39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37B99-C57A-4963-85C3-44C8E18BB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78B67D-3D63-423B-930D-C476B579D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68EEFBF-F63C-4651-89B2-4E05DA084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4550AD5-5052-4AA8-B242-05B661A9E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1AAD21D0-C835-441C-A454-B9855A781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l" eaLnBrk="1" hangingPunct="1">
              <a:buSzTx/>
              <a:defRPr sz="1200" b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latin typeface="Arial"/>
                <a:ea typeface="+mn-ea"/>
                <a:cs typeface="Arial"/>
                <a:sym typeface="Wingdings" charset="2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D022EA32-CD70-46DA-AB2D-C2398315A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Copyright © 2012 American Medical Association. All rights reserved.</a:t>
            </a:r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83D3BCBB-3E68-426C-A6CC-513951634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E17C6D-E5E6-44D2-BADD-426ADBD4B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BC0EBA65-F5C8-4306-B4BC-42C91CD7E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121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74B4-C152-461C-83EE-BEF8DE701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843" y="121443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/>
              <a:t>Hypertension is High Blood Pressure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The World health Organization has announced that hypertension has become the leading cause of premature death and disability worldwide – the first time that a non-communicable disease has been responsible for such a major health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1C34C-5969-4CCB-AD78-8B1D203B6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843" y="4079116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Michael A. Weber, MD,  Professor of Medicine</a:t>
            </a:r>
          </a:p>
          <a:p>
            <a:pPr algn="l"/>
            <a:r>
              <a:rPr lang="en-US" dirty="0"/>
              <a:t>State University of New York, Downstate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6332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565B-40F2-41BD-991C-8300FE46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C95B0-CFFD-45F8-916E-DC496B7F3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lifestyle</a:t>
            </a:r>
          </a:p>
          <a:p>
            <a:r>
              <a:rPr lang="en-US" dirty="0"/>
              <a:t>Reduce dietary salt</a:t>
            </a:r>
          </a:p>
          <a:p>
            <a:r>
              <a:rPr lang="en-US" dirty="0"/>
              <a:t>Keep weight under control</a:t>
            </a:r>
          </a:p>
          <a:p>
            <a:r>
              <a:rPr lang="en-US" dirty="0"/>
              <a:t>Be moderate with alcohol consumption</a:t>
            </a:r>
          </a:p>
          <a:p>
            <a:r>
              <a:rPr lang="en-US" dirty="0"/>
              <a:t>Check your blood pressure regularly so that treatment can be started if necessary – new  measurement devices are inexpensive and easy to use at home</a:t>
            </a:r>
          </a:p>
          <a:p>
            <a:r>
              <a:rPr lang="en-US" dirty="0"/>
              <a:t>Remember:  Treatment of high blood pressure – usually done by doctors using medications -- is highly effective in preventing heart disease, strokes and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141362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AF01-6C94-4F0E-84DD-9A33909B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High Blood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9287C-4FB4-4815-A884-D8E6285C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Premature death</a:t>
            </a:r>
          </a:p>
          <a:p>
            <a:r>
              <a:rPr lang="en-US" dirty="0"/>
              <a:t>Strokes</a:t>
            </a:r>
          </a:p>
          <a:p>
            <a:r>
              <a:rPr lang="en-US" dirty="0"/>
              <a:t>Heart attacks</a:t>
            </a:r>
          </a:p>
          <a:p>
            <a:r>
              <a:rPr lang="en-US" dirty="0"/>
              <a:t>Heart failure</a:t>
            </a:r>
          </a:p>
          <a:p>
            <a:r>
              <a:rPr lang="en-US" dirty="0"/>
              <a:t>Kidney disease</a:t>
            </a:r>
          </a:p>
          <a:p>
            <a:r>
              <a:rPr lang="en-US" dirty="0"/>
              <a:t>Peripheral artery disease</a:t>
            </a:r>
          </a:p>
          <a:p>
            <a:r>
              <a:rPr lang="en-US" dirty="0"/>
              <a:t>Dementia (Alzheimer’s disease)</a:t>
            </a:r>
          </a:p>
        </p:txBody>
      </p:sp>
    </p:spTree>
    <p:extLst>
      <p:ext uri="{BB962C8B-B14F-4D97-AF65-F5344CB8AC3E}">
        <p14:creationId xmlns:p14="http://schemas.microsoft.com/office/powerpoint/2010/main" val="348577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AAC862D9-FEDF-41C7-B503-C09CAB58C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1" y="1460500"/>
            <a:ext cx="8709025" cy="4237038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Hypertension is defined as BP higher than 140/90 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Without treatment, approximately 30% of adults in the U.S. have hypertension (HTN).</a:t>
            </a:r>
            <a:r>
              <a:rPr lang="en-US" altLang="en-US" baseline="30000" dirty="0">
                <a:solidFill>
                  <a:schemeClr val="tx2"/>
                </a:solidFill>
              </a:rPr>
              <a:t>1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HTN prevalence increases markedly with age:</a:t>
            </a:r>
            <a:r>
              <a:rPr lang="en-US" altLang="en-US" baseline="30000" dirty="0">
                <a:solidFill>
                  <a:schemeClr val="tx2"/>
                </a:solidFill>
              </a:rPr>
              <a:t>2</a:t>
            </a:r>
          </a:p>
          <a:p>
            <a:pPr marL="742950" lvl="2" indent="-342900"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	-by 60 years, ~60% have HTN</a:t>
            </a:r>
          </a:p>
          <a:p>
            <a:pPr marL="742950" lvl="2" indent="-342900"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	-by 70 years, ~65% of men and ~75% of women have HTN</a:t>
            </a:r>
          </a:p>
          <a:p>
            <a:pPr marL="742950" lvl="2" indent="-342900">
              <a:buNone/>
            </a:pPr>
            <a:endParaRPr lang="en-US" altLang="en-US" baseline="30000" dirty="0">
              <a:solidFill>
                <a:schemeClr val="tx2"/>
              </a:solidFill>
            </a:endParaRPr>
          </a:p>
          <a:p>
            <a:r>
              <a:rPr lang="en-US" altLang="en-US" dirty="0">
                <a:solidFill>
                  <a:schemeClr val="tx2"/>
                </a:solidFill>
              </a:rPr>
              <a:t>In Framingham Study, HTN eventually developed in &gt;90% of people with normal BP at age 55 years.</a:t>
            </a:r>
            <a:r>
              <a:rPr lang="en-US" altLang="en-US" baseline="30000" dirty="0">
                <a:solidFill>
                  <a:schemeClr val="tx2"/>
                </a:solidFill>
              </a:rPr>
              <a:t>3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  <a:p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7171" name="TextBox 3">
            <a:extLst>
              <a:ext uri="{FF2B5EF4-FFF2-40B4-BE49-F238E27FC236}">
                <a16:creationId xmlns:a16="http://schemas.microsoft.com/office/drawing/2014/main" id="{A25BBBA2-12BD-4892-9C11-AD46DF65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9" y="5697538"/>
            <a:ext cx="3817937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200" kern="0" baseline="30000">
                <a:solidFill>
                  <a:srgbClr val="1F497D"/>
                </a:solidFill>
                <a:cs typeface="Arial" panose="020B0604020202020204" pitchFamily="34" charset="0"/>
              </a:rPr>
              <a:t>1</a:t>
            </a:r>
            <a:r>
              <a:rPr lang="en-US" altLang="en-US" sz="1200" kern="0">
                <a:solidFill>
                  <a:srgbClr val="1F497D"/>
                </a:solidFill>
                <a:cs typeface="Arial" panose="020B0604020202020204" pitchFamily="34" charset="0"/>
              </a:rPr>
              <a:t>Ong </a:t>
            </a:r>
            <a:r>
              <a:rPr lang="en-US" altLang="en-US" sz="1200" i="1" kern="0">
                <a:solidFill>
                  <a:srgbClr val="1F497D"/>
                </a:solidFill>
                <a:cs typeface="Arial" panose="020B0604020202020204" pitchFamily="34" charset="0"/>
              </a:rPr>
              <a:t>Hypertension</a:t>
            </a:r>
            <a:r>
              <a:rPr lang="en-US" altLang="en-US" sz="1200" kern="0">
                <a:solidFill>
                  <a:srgbClr val="1F497D"/>
                </a:solidFill>
                <a:cs typeface="Arial" panose="020B0604020202020204" pitchFamily="34" charset="0"/>
              </a:rPr>
              <a:t> 2007;49:69-75 </a:t>
            </a:r>
            <a:r>
              <a:rPr lang="en-US" altLang="en-US" sz="1200" kern="0" baseline="30000">
                <a:solidFill>
                  <a:srgbClr val="1F497D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2</a:t>
            </a:r>
            <a:r>
              <a:rPr lang="en-US" altLang="en-US" sz="1200" kern="0">
                <a:solidFill>
                  <a:srgbClr val="1F497D"/>
                </a:solidFill>
                <a:cs typeface="Arial" panose="020B0604020202020204" pitchFamily="34" charset="0"/>
              </a:rPr>
              <a:t>Burt </a:t>
            </a:r>
            <a:r>
              <a:rPr lang="en-US" altLang="en-US" sz="1200" i="1" kern="0">
                <a:solidFill>
                  <a:srgbClr val="1F497D"/>
                </a:solidFill>
                <a:cs typeface="Arial" panose="020B0604020202020204" pitchFamily="34" charset="0"/>
              </a:rPr>
              <a:t>Hypertension</a:t>
            </a:r>
            <a:r>
              <a:rPr lang="en-US" altLang="en-US" sz="1200" kern="0">
                <a:solidFill>
                  <a:srgbClr val="1F497D"/>
                </a:solidFill>
                <a:cs typeface="Arial" panose="020B0604020202020204" pitchFamily="34" charset="0"/>
              </a:rPr>
              <a:t> 1995;25:305-313</a:t>
            </a:r>
          </a:p>
          <a:p>
            <a:pPr algn="r" eaLnBrk="1" hangingPunct="1">
              <a:defRPr/>
            </a:pPr>
            <a:r>
              <a:rPr lang="en-US" altLang="en-US" sz="1200" kern="0" baseline="30000">
                <a:solidFill>
                  <a:srgbClr val="1F497D"/>
                </a:solidFill>
                <a:cs typeface="Arial" panose="020B0604020202020204" pitchFamily="34" charset="0"/>
              </a:rPr>
              <a:t>3</a:t>
            </a:r>
            <a:r>
              <a:rPr lang="en-US" altLang="en-US" sz="1200" kern="0">
                <a:solidFill>
                  <a:srgbClr val="1F497D"/>
                </a:solidFill>
                <a:cs typeface="Arial" panose="020B0604020202020204" pitchFamily="34" charset="0"/>
              </a:rPr>
              <a:t>Vasan </a:t>
            </a:r>
            <a:r>
              <a:rPr lang="en-US" altLang="en-US" sz="1200" i="1" kern="0">
                <a:solidFill>
                  <a:srgbClr val="1F497D"/>
                </a:solidFill>
                <a:cs typeface="Arial" panose="020B0604020202020204" pitchFamily="34" charset="0"/>
              </a:rPr>
              <a:t>N Engl J Med </a:t>
            </a:r>
            <a:r>
              <a:rPr lang="en-US" altLang="en-US" sz="1200" kern="0">
                <a:solidFill>
                  <a:srgbClr val="1F497D"/>
                </a:solidFill>
                <a:cs typeface="Arial" panose="020B0604020202020204" pitchFamily="34" charset="0"/>
              </a:rPr>
              <a:t>2001;345:1291-1297</a:t>
            </a:r>
            <a:br>
              <a:rPr lang="en-US" altLang="en-US" sz="1200" kern="0">
                <a:solidFill>
                  <a:srgbClr val="1F497D"/>
                </a:solidFill>
                <a:cs typeface="Arial" panose="020B0604020202020204" pitchFamily="34" charset="0"/>
              </a:rPr>
            </a:br>
            <a:endParaRPr lang="en-US" altLang="en-US" sz="1200" kern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n-US" altLang="en-US" sz="1200" kern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3492" name="Title 1">
            <a:extLst>
              <a:ext uri="{FF2B5EF4-FFF2-40B4-BE49-F238E27FC236}">
                <a16:creationId xmlns:a16="http://schemas.microsoft.com/office/drawing/2014/main" id="{2C2B09F7-34F4-46F9-AFD5-5658BBE3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74638"/>
            <a:ext cx="8912225" cy="855662"/>
          </a:xfrm>
        </p:spPr>
        <p:txBody>
          <a:bodyPr/>
          <a:lstStyle/>
          <a:p>
            <a:pPr algn="ctr"/>
            <a:r>
              <a:rPr lang="en-US" altLang="en-US" sz="3200"/>
              <a:t>Epidemiology of Hypertension and Aging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1B03-5243-4C3A-A8C0-E5656E40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951" y="1063625"/>
            <a:ext cx="6653213" cy="64135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32" charset="-128"/>
              </a:rPr>
              <a:t>Prevalence of High Blood Pressure in Adults                                       by Age and Sex: </a:t>
            </a:r>
            <a:r>
              <a:rPr lang="en-US" i="1" dirty="0">
                <a:solidFill>
                  <a:schemeClr val="tx2"/>
                </a:solidFill>
                <a:latin typeface="+mn-lt"/>
                <a:ea typeface="ＭＳ Ｐゴシック" pitchFamily="32" charset="-128"/>
              </a:rPr>
              <a:t>NHANES 2005-2006 </a:t>
            </a:r>
            <a:br>
              <a:rPr lang="en-US" sz="1800" dirty="0">
                <a:solidFill>
                  <a:schemeClr val="tx2"/>
                </a:solidFill>
                <a:latin typeface="+mn-lt"/>
                <a:ea typeface="ＭＳ Ｐゴシック" pitchFamily="32" charset="-128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  <a:ea typeface="ＭＳ Ｐゴシック" pitchFamily="32" charset="-128"/>
              </a:rPr>
              <a:t>9 NHLBI.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D8D88222-DECE-4EF0-979A-7C9E09EEEA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7000" contrast="16000"/>
          </a:blip>
          <a:srcRect l="1592" t="2727" b="7964"/>
          <a:stretch>
            <a:fillRect/>
          </a:stretch>
        </p:blipFill>
        <p:spPr>
          <a:xfrm>
            <a:off x="2803076" y="1553937"/>
            <a:ext cx="6515100" cy="3788228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49F5F93-0328-4634-8782-9B2C50312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/>
              <a:t>Life Trajectories of Blood Pressure in Men and Women in the U.S.</a:t>
            </a:r>
            <a:br>
              <a:rPr lang="en-US" altLang="en-US" sz="2000"/>
            </a:br>
            <a:r>
              <a:rPr lang="en-US" altLang="en-US" sz="2000"/>
              <a:t>(JAMA Cardiol. 2020; 5:18-26)</a:t>
            </a:r>
          </a:p>
        </p:txBody>
      </p:sp>
      <p:pic>
        <p:nvPicPr>
          <p:cNvPr id="60419" name="Content Placeholder 3">
            <a:extLst>
              <a:ext uri="{FF2B5EF4-FFF2-40B4-BE49-F238E27FC236}">
                <a16:creationId xmlns:a16="http://schemas.microsoft.com/office/drawing/2014/main" id="{DA35836F-4249-458C-9BBD-C2C4D8507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264" y="1830389"/>
            <a:ext cx="6467475" cy="4067175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0F9BEF2-2BE3-453E-9CC5-E4923B2BC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>
                <a:solidFill>
                  <a:schemeClr val="accent2"/>
                </a:solidFill>
              </a:rPr>
              <a:t>Current Categories of BP in Adults 2021</a:t>
            </a:r>
            <a:endParaRPr lang="en-US" altLang="en-US" sz="2400" b="1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3B01C52B-704A-4495-8B01-72CAC584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0660" name="Rectangle 12">
            <a:extLst>
              <a:ext uri="{FF2B5EF4-FFF2-40B4-BE49-F238E27FC236}">
                <a16:creationId xmlns:a16="http://schemas.microsoft.com/office/drawing/2014/main" id="{EEDB20A3-9E8F-4A38-821F-86E3FAB2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4419600"/>
            <a:ext cx="533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</a:rPr>
              <a:t>*Individuals with SBP and DBP in 2 categories should be designated to the higher BP category.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</a:rPr>
              <a:t>BP indicates blood pressure (based on an average of ≥2 careful readings obtained on ≥2 occasions, as detailed in DBP, diastolic blood pressure; and SBP systolic blood pressure.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0ADF07-034F-48D1-9F7E-B781BBB013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05139" y="793750"/>
          <a:ext cx="5997575" cy="3275014"/>
        </p:xfrm>
        <a:graphic>
          <a:graphicData uri="http://schemas.openxmlformats.org/drawingml/2006/table">
            <a:tbl>
              <a:tblPr/>
              <a:tblGrid>
                <a:gridCol w="177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BP Category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SBP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DBP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Normal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&lt;120 mm Hg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and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&lt;80 mm Hg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Elevated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120–129 mm Hg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and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&lt;80 mm Hg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Hypertension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   Stage 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130–139 mm Hg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or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80–89 mm Hg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   Stage 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≥140 mm Hg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or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rPr>
                        <a:t>≥90 mm Hg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Genev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078C-1C25-419F-83B3-742D08C4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25" dirty="0"/>
              <a:t>Hypertension Control Rates (BP &lt;140/90 mmHg) in the U.S. 1999 – 2018</a:t>
            </a:r>
            <a:br>
              <a:rPr lang="en-US" sz="2325" dirty="0"/>
            </a:br>
            <a:br>
              <a:rPr lang="en-US" sz="2325" dirty="0"/>
            </a:br>
            <a:r>
              <a:rPr lang="en-US" sz="2325" dirty="0"/>
              <a:t>Disappointing, and even worse in most other countries:  a huge task for the WHO</a:t>
            </a:r>
            <a:br>
              <a:rPr lang="en-US" sz="2400" dirty="0"/>
            </a:br>
            <a:br>
              <a:rPr lang="en-US" sz="2400" dirty="0"/>
            </a:br>
            <a:r>
              <a:rPr lang="en-US" sz="1500" b="1" dirty="0" err="1"/>
              <a:t>Muntner</a:t>
            </a:r>
            <a:r>
              <a:rPr lang="en-US" sz="1500" b="1" dirty="0"/>
              <a:t> P. et al. JAMA 2020; </a:t>
            </a:r>
            <a:r>
              <a:rPr lang="en-US" sz="1500" b="1" dirty="0" err="1"/>
              <a:t>doi</a:t>
            </a:r>
            <a:r>
              <a:rPr lang="en-US" sz="1500" b="1" dirty="0"/>
              <a:t>: 10.1001/jama2020.14545</a:t>
            </a:r>
          </a:p>
        </p:txBody>
      </p:sp>
      <p:pic>
        <p:nvPicPr>
          <p:cNvPr id="76803" name="Content Placeholder 3">
            <a:extLst>
              <a:ext uri="{FF2B5EF4-FFF2-40B4-BE49-F238E27FC236}">
                <a16:creationId xmlns:a16="http://schemas.microsoft.com/office/drawing/2014/main" id="{DA3E8A41-0FC0-43FE-9C79-9F2011CB9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3464" y="2614614"/>
            <a:ext cx="5045075" cy="24860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3E8F667B-5C01-4E76-8C63-3979304AB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 small, inexpensive and validated Home BP Monitor (can also be used in the clinic)</a:t>
            </a:r>
          </a:p>
        </p:txBody>
      </p:sp>
      <p:pic>
        <p:nvPicPr>
          <p:cNvPr id="86019" name="Content Placeholder 3">
            <a:extLst>
              <a:ext uri="{FF2B5EF4-FFF2-40B4-BE49-F238E27FC236}">
                <a16:creationId xmlns:a16="http://schemas.microsoft.com/office/drawing/2014/main" id="{35775066-A748-4D5A-9A35-593CD1235D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864" y="1825625"/>
            <a:ext cx="6264275" cy="43513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035D-3ACD-4C69-AFDC-7F3764F6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Causes of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2BC9E-E3C6-4AF6-B071-21ADB26E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older</a:t>
            </a:r>
          </a:p>
          <a:p>
            <a:r>
              <a:rPr lang="en-US" dirty="0"/>
              <a:t>Being overweight</a:t>
            </a:r>
          </a:p>
          <a:p>
            <a:r>
              <a:rPr lang="en-US" dirty="0"/>
              <a:t>Eating too much salt</a:t>
            </a:r>
          </a:p>
          <a:p>
            <a:r>
              <a:rPr lang="en-US" dirty="0"/>
              <a:t>Drinking too much alcohol</a:t>
            </a:r>
          </a:p>
          <a:p>
            <a:r>
              <a:rPr lang="en-US" dirty="0"/>
              <a:t>Not being physically active</a:t>
            </a:r>
          </a:p>
          <a:p>
            <a:endParaRPr lang="en-US" dirty="0"/>
          </a:p>
          <a:p>
            <a:r>
              <a:rPr lang="en-US" dirty="0"/>
              <a:t>Underlying causes that can be diagnosed by doctors:</a:t>
            </a:r>
          </a:p>
          <a:p>
            <a:pPr marL="0" indent="0">
              <a:buNone/>
            </a:pPr>
            <a:r>
              <a:rPr lang="en-US" dirty="0"/>
              <a:t>        kidney disease</a:t>
            </a:r>
          </a:p>
          <a:p>
            <a:pPr marL="0" indent="0">
              <a:buNone/>
            </a:pPr>
            <a:r>
              <a:rPr lang="en-US" dirty="0"/>
              <a:t>        sleep apnea</a:t>
            </a:r>
          </a:p>
          <a:p>
            <a:pPr marL="0" indent="0">
              <a:buNone/>
            </a:pPr>
            <a:r>
              <a:rPr lang="en-US" dirty="0"/>
              <a:t>        abnormalities of the adrenal glands</a:t>
            </a:r>
          </a:p>
        </p:txBody>
      </p:sp>
    </p:spTree>
    <p:extLst>
      <p:ext uri="{BB962C8B-B14F-4D97-AF65-F5344CB8AC3E}">
        <p14:creationId xmlns:p14="http://schemas.microsoft.com/office/powerpoint/2010/main" val="3216043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8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BJS Theme">
      <a:majorFont>
        <a:latin typeface="Times New Roman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523</Words>
  <Application>Microsoft Office PowerPoint</Application>
  <PresentationFormat>Widescreen</PresentationFormat>
  <Paragraphs>71</Paragraphs>
  <Slides>10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4_Office Theme</vt:lpstr>
      <vt:lpstr>Default Design</vt:lpstr>
      <vt:lpstr>3_Office Theme</vt:lpstr>
      <vt:lpstr>1_Office Theme</vt:lpstr>
      <vt:lpstr>2_Office Theme</vt:lpstr>
      <vt:lpstr>Hypertension is High Blood Pressure   The World health Organization has announced that hypertension has become the leading cause of premature death and disability worldwide – the first time that a non-communicable disease has been responsible for such a major health problem</vt:lpstr>
      <vt:lpstr>Consequences of High Blood Pressure</vt:lpstr>
      <vt:lpstr>Epidemiology of Hypertension and Aging</vt:lpstr>
      <vt:lpstr>Prevalence of High Blood Pressure in Adults                                       by Age and Sex: NHANES 2005-2006  9 NHLBI.</vt:lpstr>
      <vt:lpstr>Life Trajectories of Blood Pressure in Men and Women in the U.S. (JAMA Cardiol. 2020; 5:18-26)</vt:lpstr>
      <vt:lpstr>Current Categories of BP in Adults 2021</vt:lpstr>
      <vt:lpstr>Hypertension Control Rates (BP &lt;140/90 mmHg) in the U.S. 1999 – 2018  Disappointing, and even worse in most other countries:  a huge task for the WHO  Muntner P. et al. JAMA 2020; doi: 10.1001/jama2020.14545</vt:lpstr>
      <vt:lpstr>A small, inexpensive and validated Home BP Monitor (can also be used in the clinic)</vt:lpstr>
      <vt:lpstr>Main Causes of Hypertension</vt:lpstr>
      <vt:lpstr>How to prevent hypertension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Hypertension</dc:title>
  <dc:creator>Michael Weber</dc:creator>
  <cp:lastModifiedBy>Michael Weber</cp:lastModifiedBy>
  <cp:revision>11</cp:revision>
  <dcterms:created xsi:type="dcterms:W3CDTF">2021-10-06T15:57:44Z</dcterms:created>
  <dcterms:modified xsi:type="dcterms:W3CDTF">2021-10-12T12:58:51Z</dcterms:modified>
</cp:coreProperties>
</file>