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7"/>
  </p:notesMasterIdLst>
  <p:sldIdLst>
    <p:sldId id="256" r:id="rId3"/>
    <p:sldId id="257" r:id="rId4"/>
    <p:sldId id="258" r:id="rId5"/>
    <p:sldId id="402" r:id="rId6"/>
    <p:sldId id="424" r:id="rId7"/>
    <p:sldId id="423" r:id="rId8"/>
    <p:sldId id="403" r:id="rId9"/>
    <p:sldId id="259" r:id="rId10"/>
    <p:sldId id="260" r:id="rId11"/>
    <p:sldId id="261" r:id="rId12"/>
    <p:sldId id="262" r:id="rId13"/>
    <p:sldId id="301" r:id="rId14"/>
    <p:sldId id="392" r:id="rId15"/>
    <p:sldId id="425"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4" r:id="rId31"/>
    <p:sldId id="287" r:id="rId32"/>
    <p:sldId id="293" r:id="rId33"/>
    <p:sldId id="296" r:id="rId34"/>
    <p:sldId id="297" r:id="rId35"/>
    <p:sldId id="298" r:id="rId36"/>
  </p:sldIdLst>
  <p:sldSz cx="6858000" cy="5143500"/>
  <p:notesSz cx="51435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A4A4A4"/>
    <a:srgbClr val="FFF1CC"/>
    <a:srgbClr val="ACC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E3895-E556-441E-B837-FE1E93D7C66C}" v="10" dt="2023-05-03T11:18:38.8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15" autoAdjust="0"/>
  </p:normalViewPr>
  <p:slideViewPr>
    <p:cSldViewPr>
      <p:cViewPr>
        <p:scale>
          <a:sx n="62" d="100"/>
          <a:sy n="62" d="100"/>
        </p:scale>
        <p:origin x="1772" y="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g, Jason (CDC/DDNID/NCCDPHP/DPH)" userId="82f89e25-796e-4815-83a5-6e714ca88528" providerId="ADAL" clId="{044E3895-E556-441E-B837-FE1E93D7C66C}"/>
    <pc:docChg chg="undo custSel addSld delSld modSld sldOrd delMainMaster">
      <pc:chgData name="Lang, Jason (CDC/DDNID/NCCDPHP/DPH)" userId="82f89e25-796e-4815-83a5-6e714ca88528" providerId="ADAL" clId="{044E3895-E556-441E-B837-FE1E93D7C66C}" dt="2023-05-03T11:21:02.111" v="352" actId="20577"/>
      <pc:docMkLst>
        <pc:docMk/>
      </pc:docMkLst>
      <pc:sldChg chg="modSp mod">
        <pc:chgData name="Lang, Jason (CDC/DDNID/NCCDPHP/DPH)" userId="82f89e25-796e-4815-83a5-6e714ca88528" providerId="ADAL" clId="{044E3895-E556-441E-B837-FE1E93D7C66C}" dt="2023-05-03T11:21:02.111" v="352" actId="20577"/>
        <pc:sldMkLst>
          <pc:docMk/>
          <pc:sldMk cId="0" sldId="257"/>
        </pc:sldMkLst>
        <pc:spChg chg="mod">
          <ac:chgData name="Lang, Jason (CDC/DDNID/NCCDPHP/DPH)" userId="82f89e25-796e-4815-83a5-6e714ca88528" providerId="ADAL" clId="{044E3895-E556-441E-B837-FE1E93D7C66C}" dt="2023-05-03T11:21:02.111" v="352" actId="20577"/>
          <ac:spMkLst>
            <pc:docMk/>
            <pc:sldMk cId="0" sldId="257"/>
            <ac:spMk id="3" creationId="{00000000-0000-0000-0000-000000000000}"/>
          </ac:spMkLst>
        </pc:spChg>
      </pc:sldChg>
      <pc:sldChg chg="modSp mod ord">
        <pc:chgData name="Lang, Jason (CDC/DDNID/NCCDPHP/DPH)" userId="82f89e25-796e-4815-83a5-6e714ca88528" providerId="ADAL" clId="{044E3895-E556-441E-B837-FE1E93D7C66C}" dt="2023-05-03T11:12:59.526" v="199"/>
        <pc:sldMkLst>
          <pc:docMk/>
          <pc:sldMk cId="0" sldId="258"/>
        </pc:sldMkLst>
        <pc:spChg chg="mod">
          <ac:chgData name="Lang, Jason (CDC/DDNID/NCCDPHP/DPH)" userId="82f89e25-796e-4815-83a5-6e714ca88528" providerId="ADAL" clId="{044E3895-E556-441E-B837-FE1E93D7C66C}" dt="2023-05-03T11:12:56.882" v="197" actId="20577"/>
          <ac:spMkLst>
            <pc:docMk/>
            <pc:sldMk cId="0" sldId="258"/>
            <ac:spMk id="2" creationId="{00000000-0000-0000-0000-000000000000}"/>
          </ac:spMkLst>
        </pc:spChg>
      </pc:sldChg>
      <pc:sldChg chg="modSp mod">
        <pc:chgData name="Lang, Jason (CDC/DDNID/NCCDPHP/DPH)" userId="82f89e25-796e-4815-83a5-6e714ca88528" providerId="ADAL" clId="{044E3895-E556-441E-B837-FE1E93D7C66C}" dt="2023-05-03T11:17:34.695" v="323" actId="20577"/>
        <pc:sldMkLst>
          <pc:docMk/>
          <pc:sldMk cId="0" sldId="259"/>
        </pc:sldMkLst>
        <pc:spChg chg="mod">
          <ac:chgData name="Lang, Jason (CDC/DDNID/NCCDPHP/DPH)" userId="82f89e25-796e-4815-83a5-6e714ca88528" providerId="ADAL" clId="{044E3895-E556-441E-B837-FE1E93D7C66C}" dt="2023-05-03T11:17:34.695" v="323" actId="20577"/>
          <ac:spMkLst>
            <pc:docMk/>
            <pc:sldMk cId="0" sldId="259"/>
            <ac:spMk id="3" creationId="{00000000-0000-0000-0000-000000000000}"/>
          </ac:spMkLst>
        </pc:spChg>
      </pc:sldChg>
      <pc:sldChg chg="del">
        <pc:chgData name="Lang, Jason (CDC/DDNID/NCCDPHP/DPH)" userId="82f89e25-796e-4815-83a5-6e714ca88528" providerId="ADAL" clId="{044E3895-E556-441E-B837-FE1E93D7C66C}" dt="2023-05-03T11:19:16.307" v="331" actId="47"/>
        <pc:sldMkLst>
          <pc:docMk/>
          <pc:sldMk cId="0" sldId="263"/>
        </pc:sldMkLst>
      </pc:sldChg>
      <pc:sldChg chg="modSp mod">
        <pc:chgData name="Lang, Jason (CDC/DDNID/NCCDPHP/DPH)" userId="82f89e25-796e-4815-83a5-6e714ca88528" providerId="ADAL" clId="{044E3895-E556-441E-B837-FE1E93D7C66C}" dt="2023-05-03T11:19:43.760" v="343" actId="20577"/>
        <pc:sldMkLst>
          <pc:docMk/>
          <pc:sldMk cId="0" sldId="268"/>
        </pc:sldMkLst>
        <pc:spChg chg="mod">
          <ac:chgData name="Lang, Jason (CDC/DDNID/NCCDPHP/DPH)" userId="82f89e25-796e-4815-83a5-6e714ca88528" providerId="ADAL" clId="{044E3895-E556-441E-B837-FE1E93D7C66C}" dt="2023-05-03T11:19:43.760" v="343" actId="20577"/>
          <ac:spMkLst>
            <pc:docMk/>
            <pc:sldMk cId="0" sldId="268"/>
            <ac:spMk id="4" creationId="{00000000-0000-0000-0000-000000000000}"/>
          </ac:spMkLst>
        </pc:spChg>
      </pc:sldChg>
      <pc:sldChg chg="del">
        <pc:chgData name="Lang, Jason (CDC/DDNID/NCCDPHP/DPH)" userId="82f89e25-796e-4815-83a5-6e714ca88528" providerId="ADAL" clId="{044E3895-E556-441E-B837-FE1E93D7C66C}" dt="2023-05-03T11:20:17.496" v="344" actId="47"/>
        <pc:sldMkLst>
          <pc:docMk/>
          <pc:sldMk cId="0" sldId="282"/>
        </pc:sldMkLst>
      </pc:sldChg>
      <pc:sldChg chg="del">
        <pc:chgData name="Lang, Jason (CDC/DDNID/NCCDPHP/DPH)" userId="82f89e25-796e-4815-83a5-6e714ca88528" providerId="ADAL" clId="{044E3895-E556-441E-B837-FE1E93D7C66C}" dt="2023-05-03T11:20:23.778" v="345" actId="47"/>
        <pc:sldMkLst>
          <pc:docMk/>
          <pc:sldMk cId="0" sldId="285"/>
        </pc:sldMkLst>
      </pc:sldChg>
      <pc:sldChg chg="del">
        <pc:chgData name="Lang, Jason (CDC/DDNID/NCCDPHP/DPH)" userId="82f89e25-796e-4815-83a5-6e714ca88528" providerId="ADAL" clId="{044E3895-E556-441E-B837-FE1E93D7C66C}" dt="2023-05-03T11:20:25.773" v="346" actId="47"/>
        <pc:sldMkLst>
          <pc:docMk/>
          <pc:sldMk cId="0" sldId="286"/>
        </pc:sldMkLst>
      </pc:sldChg>
      <pc:sldChg chg="del">
        <pc:chgData name="Lang, Jason (CDC/DDNID/NCCDPHP/DPH)" userId="82f89e25-796e-4815-83a5-6e714ca88528" providerId="ADAL" clId="{044E3895-E556-441E-B837-FE1E93D7C66C}" dt="2023-05-03T11:12:09.974" v="82" actId="47"/>
        <pc:sldMkLst>
          <pc:docMk/>
          <pc:sldMk cId="2126722782" sldId="400"/>
        </pc:sldMkLst>
      </pc:sldChg>
      <pc:sldChg chg="del">
        <pc:chgData name="Lang, Jason (CDC/DDNID/NCCDPHP/DPH)" userId="82f89e25-796e-4815-83a5-6e714ca88528" providerId="ADAL" clId="{044E3895-E556-441E-B837-FE1E93D7C66C}" dt="2023-05-03T11:12:07.333" v="81" actId="47"/>
        <pc:sldMkLst>
          <pc:docMk/>
          <pc:sldMk cId="2374238490" sldId="401"/>
        </pc:sldMkLst>
      </pc:sldChg>
      <pc:sldChg chg="addSp modSp add mod">
        <pc:chgData name="Lang, Jason (CDC/DDNID/NCCDPHP/DPH)" userId="82f89e25-796e-4815-83a5-6e714ca88528" providerId="ADAL" clId="{044E3895-E556-441E-B837-FE1E93D7C66C}" dt="2023-05-03T11:15:19.481" v="278" actId="20577"/>
        <pc:sldMkLst>
          <pc:docMk/>
          <pc:sldMk cId="462619524" sldId="402"/>
        </pc:sldMkLst>
        <pc:spChg chg="mod">
          <ac:chgData name="Lang, Jason (CDC/DDNID/NCCDPHP/DPH)" userId="82f89e25-796e-4815-83a5-6e714ca88528" providerId="ADAL" clId="{044E3895-E556-441E-B837-FE1E93D7C66C}" dt="2023-05-03T11:11:32.362" v="72" actId="20577"/>
          <ac:spMkLst>
            <pc:docMk/>
            <pc:sldMk cId="462619524" sldId="402"/>
            <ac:spMk id="2" creationId="{00000000-0000-0000-0000-000000000000}"/>
          </ac:spMkLst>
        </pc:spChg>
        <pc:spChg chg="mod">
          <ac:chgData name="Lang, Jason (CDC/DDNID/NCCDPHP/DPH)" userId="82f89e25-796e-4815-83a5-6e714ca88528" providerId="ADAL" clId="{044E3895-E556-441E-B837-FE1E93D7C66C}" dt="2023-05-03T11:15:19.481" v="278" actId="20577"/>
          <ac:spMkLst>
            <pc:docMk/>
            <pc:sldMk cId="462619524" sldId="402"/>
            <ac:spMk id="3" creationId="{00000000-0000-0000-0000-000000000000}"/>
          </ac:spMkLst>
        </pc:spChg>
        <pc:spChg chg="add mod">
          <ac:chgData name="Lang, Jason (CDC/DDNID/NCCDPHP/DPH)" userId="82f89e25-796e-4815-83a5-6e714ca88528" providerId="ADAL" clId="{044E3895-E556-441E-B837-FE1E93D7C66C}" dt="2023-05-03T11:11:59.192" v="80" actId="1036"/>
          <ac:spMkLst>
            <pc:docMk/>
            <pc:sldMk cId="462619524" sldId="402"/>
            <ac:spMk id="5" creationId="{3156E46A-9D5B-B495-A28A-D5DC5EB819A2}"/>
          </ac:spMkLst>
        </pc:spChg>
      </pc:sldChg>
      <pc:sldChg chg="add">
        <pc:chgData name="Lang, Jason (CDC/DDNID/NCCDPHP/DPH)" userId="82f89e25-796e-4815-83a5-6e714ca88528" providerId="ADAL" clId="{044E3895-E556-441E-B837-FE1E93D7C66C}" dt="2023-05-03T11:12:12.936" v="83" actId="2890"/>
        <pc:sldMkLst>
          <pc:docMk/>
          <pc:sldMk cId="2970657444" sldId="403"/>
        </pc:sldMkLst>
      </pc:sldChg>
      <pc:sldChg chg="new del">
        <pc:chgData name="Lang, Jason (CDC/DDNID/NCCDPHP/DPH)" userId="82f89e25-796e-4815-83a5-6e714ca88528" providerId="ADAL" clId="{044E3895-E556-441E-B837-FE1E93D7C66C}" dt="2023-05-03T11:13:35.519" v="262" actId="47"/>
        <pc:sldMkLst>
          <pc:docMk/>
          <pc:sldMk cId="2725158820" sldId="404"/>
        </pc:sldMkLst>
      </pc:sldChg>
      <pc:sldChg chg="add del">
        <pc:chgData name="Lang, Jason (CDC/DDNID/NCCDPHP/DPH)" userId="82f89e25-796e-4815-83a5-6e714ca88528" providerId="ADAL" clId="{044E3895-E556-441E-B837-FE1E93D7C66C}" dt="2023-05-03T11:15:13.730" v="276" actId="47"/>
        <pc:sldMkLst>
          <pc:docMk/>
          <pc:sldMk cId="3355125231" sldId="404"/>
        </pc:sldMkLst>
      </pc:sldChg>
      <pc:sldChg chg="modSp mod">
        <pc:chgData name="Lang, Jason (CDC/DDNID/NCCDPHP/DPH)" userId="82f89e25-796e-4815-83a5-6e714ca88528" providerId="ADAL" clId="{044E3895-E556-441E-B837-FE1E93D7C66C}" dt="2023-05-03T11:17:08.919" v="319" actId="255"/>
        <pc:sldMkLst>
          <pc:docMk/>
          <pc:sldMk cId="1295884155" sldId="423"/>
        </pc:sldMkLst>
        <pc:spChg chg="mod">
          <ac:chgData name="Lang, Jason (CDC/DDNID/NCCDPHP/DPH)" userId="82f89e25-796e-4815-83a5-6e714ca88528" providerId="ADAL" clId="{044E3895-E556-441E-B837-FE1E93D7C66C}" dt="2023-05-03T11:17:00.193" v="318" actId="1035"/>
          <ac:spMkLst>
            <pc:docMk/>
            <pc:sldMk cId="1295884155" sldId="423"/>
            <ac:spMk id="4" creationId="{00000000-0000-0000-0000-000000000000}"/>
          </ac:spMkLst>
        </pc:spChg>
        <pc:spChg chg="mod">
          <ac:chgData name="Lang, Jason (CDC/DDNID/NCCDPHP/DPH)" userId="82f89e25-796e-4815-83a5-6e714ca88528" providerId="ADAL" clId="{044E3895-E556-441E-B837-FE1E93D7C66C}" dt="2023-05-03T11:16:55.223" v="312" actId="1036"/>
          <ac:spMkLst>
            <pc:docMk/>
            <pc:sldMk cId="1295884155" sldId="423"/>
            <ac:spMk id="5" creationId="{00000000-0000-0000-0000-000000000000}"/>
          </ac:spMkLst>
        </pc:spChg>
        <pc:spChg chg="mod">
          <ac:chgData name="Lang, Jason (CDC/DDNID/NCCDPHP/DPH)" userId="82f89e25-796e-4815-83a5-6e714ca88528" providerId="ADAL" clId="{044E3895-E556-441E-B837-FE1E93D7C66C}" dt="2023-05-03T11:16:35.330" v="306" actId="113"/>
          <ac:spMkLst>
            <pc:docMk/>
            <pc:sldMk cId="1295884155" sldId="423"/>
            <ac:spMk id="6" creationId="{00000000-0000-0000-0000-000000000000}"/>
          </ac:spMkLst>
        </pc:spChg>
        <pc:graphicFrameChg chg="mod">
          <ac:chgData name="Lang, Jason (CDC/DDNID/NCCDPHP/DPH)" userId="82f89e25-796e-4815-83a5-6e714ca88528" providerId="ADAL" clId="{044E3895-E556-441E-B837-FE1E93D7C66C}" dt="2023-05-03T11:17:08.919" v="319" actId="255"/>
          <ac:graphicFrameMkLst>
            <pc:docMk/>
            <pc:sldMk cId="1295884155" sldId="423"/>
            <ac:graphicFrameMk id="3" creationId="{DE0F95B3-C440-4A22-96AE-1AEBA5C71757}"/>
          </ac:graphicFrameMkLst>
        </pc:graphicFrameChg>
      </pc:sldChg>
      <pc:sldChg chg="delSp modSp mod">
        <pc:chgData name="Lang, Jason (CDC/DDNID/NCCDPHP/DPH)" userId="82f89e25-796e-4815-83a5-6e714ca88528" providerId="ADAL" clId="{044E3895-E556-441E-B837-FE1E93D7C66C}" dt="2023-05-03T11:16:22.202" v="304" actId="20577"/>
        <pc:sldMkLst>
          <pc:docMk/>
          <pc:sldMk cId="1475116269" sldId="424"/>
        </pc:sldMkLst>
        <pc:spChg chg="del">
          <ac:chgData name="Lang, Jason (CDC/DDNID/NCCDPHP/DPH)" userId="82f89e25-796e-4815-83a5-6e714ca88528" providerId="ADAL" clId="{044E3895-E556-441E-B837-FE1E93D7C66C}" dt="2023-05-03T11:14:28.804" v="264" actId="478"/>
          <ac:spMkLst>
            <pc:docMk/>
            <pc:sldMk cId="1475116269" sldId="424"/>
            <ac:spMk id="2" creationId="{00000000-0000-0000-0000-000000000000}"/>
          </ac:spMkLst>
        </pc:spChg>
        <pc:spChg chg="mod">
          <ac:chgData name="Lang, Jason (CDC/DDNID/NCCDPHP/DPH)" userId="82f89e25-796e-4815-83a5-6e714ca88528" providerId="ADAL" clId="{044E3895-E556-441E-B837-FE1E93D7C66C}" dt="2023-05-03T11:16:22.202" v="304" actId="20577"/>
          <ac:spMkLst>
            <pc:docMk/>
            <pc:sldMk cId="1475116269" sldId="424"/>
            <ac:spMk id="6" creationId="{00000000-0000-0000-0000-000000000000}"/>
          </ac:spMkLst>
        </pc:spChg>
        <pc:graphicFrameChg chg="mod">
          <ac:chgData name="Lang, Jason (CDC/DDNID/NCCDPHP/DPH)" userId="82f89e25-796e-4815-83a5-6e714ca88528" providerId="ADAL" clId="{044E3895-E556-441E-B837-FE1E93D7C66C}" dt="2023-05-03T11:14:45.633" v="265" actId="255"/>
          <ac:graphicFrameMkLst>
            <pc:docMk/>
            <pc:sldMk cId="1475116269" sldId="424"/>
            <ac:graphicFrameMk id="5" creationId="{00000000-0000-0000-0000-000000000000}"/>
          </ac:graphicFrameMkLst>
        </pc:graphicFrameChg>
      </pc:sldChg>
      <pc:sldChg chg="modSp mod">
        <pc:chgData name="Lang, Jason (CDC/DDNID/NCCDPHP/DPH)" userId="82f89e25-796e-4815-83a5-6e714ca88528" providerId="ADAL" clId="{044E3895-E556-441E-B837-FE1E93D7C66C}" dt="2023-05-03T11:19:31.634" v="341" actId="1036"/>
        <pc:sldMkLst>
          <pc:docMk/>
          <pc:sldMk cId="2886648240" sldId="425"/>
        </pc:sldMkLst>
        <pc:spChg chg="mod">
          <ac:chgData name="Lang, Jason (CDC/DDNID/NCCDPHP/DPH)" userId="82f89e25-796e-4815-83a5-6e714ca88528" providerId="ADAL" clId="{044E3895-E556-441E-B837-FE1E93D7C66C}" dt="2023-05-03T11:18:56.569" v="330" actId="1035"/>
          <ac:spMkLst>
            <pc:docMk/>
            <pc:sldMk cId="2886648240" sldId="425"/>
            <ac:spMk id="2" creationId="{DEAEDBED-DA3D-4AF4-B3B7-F66E04ACF60C}"/>
          </ac:spMkLst>
        </pc:spChg>
        <pc:spChg chg="mod">
          <ac:chgData name="Lang, Jason (CDC/DDNID/NCCDPHP/DPH)" userId="82f89e25-796e-4815-83a5-6e714ca88528" providerId="ADAL" clId="{044E3895-E556-441E-B837-FE1E93D7C66C}" dt="2023-05-03T11:19:31.634" v="341" actId="1036"/>
          <ac:spMkLst>
            <pc:docMk/>
            <pc:sldMk cId="2886648240" sldId="425"/>
            <ac:spMk id="3" creationId="{93E12A27-3BBD-4BCB-BFDB-931A548F5E39}"/>
          </ac:spMkLst>
        </pc:spChg>
      </pc:sldChg>
      <pc:sldMasterChg chg="delSldLayout">
        <pc:chgData name="Lang, Jason (CDC/DDNID/NCCDPHP/DPH)" userId="82f89e25-796e-4815-83a5-6e714ca88528" providerId="ADAL" clId="{044E3895-E556-441E-B837-FE1E93D7C66C}" dt="2023-05-03T11:12:09.974" v="82" actId="47"/>
        <pc:sldMasterMkLst>
          <pc:docMk/>
          <pc:sldMasterMk cId="0" sldId="2147483648"/>
        </pc:sldMasterMkLst>
        <pc:sldLayoutChg chg="del">
          <pc:chgData name="Lang, Jason (CDC/DDNID/NCCDPHP/DPH)" userId="82f89e25-796e-4815-83a5-6e714ca88528" providerId="ADAL" clId="{044E3895-E556-441E-B837-FE1E93D7C66C}" dt="2023-05-03T11:12:09.974" v="82" actId="47"/>
          <pc:sldLayoutMkLst>
            <pc:docMk/>
            <pc:sldMasterMk cId="0" sldId="2147483648"/>
            <pc:sldLayoutMk cId="2631259232" sldId="2147483666"/>
          </pc:sldLayoutMkLst>
        </pc:sldLayoutChg>
      </pc:sldMasterChg>
      <pc:sldMasterChg chg="del delSldLayout">
        <pc:chgData name="Lang, Jason (CDC/DDNID/NCCDPHP/DPH)" userId="82f89e25-796e-4815-83a5-6e714ca88528" providerId="ADAL" clId="{044E3895-E556-441E-B837-FE1E93D7C66C}" dt="2023-05-03T11:12:07.333" v="81" actId="47"/>
        <pc:sldMasterMkLst>
          <pc:docMk/>
          <pc:sldMasterMk cId="2007580586" sldId="2147483667"/>
        </pc:sldMasterMkLst>
        <pc:sldLayoutChg chg="del">
          <pc:chgData name="Lang, Jason (CDC/DDNID/NCCDPHP/DPH)" userId="82f89e25-796e-4815-83a5-6e714ca88528" providerId="ADAL" clId="{044E3895-E556-441E-B837-FE1E93D7C66C}" dt="2023-05-03T11:12:07.333" v="81" actId="47"/>
          <pc:sldLayoutMkLst>
            <pc:docMk/>
            <pc:sldMasterMk cId="2007580586" sldId="2147483667"/>
            <pc:sldLayoutMk cId="551124930" sldId="2147483668"/>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149020892" sldId="2147483669"/>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296876774" sldId="2147483670"/>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768177226" sldId="2147483671"/>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381018543" sldId="2147483672"/>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3883645577" sldId="2147483673"/>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3784578118" sldId="2147483674"/>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148119490" sldId="2147483675"/>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1303212647" sldId="2147483676"/>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338849213" sldId="2147483677"/>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074788375" sldId="2147483678"/>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362066226" sldId="2147483679"/>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536046780" sldId="2147483680"/>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752642252" sldId="2147483681"/>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2026405888" sldId="2147483682"/>
          </pc:sldLayoutMkLst>
        </pc:sldLayoutChg>
        <pc:sldLayoutChg chg="del">
          <pc:chgData name="Lang, Jason (CDC/DDNID/NCCDPHP/DPH)" userId="82f89e25-796e-4815-83a5-6e714ca88528" providerId="ADAL" clId="{044E3895-E556-441E-B837-FE1E93D7C66C}" dt="2023-05-03T11:12:07.333" v="81" actId="47"/>
          <pc:sldLayoutMkLst>
            <pc:docMk/>
            <pc:sldMasterMk cId="2007580586" sldId="2147483667"/>
            <pc:sldLayoutMk cId="632208077" sldId="214748368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Sheet2!$A$4:$A$13</c:f>
              <c:strCache>
                <c:ptCount val="10"/>
                <c:pt idx="0">
                  <c:v>Any type of health promotion program</c:v>
                </c:pt>
                <c:pt idx="1">
                  <c:v>Physical activity</c:v>
                </c:pt>
                <c:pt idx="2">
                  <c:v>Nutrition/healthy eating</c:v>
                </c:pt>
                <c:pt idx="3">
                  <c:v>Stress management</c:v>
                </c:pt>
                <c:pt idx="4">
                  <c:v>Tobacco cessation</c:v>
                </c:pt>
                <c:pt idx="5">
                  <c:v>Obesity/weight management</c:v>
                </c:pt>
                <c:pt idx="6">
                  <c:v>Excessive alcohol and/or drug abuse</c:v>
                </c:pt>
                <c:pt idx="7">
                  <c:v>Musculoskeletal disorders, back pain, arthritis</c:v>
                </c:pt>
                <c:pt idx="8">
                  <c:v>Healthy sleep</c:v>
                </c:pt>
                <c:pt idx="9">
                  <c:v>Lactation support</c:v>
                </c:pt>
              </c:strCache>
            </c:strRef>
          </c:cat>
          <c:val>
            <c:numRef>
              <c:f>Sheet2!$B$4:$B$13</c:f>
              <c:numCache>
                <c:formatCode>0.0%</c:formatCode>
                <c:ptCount val="10"/>
                <c:pt idx="0">
                  <c:v>0.46100000000000002</c:v>
                </c:pt>
                <c:pt idx="1">
                  <c:v>0.28499999999999998</c:v>
                </c:pt>
                <c:pt idx="2">
                  <c:v>0.23100000000000001</c:v>
                </c:pt>
                <c:pt idx="3">
                  <c:v>0.19600000000000001</c:v>
                </c:pt>
                <c:pt idx="4">
                  <c:v>0.185</c:v>
                </c:pt>
                <c:pt idx="5">
                  <c:v>0.17399999999999999</c:v>
                </c:pt>
                <c:pt idx="6">
                  <c:v>0.14399999999999999</c:v>
                </c:pt>
                <c:pt idx="7">
                  <c:v>0.121</c:v>
                </c:pt>
                <c:pt idx="8">
                  <c:v>9.9000000000000005E-2</c:v>
                </c:pt>
                <c:pt idx="9">
                  <c:v>7.5999999999999998E-2</c:v>
                </c:pt>
              </c:numCache>
            </c:numRef>
          </c:val>
          <c:extLst>
            <c:ext xmlns:c16="http://schemas.microsoft.com/office/drawing/2014/chart" uri="{C3380CC4-5D6E-409C-BE32-E72D297353CC}">
              <c16:uniqueId val="{00000000-5850-4221-898A-BB544B0964DF}"/>
            </c:ext>
          </c:extLst>
        </c:ser>
        <c:dLbls>
          <c:showLegendKey val="0"/>
          <c:showVal val="0"/>
          <c:showCatName val="0"/>
          <c:showSerName val="0"/>
          <c:showPercent val="0"/>
          <c:showBubbleSize val="0"/>
        </c:dLbls>
        <c:gapWidth val="219"/>
        <c:axId val="491096832"/>
        <c:axId val="491099128"/>
      </c:barChart>
      <c:catAx>
        <c:axId val="49109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1099128"/>
        <c:crosses val="autoZero"/>
        <c:auto val="1"/>
        <c:lblAlgn val="ctr"/>
        <c:lblOffset val="100"/>
        <c:noMultiLvlLbl val="0"/>
      </c:catAx>
      <c:valAx>
        <c:axId val="491099128"/>
        <c:scaling>
          <c:orientation val="minMax"/>
        </c:scaling>
        <c:delete val="1"/>
        <c:axPos val="l"/>
        <c:numFmt formatCode="0.0%" sourceLinked="1"/>
        <c:majorTickMark val="none"/>
        <c:minorTickMark val="none"/>
        <c:tickLblPos val="nextTo"/>
        <c:crossAx val="491096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22C41">
                <a:lumMod val="90000"/>
                <a:lumOff val="10000"/>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 Program'!$B$9:$B$13</c:f>
              <c:strCache>
                <c:ptCount val="5"/>
                <c:pt idx="0">
                  <c:v>Supportive social and physical environment</c:v>
                </c:pt>
                <c:pt idx="1">
                  <c:v>Linkage to related programs</c:v>
                </c:pt>
                <c:pt idx="2">
                  <c:v>Health education programs</c:v>
                </c:pt>
                <c:pt idx="3">
                  <c:v>Integration of health promotion into organizational structure</c:v>
                </c:pt>
                <c:pt idx="4">
                  <c:v>Health screening programs</c:v>
                </c:pt>
              </c:strCache>
            </c:strRef>
          </c:cat>
          <c:val>
            <c:numRef>
              <c:f>'Comp Program'!$C$9:$C$13</c:f>
              <c:numCache>
                <c:formatCode>0.0%</c:formatCode>
                <c:ptCount val="5"/>
                <c:pt idx="0">
                  <c:v>0.47799999999999998</c:v>
                </c:pt>
                <c:pt idx="1">
                  <c:v>0.46</c:v>
                </c:pt>
                <c:pt idx="2">
                  <c:v>0.33700000000000002</c:v>
                </c:pt>
                <c:pt idx="3">
                  <c:v>0.28399999999999997</c:v>
                </c:pt>
                <c:pt idx="4">
                  <c:v>0.26600000000000001</c:v>
                </c:pt>
              </c:numCache>
            </c:numRef>
          </c:val>
          <c:extLst>
            <c:ext xmlns:c16="http://schemas.microsoft.com/office/drawing/2014/chart" uri="{C3380CC4-5D6E-409C-BE32-E72D297353CC}">
              <c16:uniqueId val="{00000000-F91F-4EBE-BB77-7DB1BBF5C6EC}"/>
            </c:ext>
          </c:extLst>
        </c:ser>
        <c:dLbls>
          <c:showLegendKey val="0"/>
          <c:showVal val="0"/>
          <c:showCatName val="0"/>
          <c:showSerName val="0"/>
          <c:showPercent val="0"/>
          <c:showBubbleSize val="0"/>
        </c:dLbls>
        <c:gapWidth val="182"/>
        <c:axId val="426621600"/>
        <c:axId val="426621928"/>
      </c:barChart>
      <c:catAx>
        <c:axId val="426621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426621928"/>
        <c:crosses val="autoZero"/>
        <c:auto val="1"/>
        <c:lblAlgn val="ctr"/>
        <c:lblOffset val="100"/>
        <c:noMultiLvlLbl val="0"/>
      </c:catAx>
      <c:valAx>
        <c:axId val="426621928"/>
        <c:scaling>
          <c:orientation val="minMax"/>
        </c:scaling>
        <c:delete val="1"/>
        <c:axPos val="b"/>
        <c:numFmt formatCode="0.0%" sourceLinked="1"/>
        <c:majorTickMark val="none"/>
        <c:minorTickMark val="none"/>
        <c:tickLblPos val="nextTo"/>
        <c:crossAx val="4266216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tx1"/>
              </a:solidFill>
            </a:ln>
          </c:spPr>
          <c:dPt>
            <c:idx val="0"/>
            <c:bubble3D val="0"/>
            <c:spPr>
              <a:solidFill>
                <a:srgbClr val="FFF1CC"/>
              </a:solidFill>
              <a:ln w="19050">
                <a:solidFill>
                  <a:schemeClr val="tx1"/>
                </a:solidFill>
              </a:ln>
              <a:effectLst/>
            </c:spPr>
            <c:extLst>
              <c:ext xmlns:c16="http://schemas.microsoft.com/office/drawing/2014/chart" uri="{C3380CC4-5D6E-409C-BE32-E72D297353CC}">
                <c16:uniqueId val="{00000001-3100-46C8-A050-3F057D6456B1}"/>
              </c:ext>
            </c:extLst>
          </c:dPt>
          <c:dPt>
            <c:idx val="1"/>
            <c:bubble3D val="0"/>
            <c:spPr>
              <a:solidFill>
                <a:srgbClr val="ACCDEB"/>
              </a:solidFill>
              <a:ln w="19050">
                <a:solidFill>
                  <a:schemeClr val="tx1"/>
                </a:solidFill>
              </a:ln>
              <a:effectLst/>
            </c:spPr>
            <c:extLst>
              <c:ext xmlns:c16="http://schemas.microsoft.com/office/drawing/2014/chart" uri="{C3380CC4-5D6E-409C-BE32-E72D297353CC}">
                <c16:uniqueId val="{00000002-3100-46C8-A050-3F057D6456B1}"/>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3-3100-46C8-A050-3F057D6456B1}"/>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7-95DE-4CC6-A7DC-F382E595D9EC}"/>
              </c:ext>
            </c:extLst>
          </c:dPt>
          <c:cat>
            <c:strRef>
              <c:f>Sheet1!$A$2:$A$5</c:f>
              <c:strCache>
                <c:ptCount val="3"/>
                <c:pt idx="0">
                  <c:v>Government</c:v>
                </c:pt>
                <c:pt idx="1">
                  <c:v>For-Profit</c:v>
                </c:pt>
                <c:pt idx="2">
                  <c:v>Non-Profit</c:v>
                </c:pt>
              </c:strCache>
            </c:strRef>
          </c:cat>
          <c:val>
            <c:numRef>
              <c:f>Sheet1!$B$2:$B$5</c:f>
              <c:numCache>
                <c:formatCode>General</c:formatCode>
                <c:ptCount val="4"/>
                <c:pt idx="0">
                  <c:v>30.5</c:v>
                </c:pt>
                <c:pt idx="1">
                  <c:v>39</c:v>
                </c:pt>
                <c:pt idx="2">
                  <c:v>30.5</c:v>
                </c:pt>
              </c:numCache>
            </c:numRef>
          </c:val>
          <c:extLst>
            <c:ext xmlns:c16="http://schemas.microsoft.com/office/drawing/2014/chart" uri="{C3380CC4-5D6E-409C-BE32-E72D297353CC}">
              <c16:uniqueId val="{00000000-3100-46C8-A050-3F057D6456B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dPt>
            <c:idx val="0"/>
            <c:bubble3D val="0"/>
            <c:spPr>
              <a:solidFill>
                <a:srgbClr val="ACCDEB"/>
              </a:solidFill>
              <a:ln w="19050">
                <a:solidFill>
                  <a:schemeClr val="tx1"/>
                </a:solidFill>
              </a:ln>
              <a:effectLst/>
            </c:spPr>
            <c:extLst>
              <c:ext xmlns:c16="http://schemas.microsoft.com/office/drawing/2014/chart" uri="{C3380CC4-5D6E-409C-BE32-E72D297353CC}">
                <c16:uniqueId val="{00000001-ECC9-48AB-8F1E-51951C654706}"/>
              </c:ext>
            </c:extLst>
          </c:dPt>
          <c:dPt>
            <c:idx val="1"/>
            <c:bubble3D val="0"/>
            <c:spPr>
              <a:solidFill>
                <a:srgbClr val="FFF1CC"/>
              </a:solidFill>
              <a:ln w="19050">
                <a:solidFill>
                  <a:schemeClr val="tx1"/>
                </a:solidFill>
              </a:ln>
              <a:effectLst/>
            </c:spPr>
            <c:extLst>
              <c:ext xmlns:c16="http://schemas.microsoft.com/office/drawing/2014/chart" uri="{C3380CC4-5D6E-409C-BE32-E72D297353CC}">
                <c16:uniqueId val="{00000002-ECC9-48AB-8F1E-51951C654706}"/>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3-ECC9-48AB-8F1E-51951C654706}"/>
              </c:ext>
            </c:extLst>
          </c:dPt>
          <c:dPt>
            <c:idx val="3"/>
            <c:bubble3D val="0"/>
            <c:spPr>
              <a:solidFill>
                <a:srgbClr val="A4A4A4"/>
              </a:solidFill>
              <a:ln w="19050">
                <a:solidFill>
                  <a:schemeClr val="tx1"/>
                </a:solidFill>
              </a:ln>
              <a:effectLst/>
            </c:spPr>
            <c:extLst>
              <c:ext xmlns:c16="http://schemas.microsoft.com/office/drawing/2014/chart" uri="{C3380CC4-5D6E-409C-BE32-E72D297353CC}">
                <c16:uniqueId val="{00000004-ECC9-48AB-8F1E-51951C654706}"/>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9-D031-4C9A-BEFF-8188C3B99F99}"/>
              </c:ext>
            </c:extLst>
          </c:dPt>
          <c:cat>
            <c:strRef>
              <c:f>Sheet1!$A$2:$A$6</c:f>
              <c:strCache>
                <c:ptCount val="4"/>
                <c:pt idx="0">
                  <c:v>Very Small (1-100 Employees)</c:v>
                </c:pt>
                <c:pt idx="1">
                  <c:v>Small (101-250 Employees)</c:v>
                </c:pt>
                <c:pt idx="2">
                  <c:v>Mid-Size (251-750 Employees)</c:v>
                </c:pt>
                <c:pt idx="3">
                  <c:v>Large (751+ Employees)</c:v>
                </c:pt>
              </c:strCache>
            </c:strRef>
          </c:cat>
          <c:val>
            <c:numRef>
              <c:f>Sheet1!$B$2:$B$6</c:f>
              <c:numCache>
                <c:formatCode>General</c:formatCode>
                <c:ptCount val="5"/>
                <c:pt idx="0">
                  <c:v>35.200000000000003</c:v>
                </c:pt>
                <c:pt idx="1">
                  <c:v>20.7</c:v>
                </c:pt>
                <c:pt idx="2">
                  <c:v>19.2</c:v>
                </c:pt>
                <c:pt idx="3">
                  <c:v>21.3</c:v>
                </c:pt>
              </c:numCache>
            </c:numRef>
          </c:val>
          <c:extLst>
            <c:ext xmlns:c16="http://schemas.microsoft.com/office/drawing/2014/chart" uri="{C3380CC4-5D6E-409C-BE32-E72D297353CC}">
              <c16:uniqueId val="{00000000-ECC9-48AB-8F1E-51951C6547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28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38273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ScoreCard went through a rigorous update process. We conducted a review of the peer-reviewed journal articles published between 2005 and 2016, with an initial emphasis on systematic reviews and meta-analyses. In total, we reviewed 1,131 studies across 18 different topic areas, of which 530 of those studies were cited in the updated version of the tool. </a:t>
            </a:r>
          </a:p>
          <a:p>
            <a:endParaRPr lang="en-US" dirty="0"/>
          </a:p>
          <a:p>
            <a:r>
              <a:rPr lang="en-US" dirty="0"/>
              <a:t>We also conducted stakeholder interviews in a one-hour focus group sessions. These included representatives from key groups, such as employers, workplace wellness vendors and advocacy groups, academic researchers, state and local agencies, and health plans and non-profits.</a:t>
            </a:r>
          </a:p>
          <a:p>
            <a:endParaRPr lang="en-US" dirty="0"/>
          </a:p>
          <a:p>
            <a:r>
              <a:rPr lang="en-US" dirty="0"/>
              <a:t>The CDC ScoreCard was revised based on the combined recommended updates we gathered from the stakeholder interviews and recent research identified through the literature review. Once these changes were incorporated into the tool, the updated tool was reviewed by a panel of Subject Matter Experts over a series of 18 meetings that used a Delphi-like process. These meetings included representatives from CDC, academics, and other leaders from the workplace health community.</a:t>
            </a:r>
          </a:p>
          <a:p>
            <a:endParaRPr lang="en-US" dirty="0"/>
          </a:p>
          <a:p>
            <a:r>
              <a:rPr lang="en-US" dirty="0"/>
              <a:t>The instrument was updated once again to incorporate changes identified from the panel meetings, and used for pilot testing.</a:t>
            </a:r>
          </a:p>
          <a:p>
            <a:endParaRPr lang="en-US" dirty="0"/>
          </a:p>
          <a:p>
            <a:r>
              <a:rPr lang="en-US" dirty="0"/>
              <a:t>The purpose of the pilot testing and follow-up interviews and site visits was to validate the updated survey with a heterogeneous sample representing a range of employer and worksite sizes, business and industry types, and U.S. geographies.</a:t>
            </a:r>
          </a:p>
          <a:p>
            <a:endParaRPr lang="en-US" dirty="0"/>
          </a:p>
          <a:p>
            <a:r>
              <a:rPr lang="en-US" dirty="0"/>
              <a:t>Our objectives were to:</a:t>
            </a:r>
          </a:p>
          <a:p>
            <a:r>
              <a:rPr lang="en-US" dirty="0"/>
              <a:t>1. Identify any problems with the wording and interpretation of the questions, and </a:t>
            </a:r>
          </a:p>
          <a:p>
            <a:r>
              <a:rPr lang="en-US" dirty="0"/>
              <a:t>2. Understand the information retrieval, decision making and response processes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20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piloted the updated CDC ScoreCard with 93 worksites. Two employees from each worksite completed the tool for the purpose of testing inter-rater reliability (i.e., the degree of agreement between independent respondents).</a:t>
            </a:r>
          </a:p>
          <a:p>
            <a:endParaRPr lang="en-US" dirty="0"/>
          </a:p>
          <a:p>
            <a:r>
              <a:rPr lang="en-US" dirty="0"/>
              <a:t>We then conducted follow-up cognitive interviews with 9 worksites and site visits with 5 worksites (invited from the list of all participating organizations). One of the main purposes was to examine questions that had low agreement rates to determine whether there was something inherently flawed about the question that would require revision or even consideration of deletion.</a:t>
            </a:r>
          </a:p>
          <a:p>
            <a:endParaRPr lang="en-US" dirty="0"/>
          </a:p>
          <a:p>
            <a:r>
              <a:rPr lang="en-US" dirty="0"/>
              <a:t>We asked respondents to explain their understanding of the general intent of the question; the meaning of specific terms; with whom they consulted to gather relevant information; how much effort was required to answer the question. We also asked how useful and applicable they found the CDC ScoreCard as an evaluation tool to their worksite setting.</a:t>
            </a:r>
          </a:p>
          <a:p>
            <a:endParaRPr lang="en-US" dirty="0"/>
          </a:p>
          <a:p>
            <a:r>
              <a:rPr lang="en-US" dirty="0"/>
              <a:t>The survey was refined based on the combination of results from the interviews, site visits, and validation study results. Final changes were made after returning to the literature to ensure that the revised wording still reflected the evidence, and then vetted by the CDC and project team.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7B941-967F-4308-B253-F22E97F2B7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40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45750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6588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1594485"/>
            <a:ext cx="58293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2880360"/>
            <a:ext cx="48006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p:txBody>
          <a:bodyPr lIns="0" tIns="0" rIns="0" bIns="0"/>
          <a:lstStyle>
            <a:lvl1pPr>
              <a:defRPr sz="1000" b="0" i="0">
                <a:solidFill>
                  <a:srgbClr val="3381CC"/>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TitlePage_BG-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881" y="374950"/>
            <a:ext cx="6465380" cy="1072134"/>
          </a:xfrm>
          <a:prstGeom prst="rect">
            <a:avLst/>
          </a:prstGeom>
        </p:spPr>
      </p:pic>
      <p:sp>
        <p:nvSpPr>
          <p:cNvPr id="2" name="Title 1"/>
          <p:cNvSpPr>
            <a:spLocks noGrp="1"/>
          </p:cNvSpPr>
          <p:nvPr>
            <p:ph type="title"/>
          </p:nvPr>
        </p:nvSpPr>
        <p:spPr>
          <a:xfrm>
            <a:off x="326921" y="547244"/>
            <a:ext cx="6204159" cy="7412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26921" y="1671003"/>
            <a:ext cx="3050094" cy="2724785"/>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0984" y="1671003"/>
            <a:ext cx="3050096" cy="2724785"/>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950811-8C6A-4AE6-9E86-E8287D877D6E}"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461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TitlePage_BG-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881" y="374950"/>
            <a:ext cx="6465380" cy="1072134"/>
          </a:xfrm>
          <a:prstGeom prst="rect">
            <a:avLst/>
          </a:prstGeom>
        </p:spPr>
      </p:pic>
      <p:sp>
        <p:nvSpPr>
          <p:cNvPr id="12" name="Title 1"/>
          <p:cNvSpPr>
            <a:spLocks noGrp="1"/>
          </p:cNvSpPr>
          <p:nvPr>
            <p:ph type="title"/>
          </p:nvPr>
        </p:nvSpPr>
        <p:spPr>
          <a:xfrm>
            <a:off x="326921" y="547244"/>
            <a:ext cx="6204159" cy="7412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7611" y="1497673"/>
            <a:ext cx="2861480" cy="402004"/>
          </a:xfrm>
          <a:prstGeom prst="rect">
            <a:avLst/>
          </a:prstGeom>
        </p:spPr>
        <p:txBody>
          <a:bodyPr anchor="b">
            <a:noAutofit/>
          </a:bodyPr>
          <a:lstStyle>
            <a:lvl1pPr marL="0" indent="0">
              <a:buNone/>
              <a:defRPr sz="1238" b="1">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4" name="Content Placeholder 3"/>
          <p:cNvSpPr>
            <a:spLocks noGrp="1"/>
          </p:cNvSpPr>
          <p:nvPr>
            <p:ph sz="half" idx="2"/>
          </p:nvPr>
        </p:nvSpPr>
        <p:spPr>
          <a:xfrm>
            <a:off x="326922" y="2004043"/>
            <a:ext cx="3033619" cy="2201249"/>
          </a:xfrm>
          <a:prstGeom prst="rect">
            <a:avLst/>
          </a:prstGeo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8626" y="1497673"/>
            <a:ext cx="2861479" cy="415030"/>
          </a:xfrm>
          <a:prstGeom prst="rect">
            <a:avLst/>
          </a:prstGeom>
        </p:spPr>
        <p:txBody>
          <a:bodyPr anchor="b">
            <a:noAutofit/>
          </a:bodyPr>
          <a:lstStyle>
            <a:lvl1pPr marL="0" indent="0">
              <a:buNone/>
              <a:defRPr sz="1238" b="1">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97461" y="2004043"/>
            <a:ext cx="3033619" cy="2201249"/>
          </a:xfrm>
          <a:prstGeom prst="rect">
            <a:avLst/>
          </a:prstGeo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529842-399B-49A8-949A-F035AE247176}" type="datetime1">
              <a:rPr lang="en-US" smtClean="0"/>
              <a:t>5/3/2023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711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TitlePage_BG-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881" y="374950"/>
            <a:ext cx="6465380" cy="1072134"/>
          </a:xfrm>
          <a:prstGeom prst="rect">
            <a:avLst/>
          </a:prstGeom>
        </p:spPr>
      </p:pic>
      <p:sp>
        <p:nvSpPr>
          <p:cNvPr id="3" name="Date Placeholder 2"/>
          <p:cNvSpPr>
            <a:spLocks noGrp="1"/>
          </p:cNvSpPr>
          <p:nvPr>
            <p:ph type="dt" sz="half" idx="10"/>
          </p:nvPr>
        </p:nvSpPr>
        <p:spPr/>
        <p:txBody>
          <a:bodyPr/>
          <a:lstStyle/>
          <a:p>
            <a:fld id="{F5EC7B88-E9FD-4F79-AD6D-8078CB226420}" type="datetime1">
              <a:rPr lang="en-US" smtClean="0"/>
              <a:t>5/3/2023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323940" y="547244"/>
            <a:ext cx="6204159" cy="741249"/>
          </a:xfrm>
        </p:spPr>
        <p:txBody>
          <a:bodyPr/>
          <a:lstStyle/>
          <a:p>
            <a:r>
              <a:rPr lang="en-US"/>
              <a:t>Click to edit Master title style</a:t>
            </a:r>
            <a:endParaRPr lang="en-US" dirty="0"/>
          </a:p>
        </p:txBody>
      </p:sp>
    </p:spTree>
    <p:extLst>
      <p:ext uri="{BB962C8B-B14F-4D97-AF65-F5344CB8AC3E}">
        <p14:creationId xmlns:p14="http://schemas.microsoft.com/office/powerpoint/2010/main" val="335594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652CA-93B2-41FF-9997-517426B8D901}" type="datetime1">
              <a:rPr lang="en-US" smtClean="0"/>
              <a:t>5/3/2023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821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TitlePage_BG-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881" y="3839714"/>
            <a:ext cx="6465380" cy="1072134"/>
          </a:xfrm>
          <a:prstGeom prst="rect">
            <a:avLst/>
          </a:prstGeom>
        </p:spPr>
      </p:pic>
      <p:sp>
        <p:nvSpPr>
          <p:cNvPr id="2" name="Title 1"/>
          <p:cNvSpPr>
            <a:spLocks noGrp="1"/>
          </p:cNvSpPr>
          <p:nvPr>
            <p:ph type="title"/>
          </p:nvPr>
        </p:nvSpPr>
        <p:spPr>
          <a:xfrm>
            <a:off x="326921" y="3946722"/>
            <a:ext cx="2761563" cy="517136"/>
          </a:xfrm>
        </p:spPr>
        <p:txBody>
          <a:bodyPr anchor="ctr"/>
          <a:lstStyle>
            <a:lvl1pPr algn="l">
              <a:defRPr sz="1125"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51896" y="450900"/>
            <a:ext cx="6352223" cy="3153600"/>
          </a:xfrm>
          <a:prstGeom prst="rect">
            <a:avLst/>
          </a:prstGeom>
        </p:spPr>
        <p:txBody>
          <a:bodyPr anchor="ctr">
            <a:normAutofit/>
          </a:bodyPr>
          <a:lstStyle>
            <a:lvl1pPr>
              <a:defRPr sz="1125">
                <a:solidFill>
                  <a:schemeClr val="tx2"/>
                </a:solidFill>
              </a:defRPr>
            </a:lvl1pPr>
            <a:lvl2pPr>
              <a:defRPr sz="1013">
                <a:solidFill>
                  <a:schemeClr val="tx2"/>
                </a:solidFill>
              </a:defRPr>
            </a:lvl2pPr>
            <a:lvl3pPr>
              <a:defRPr sz="900">
                <a:solidFill>
                  <a:schemeClr val="tx2"/>
                </a:solidFill>
              </a:defRPr>
            </a:lvl3pPr>
            <a:lvl4pPr>
              <a:defRPr sz="788">
                <a:solidFill>
                  <a:schemeClr val="tx2"/>
                </a:solidFill>
              </a:defRPr>
            </a:lvl4pPr>
            <a:lvl5pPr>
              <a:defRPr sz="788">
                <a:solidFill>
                  <a:schemeClr val="tx2"/>
                </a:solidFill>
              </a:defRPr>
            </a:lvl5pPr>
            <a:lvl6pPr>
              <a:defRPr sz="788">
                <a:solidFill>
                  <a:schemeClr val="tx2"/>
                </a:solidFill>
              </a:defRPr>
            </a:lvl6pPr>
            <a:lvl7pPr>
              <a:defRPr sz="788">
                <a:solidFill>
                  <a:schemeClr val="tx2"/>
                </a:solidFill>
              </a:defRPr>
            </a:lvl7pPr>
            <a:lvl8pPr>
              <a:defRPr sz="788">
                <a:solidFill>
                  <a:schemeClr val="tx2"/>
                </a:solidFill>
              </a:defRPr>
            </a:lvl8pPr>
            <a:lvl9pPr>
              <a:defRPr sz="788">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29213" y="3946723"/>
            <a:ext cx="3301868" cy="517136"/>
          </a:xfrm>
          <a:prstGeom prst="rect">
            <a:avLst/>
          </a:prstGeom>
        </p:spPr>
        <p:txBody>
          <a:bodyPr anchor="ctr">
            <a:normAutofit/>
          </a:bodyPr>
          <a:lstStyle>
            <a:lvl1pPr marL="0" indent="0" algn="r">
              <a:buNone/>
              <a:defRPr sz="619">
                <a:solidFill>
                  <a:schemeClr val="bg1"/>
                </a:solidFill>
              </a:defRPr>
            </a:lvl1pPr>
            <a:lvl2pPr marL="257175" indent="0">
              <a:buNone/>
              <a:defRPr sz="619"/>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solidFill>
              </a:defRPr>
            </a:lvl1pPr>
          </a:lstStyle>
          <a:p>
            <a:fld id="{FC790555-E56D-475A-862D-1062D94237E9}" type="datetime1">
              <a:rPr lang="en-US" smtClean="0"/>
              <a:t>5/3/2023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02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921" y="3520042"/>
            <a:ext cx="6204159" cy="425054"/>
          </a:xfrm>
        </p:spPr>
        <p:txBody>
          <a:bodyPr anchor="b">
            <a:normAutofit/>
          </a:bodyPr>
          <a:lstStyle>
            <a:lvl1pPr algn="l">
              <a:defRPr sz="135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51897" y="449794"/>
            <a:ext cx="6351108" cy="2667939"/>
          </a:xfrm>
          <a:prstGeom prst="rect">
            <a:avLst/>
          </a:prstGeom>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a:t>Click icon to add picture</a:t>
            </a:r>
            <a:endParaRPr lang="en-US" dirty="0"/>
          </a:p>
        </p:txBody>
      </p:sp>
      <p:sp>
        <p:nvSpPr>
          <p:cNvPr id="4" name="Text Placeholder 3"/>
          <p:cNvSpPr>
            <a:spLocks noGrp="1"/>
          </p:cNvSpPr>
          <p:nvPr>
            <p:ph type="body" sz="half" idx="2"/>
          </p:nvPr>
        </p:nvSpPr>
        <p:spPr>
          <a:xfrm>
            <a:off x="326921" y="3945096"/>
            <a:ext cx="6204160" cy="449003"/>
          </a:xfrm>
          <a:prstGeom prst="rect">
            <a:avLst/>
          </a:prstGeom>
        </p:spPr>
        <p:txBody>
          <a:bodyPr>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p>
            <a:fld id="{6519DF85-94A6-4F5E-97EC-D66A7C8CAB8B}"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9757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247661" y="460805"/>
            <a:ext cx="6361503" cy="891974"/>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326921" y="526617"/>
            <a:ext cx="6204159" cy="7603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26921" y="1752002"/>
            <a:ext cx="6204159" cy="2642096"/>
          </a:xfrm>
          <a:prstGeom prst="rect">
            <a:avLst/>
          </a:prstGeom>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5A07C-5DF3-440C-B159-DD2FA67C64C0}" type="datetime1">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7269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4972051" y="449794"/>
            <a:ext cx="1635085" cy="4362713"/>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4972051" y="506795"/>
            <a:ext cx="1127342" cy="38873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35894" y="506795"/>
            <a:ext cx="4441657" cy="3887305"/>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58942" y="4467103"/>
            <a:ext cx="747079" cy="273844"/>
          </a:xfrm>
        </p:spPr>
        <p:txBody>
          <a:bodyPr/>
          <a:lstStyle>
            <a:lvl1pPr>
              <a:defRPr>
                <a:solidFill>
                  <a:schemeClr val="accent1">
                    <a:lumMod val="75000"/>
                    <a:lumOff val="25000"/>
                  </a:schemeClr>
                </a:solidFill>
              </a:defRPr>
            </a:lvl1pPr>
          </a:lstStyle>
          <a:p>
            <a:fld id="{61AC0CD3-3D1A-43A8-BAF7-97118E00093E}" type="datetime1">
              <a:rPr lang="en-US" smtClean="0"/>
              <a:t>5/3/2023</a:t>
            </a:fld>
            <a:endParaRPr lang="en-US" dirty="0"/>
          </a:p>
        </p:txBody>
      </p:sp>
      <p:sp>
        <p:nvSpPr>
          <p:cNvPr id="5" name="Footer Placeholder 4"/>
          <p:cNvSpPr>
            <a:spLocks noGrp="1"/>
          </p:cNvSpPr>
          <p:nvPr>
            <p:ph type="ftr" sz="quarter" idx="11"/>
          </p:nvPr>
        </p:nvSpPr>
        <p:spPr>
          <a:xfrm>
            <a:off x="435894" y="4463859"/>
            <a:ext cx="4441657" cy="273844"/>
          </a:xfrm>
        </p:spPr>
        <p:txBody>
          <a:bodyPr/>
          <a:lstStyle/>
          <a:p>
            <a:endParaRPr lang="en-US" dirty="0"/>
          </a:p>
        </p:txBody>
      </p:sp>
      <p:sp>
        <p:nvSpPr>
          <p:cNvPr id="6" name="Slide Number Placeholder 5"/>
          <p:cNvSpPr>
            <a:spLocks noGrp="1"/>
          </p:cNvSpPr>
          <p:nvPr>
            <p:ph type="sldNum" sz="quarter" idx="12"/>
          </p:nvPr>
        </p:nvSpPr>
        <p:spPr>
          <a:xfrm>
            <a:off x="5876221" y="4467103"/>
            <a:ext cx="654860" cy="273844"/>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536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1688"/>
              </a:lnSpc>
              <a:defRPr sz="1575" b="1" baseline="0">
                <a:solidFill>
                  <a:srgbClr val="8D8B00"/>
                </a:solidFill>
                <a:effectLst/>
                <a:latin typeface="Calibri" pitchFamily="34" charset="0"/>
              </a:defRPr>
            </a:lvl1pPr>
          </a:lstStyle>
          <a:p>
            <a:endParaRPr lang="en-US" dirty="0"/>
          </a:p>
        </p:txBody>
      </p:sp>
      <p:sp>
        <p:nvSpPr>
          <p:cNvPr id="3" name="Content Placeholder 2"/>
          <p:cNvSpPr>
            <a:spLocks noGrp="1"/>
          </p:cNvSpPr>
          <p:nvPr>
            <p:ph idx="1"/>
          </p:nvPr>
        </p:nvSpPr>
        <p:spPr>
          <a:xfrm>
            <a:off x="342900" y="1200151"/>
            <a:ext cx="2909752" cy="3143250"/>
          </a:xfrm>
          <a:prstGeom prst="rect">
            <a:avLst/>
          </a:prstGeom>
        </p:spPr>
        <p:txBody>
          <a:bodyPr/>
          <a:lstStyle>
            <a:lvl1pPr marL="192876" indent="-192876">
              <a:buClr>
                <a:srgbClr val="8D8B00"/>
              </a:buClr>
              <a:buSzPct val="70000"/>
              <a:buFont typeface="Wingdings" panose="05000000000000000000" pitchFamily="2" charset="2"/>
              <a:buChar char="§"/>
              <a:defRPr sz="1350" b="1" baseline="0">
                <a:solidFill>
                  <a:srgbClr val="000000"/>
                </a:solidFill>
                <a:latin typeface="Calibri" pitchFamily="34" charset="0"/>
              </a:defRPr>
            </a:lvl1pPr>
            <a:lvl2pPr marL="417899" indent="-160731">
              <a:buClr>
                <a:srgbClr val="005984"/>
              </a:buClr>
              <a:buSzPct val="100000"/>
              <a:buFont typeface="Arial" panose="020B0604020202020204" pitchFamily="34" charset="0"/>
              <a:buChar char="•"/>
              <a:defRPr sz="1125">
                <a:solidFill>
                  <a:schemeClr val="accent4">
                    <a:lumMod val="75000"/>
                  </a:schemeClr>
                </a:solidFill>
              </a:defRPr>
            </a:lvl2pPr>
            <a:lvl3pPr>
              <a:buClr>
                <a:srgbClr val="880039"/>
              </a:buClr>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3605349" y="1200151"/>
            <a:ext cx="2909752" cy="3143250"/>
          </a:xfrm>
          <a:prstGeom prst="rect">
            <a:avLst/>
          </a:prstGeom>
        </p:spPr>
        <p:txBody>
          <a:bodyPr/>
          <a:lstStyle>
            <a:lvl1pPr marL="192876" indent="-192876">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899" indent="-160731">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55" b="-10237"/>
          <a:stretch/>
        </p:blipFill>
        <p:spPr>
          <a:xfrm>
            <a:off x="0" y="5026542"/>
            <a:ext cx="6858000" cy="233916"/>
          </a:xfrm>
          <a:prstGeom prst="rect">
            <a:avLst/>
          </a:prstGeom>
        </p:spPr>
      </p:pic>
    </p:spTree>
    <p:extLst>
      <p:ext uri="{BB962C8B-B14F-4D97-AF65-F5344CB8AC3E}">
        <p14:creationId xmlns:p14="http://schemas.microsoft.com/office/powerpoint/2010/main" val="939395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79"/>
            <a:ext cx="6172200" cy="857250"/>
          </a:xfrm>
          <a:prstGeom prst="rect">
            <a:avLst/>
          </a:prstGeom>
        </p:spPr>
        <p:txBody>
          <a:bodyPr anchor="b" anchorCtr="0"/>
          <a:lstStyle>
            <a:lvl1pPr algn="l">
              <a:lnSpc>
                <a:spcPts val="1688"/>
              </a:lnSpc>
              <a:defRPr sz="1575" b="1" baseline="0">
                <a:solidFill>
                  <a:srgbClr val="8A8D09"/>
                </a:solidFill>
                <a:effectLst/>
                <a:latin typeface="Calibri" pitchFamily="34" charset="0"/>
              </a:defRPr>
            </a:lvl1pPr>
          </a:lstStyle>
          <a:p>
            <a:r>
              <a:rPr lang="en-US" dirty="0"/>
              <a:t>Bottom band: NCCDPHP</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6858000" cy="137670"/>
          </a:xfrm>
          <a:prstGeom prst="rect">
            <a:avLst/>
          </a:prstGeom>
        </p:spPr>
      </p:pic>
      <p:sp>
        <p:nvSpPr>
          <p:cNvPr id="6" name="Text Placeholder 7"/>
          <p:cNvSpPr>
            <a:spLocks noGrp="1"/>
          </p:cNvSpPr>
          <p:nvPr>
            <p:ph type="body" sz="quarter" idx="10"/>
          </p:nvPr>
        </p:nvSpPr>
        <p:spPr>
          <a:xfrm>
            <a:off x="342900" y="1158875"/>
            <a:ext cx="6172200" cy="3341688"/>
          </a:xfrm>
        </p:spPr>
        <p:txBody>
          <a:bodyPr/>
          <a:lstStyle>
            <a:lvl1pPr marL="192876" indent="-192876">
              <a:buClr>
                <a:srgbClr val="8D8B00"/>
              </a:buClr>
              <a:buFont typeface="Wingdings" panose="05000000000000000000" pitchFamily="2" charset="2"/>
              <a:buChar char="§"/>
              <a:defRPr sz="1125">
                <a:solidFill>
                  <a:schemeClr val="accent4">
                    <a:lumMod val="75000"/>
                  </a:schemeClr>
                </a:solidFill>
              </a:defRPr>
            </a:lvl1pPr>
            <a:lvl2pPr>
              <a:buClr>
                <a:srgbClr val="880039"/>
              </a:buClr>
              <a:defRPr sz="1125">
                <a:solidFill>
                  <a:schemeClr val="accent4">
                    <a:lumMod val="75000"/>
                  </a:schemeClr>
                </a:solidFill>
              </a:defRPr>
            </a:lvl2pPr>
            <a:lvl3pPr>
              <a:buClr>
                <a:srgbClr val="56A0D3"/>
              </a:buClr>
              <a:defRPr sz="1125">
                <a:solidFill>
                  <a:schemeClr val="accent4">
                    <a:lumMod val="75000"/>
                  </a:schemeClr>
                </a:solidFill>
              </a:defRPr>
            </a:lvl3pPr>
            <a:lvl4pPr>
              <a:defRPr sz="1125">
                <a:solidFill>
                  <a:schemeClr val="accent4">
                    <a:lumMod val="75000"/>
                  </a:schemeClr>
                </a:solidFill>
              </a:defRPr>
            </a:lvl4pPr>
            <a:lvl5pPr>
              <a:defRPr sz="1125">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025225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rgbClr val="122C4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p:txBody>
          <a:bodyPr lIns="0" tIns="0" rIns="0" bIns="0"/>
          <a:lstStyle>
            <a:lvl1pPr>
              <a:defRPr sz="1000" b="0" i="0">
                <a:solidFill>
                  <a:srgbClr val="3381CC"/>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Images (narrow bottom bor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638" y="1"/>
            <a:ext cx="6515100" cy="904973"/>
          </a:xfrm>
        </p:spPr>
        <p:txBody>
          <a:bodyPr/>
          <a:lstStyle>
            <a:lvl1pPr>
              <a:defRPr sz="1800">
                <a:latin typeface="Calibri" panose="020F0502020204030204" pitchFamily="34" charset="0"/>
              </a:defRPr>
            </a:lvl1pPr>
          </a:lstStyle>
          <a:p>
            <a:r>
              <a:rPr lang="en-US" dirty="0"/>
              <a:t>Click to add title</a:t>
            </a:r>
          </a:p>
        </p:txBody>
      </p:sp>
      <p:sp>
        <p:nvSpPr>
          <p:cNvPr id="6" name="TextBox 5"/>
          <p:cNvSpPr txBox="1"/>
          <p:nvPr userDrawn="1"/>
        </p:nvSpPr>
        <p:spPr>
          <a:xfrm>
            <a:off x="87765" y="4876052"/>
            <a:ext cx="1382580" cy="178960"/>
          </a:xfrm>
          <a:prstGeom prst="rect">
            <a:avLst/>
          </a:prstGeom>
          <a:noFill/>
        </p:spPr>
        <p:txBody>
          <a:bodyPr wrap="square" rtlCol="0">
            <a:spAutoFit/>
          </a:bodyPr>
          <a:lstStyle/>
          <a:p>
            <a:fld id="{502F4AC6-48B5-485A-8D62-7AC4F05840AC}" type="slidenum">
              <a:rPr lang="en-US" sz="563" smtClean="0">
                <a:solidFill>
                  <a:schemeClr val="bg1"/>
                </a:solidFill>
                <a:latin typeface="Myriad Pro" pitchFamily="34" charset="0"/>
              </a:rPr>
              <a:pPr/>
              <a:t>‹#›</a:t>
            </a:fld>
            <a:endParaRPr lang="en-US" sz="563" dirty="0">
              <a:solidFill>
                <a:schemeClr val="bg1"/>
              </a:solidFill>
              <a:latin typeface="Myriad Pro" pitchFamily="34" charset="0"/>
            </a:endParaRPr>
          </a:p>
        </p:txBody>
      </p:sp>
      <p:sp>
        <p:nvSpPr>
          <p:cNvPr id="7" name="Rectangle 6"/>
          <p:cNvSpPr/>
          <p:nvPr userDrawn="1"/>
        </p:nvSpPr>
        <p:spPr>
          <a:xfrm>
            <a:off x="-1" y="4393237"/>
            <a:ext cx="6858001" cy="50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Content Placeholder 2"/>
          <p:cNvSpPr>
            <a:spLocks noGrp="1"/>
          </p:cNvSpPr>
          <p:nvPr>
            <p:ph idx="11"/>
          </p:nvPr>
        </p:nvSpPr>
        <p:spPr>
          <a:xfrm>
            <a:off x="342900" y="1180411"/>
            <a:ext cx="6160577" cy="2893438"/>
          </a:xfrm>
        </p:spPr>
        <p:txBody>
          <a:bodyPr/>
          <a:lstStyle>
            <a:lvl1pPr marL="154305" indent="-154305">
              <a:spcBef>
                <a:spcPts val="0"/>
              </a:spcBef>
              <a:spcAft>
                <a:spcPts val="169"/>
              </a:spcAft>
              <a:buSzPct val="90000"/>
              <a:buFont typeface="Wingdings" panose="05000000000000000000" pitchFamily="2" charset="2"/>
              <a:buChar char="Ø"/>
              <a:defRPr sz="1575" b="1">
                <a:latin typeface="Calibri" panose="020F0502020204030204" pitchFamily="34" charset="0"/>
              </a:defRPr>
            </a:lvl1pPr>
            <a:lvl2pPr marL="282893" indent="-128588">
              <a:spcBef>
                <a:spcPts val="0"/>
              </a:spcBef>
              <a:spcAft>
                <a:spcPts val="169"/>
              </a:spcAft>
              <a:buSzPct val="90000"/>
              <a:buFont typeface="Calibri" panose="020F0502020204030204" pitchFamily="34" charset="0"/>
              <a:buChar char="●"/>
              <a:defRPr sz="1350">
                <a:latin typeface="Calibri" panose="020F0502020204030204" pitchFamily="34" charset="0"/>
              </a:defRPr>
            </a:lvl2pPr>
            <a:lvl3pPr marL="462915" indent="-128588">
              <a:spcBef>
                <a:spcPts val="0"/>
              </a:spcBef>
              <a:spcAft>
                <a:spcPts val="169"/>
              </a:spcAft>
              <a:buSzPct val="70000"/>
              <a:buFont typeface="Wingdings" panose="05000000000000000000" pitchFamily="2" charset="2"/>
              <a:buChar char="q"/>
              <a:defRPr sz="1125">
                <a:latin typeface="Calibri" panose="020F0502020204030204" pitchFamily="34" charset="0"/>
              </a:defRPr>
            </a:lvl3pPr>
            <a:lvl4pPr marL="720090" indent="-113157">
              <a:spcBef>
                <a:spcPts val="0"/>
              </a:spcBef>
              <a:spcAft>
                <a:spcPts val="169"/>
              </a:spcAft>
              <a:defRPr sz="1013">
                <a:latin typeface="Calibri" panose="020F0502020204030204" pitchFamily="34" charset="0"/>
              </a:defRPr>
            </a:lvl4pPr>
            <a:lvl5pPr marL="925830" indent="-113157">
              <a:spcBef>
                <a:spcPts val="0"/>
              </a:spcBef>
              <a:spcAft>
                <a:spcPts val="169"/>
              </a:spcAft>
              <a:defRPr sz="900">
                <a:latin typeface="Calibri" panose="020F0502020204030204" pitchFamily="34" charset="0"/>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0"/>
          </p:nvPr>
        </p:nvSpPr>
        <p:spPr>
          <a:xfrm>
            <a:off x="342900" y="4873327"/>
            <a:ext cx="6286500" cy="310754"/>
          </a:xfrm>
        </p:spPr>
        <p:txBody>
          <a:bodyPr/>
          <a:lstStyle>
            <a:lvl1pPr marL="0" indent="0">
              <a:spcBef>
                <a:spcPts val="0"/>
              </a:spcBef>
              <a:spcAft>
                <a:spcPts val="0"/>
              </a:spcAft>
              <a:buFontTx/>
              <a:buNone/>
              <a:defRPr sz="788" i="0">
                <a:solidFill>
                  <a:schemeClr val="bg1"/>
                </a:solidFill>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043215651"/>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49373"/>
            <a:ext cx="6858000" cy="311727"/>
          </a:xfrm>
          <a:prstGeom prst="rect">
            <a:avLst/>
          </a:prstGeom>
        </p:spPr>
      </p:pic>
      <p:sp>
        <p:nvSpPr>
          <p:cNvPr id="4" name="TextBox 3"/>
          <p:cNvSpPr txBox="1"/>
          <p:nvPr userDrawn="1"/>
        </p:nvSpPr>
        <p:spPr>
          <a:xfrm>
            <a:off x="0" y="4961381"/>
            <a:ext cx="6858000" cy="107636"/>
          </a:xfrm>
          <a:prstGeom prst="rect">
            <a:avLst/>
          </a:prstGeom>
          <a:noFill/>
          <a:ln>
            <a:noFill/>
          </a:ln>
        </p:spPr>
        <p:txBody>
          <a:bodyPr wrap="square" lIns="46157" tIns="23078" rIns="46157" bIns="23078" rtlCol="0">
            <a:spAutoFit/>
          </a:bodyPr>
          <a:lstStyle/>
          <a:p>
            <a:pPr algn="ctr" rtl="0"/>
            <a:r>
              <a:rPr lang="en-US" sz="591"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354105" y="279956"/>
            <a:ext cx="6172200" cy="857250"/>
          </a:xfrm>
          <a:prstGeom prst="rect">
            <a:avLst/>
          </a:prstGeom>
        </p:spPr>
        <p:txBody>
          <a:bodyPr vert="horz"/>
          <a:lstStyle>
            <a:lvl1pPr algn="l">
              <a:defRPr>
                <a:solidFill>
                  <a:srgbClr val="182F58"/>
                </a:solidFill>
                <a:latin typeface="Times"/>
                <a:cs typeface="Times"/>
              </a:defRPr>
            </a:lvl1pPr>
          </a:lstStyle>
          <a:p>
            <a:r>
              <a:rPr lang="en-US" dirty="0"/>
              <a:t>Presentation Outline</a:t>
            </a:r>
          </a:p>
        </p:txBody>
      </p:sp>
      <p:sp>
        <p:nvSpPr>
          <p:cNvPr id="7" name="Text Placeholder 7"/>
          <p:cNvSpPr>
            <a:spLocks noGrp="1"/>
          </p:cNvSpPr>
          <p:nvPr>
            <p:ph type="body" sz="quarter" idx="10" hasCustomPrompt="1"/>
          </p:nvPr>
        </p:nvSpPr>
        <p:spPr>
          <a:xfrm>
            <a:off x="357407" y="919598"/>
            <a:ext cx="5833843" cy="3072246"/>
          </a:xfrm>
          <a:prstGeom prst="rect">
            <a:avLst/>
          </a:prstGeom>
        </p:spPr>
        <p:txBody>
          <a:bodyPr vert="horz"/>
          <a:lstStyle>
            <a:lvl1pPr marL="0" marR="0" indent="0" algn="l" defTabSz="257175" rtl="0" eaLnBrk="1" fontAlgn="auto" latinLnBrk="0" hangingPunct="1">
              <a:lnSpc>
                <a:spcPct val="80000"/>
              </a:lnSpc>
              <a:spcBef>
                <a:spcPct val="20000"/>
              </a:spcBef>
              <a:spcAft>
                <a:spcPts val="0"/>
              </a:spcAft>
              <a:buClrTx/>
              <a:buSzTx/>
              <a:buFont typeface="Arial"/>
              <a:buNone/>
              <a:tabLst/>
              <a:defRPr sz="1350" baseline="0">
                <a:solidFill>
                  <a:srgbClr val="182F58"/>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372813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Arial"/>
                <a:cs typeface="Arial"/>
              </a:defRPr>
            </a:lvl1pPr>
          </a:lstStyle>
          <a:p>
            <a:endParaRPr/>
          </a:p>
        </p:txBody>
      </p:sp>
      <p:sp>
        <p:nvSpPr>
          <p:cNvPr id="3" name="Holder 3"/>
          <p:cNvSpPr>
            <a:spLocks noGrp="1"/>
          </p:cNvSpPr>
          <p:nvPr>
            <p:ph sz="half" idx="2"/>
          </p:nvPr>
        </p:nvSpPr>
        <p:spPr>
          <a:xfrm>
            <a:off x="342900" y="1183005"/>
            <a:ext cx="298323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1183005"/>
            <a:ext cx="298323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7" name="Holder 7"/>
          <p:cNvSpPr>
            <a:spLocks noGrp="1"/>
          </p:cNvSpPr>
          <p:nvPr>
            <p:ph type="sldNum" sz="quarter" idx="7"/>
          </p:nvPr>
        </p:nvSpPr>
        <p:spPr/>
        <p:txBody>
          <a:bodyPr lIns="0" tIns="0" rIns="0" bIns="0"/>
          <a:lstStyle>
            <a:lvl1pPr>
              <a:defRPr sz="1000" b="0" i="0">
                <a:solidFill>
                  <a:srgbClr val="3381CC"/>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6858000" cy="5143500"/>
          </a:xfrm>
          <a:prstGeom prst="rect">
            <a:avLst/>
          </a:prstGeom>
        </p:spPr>
      </p:pic>
      <p:sp>
        <p:nvSpPr>
          <p:cNvPr id="17" name="bg object 17"/>
          <p:cNvSpPr/>
          <p:nvPr/>
        </p:nvSpPr>
        <p:spPr>
          <a:xfrm>
            <a:off x="0" y="3855720"/>
            <a:ext cx="6858000" cy="1287780"/>
          </a:xfrm>
          <a:custGeom>
            <a:avLst/>
            <a:gdLst/>
            <a:ahLst/>
            <a:cxnLst/>
            <a:rect l="l" t="t" r="r" b="b"/>
            <a:pathLst>
              <a:path w="6858000" h="1287779">
                <a:moveTo>
                  <a:pt x="6858000" y="0"/>
                </a:moveTo>
                <a:lnTo>
                  <a:pt x="0" y="0"/>
                </a:lnTo>
                <a:lnTo>
                  <a:pt x="0" y="1287779"/>
                </a:lnTo>
                <a:lnTo>
                  <a:pt x="6858000" y="1287779"/>
                </a:lnTo>
                <a:lnTo>
                  <a:pt x="6858000" y="0"/>
                </a:lnTo>
                <a:close/>
              </a:path>
            </a:pathLst>
          </a:custGeom>
          <a:solidFill>
            <a:srgbClr val="559FD2">
              <a:alpha val="36862"/>
            </a:srgbClr>
          </a:solidFill>
        </p:spPr>
        <p:txBody>
          <a:bodyPr wrap="square" lIns="0" tIns="0" rIns="0" bIns="0" rtlCol="0"/>
          <a:lstStyle/>
          <a:p>
            <a:endParaRPr/>
          </a:p>
        </p:txBody>
      </p:sp>
      <p:sp>
        <p:nvSpPr>
          <p:cNvPr id="18" name="bg object 18"/>
          <p:cNvSpPr/>
          <p:nvPr/>
        </p:nvSpPr>
        <p:spPr>
          <a:xfrm>
            <a:off x="251459" y="4922520"/>
            <a:ext cx="4018915" cy="73660"/>
          </a:xfrm>
          <a:custGeom>
            <a:avLst/>
            <a:gdLst/>
            <a:ahLst/>
            <a:cxnLst/>
            <a:rect l="l" t="t" r="r" b="b"/>
            <a:pathLst>
              <a:path w="4018915" h="73660">
                <a:moveTo>
                  <a:pt x="0" y="73151"/>
                </a:moveTo>
                <a:lnTo>
                  <a:pt x="4018788" y="73151"/>
                </a:lnTo>
                <a:lnTo>
                  <a:pt x="4018788" y="0"/>
                </a:lnTo>
                <a:lnTo>
                  <a:pt x="0" y="0"/>
                </a:lnTo>
                <a:lnTo>
                  <a:pt x="0" y="73151"/>
                </a:lnTo>
                <a:close/>
              </a:path>
            </a:pathLst>
          </a:custGeom>
          <a:solidFill>
            <a:srgbClr val="102B40"/>
          </a:solidFill>
        </p:spPr>
        <p:txBody>
          <a:bodyPr wrap="square" lIns="0" tIns="0" rIns="0" bIns="0" rtlCol="0"/>
          <a:lstStyle/>
          <a:p>
            <a:endParaRPr/>
          </a:p>
        </p:txBody>
      </p:sp>
      <p:sp>
        <p:nvSpPr>
          <p:cNvPr id="19" name="bg object 19"/>
          <p:cNvSpPr/>
          <p:nvPr/>
        </p:nvSpPr>
        <p:spPr>
          <a:xfrm>
            <a:off x="42702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898D08"/>
          </a:solidFill>
        </p:spPr>
        <p:txBody>
          <a:bodyPr wrap="square" lIns="0" tIns="0" rIns="0" bIns="0" rtlCol="0"/>
          <a:lstStyle/>
          <a:p>
            <a:endParaRPr/>
          </a:p>
        </p:txBody>
      </p:sp>
      <p:sp>
        <p:nvSpPr>
          <p:cNvPr id="20" name="bg object 20"/>
          <p:cNvSpPr/>
          <p:nvPr/>
        </p:nvSpPr>
        <p:spPr>
          <a:xfrm>
            <a:off x="4610100"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3381CC"/>
          </a:solidFill>
        </p:spPr>
        <p:txBody>
          <a:bodyPr wrap="square" lIns="0" tIns="0" rIns="0" bIns="0" rtlCol="0"/>
          <a:lstStyle/>
          <a:p>
            <a:endParaRPr/>
          </a:p>
        </p:txBody>
      </p:sp>
      <p:sp>
        <p:nvSpPr>
          <p:cNvPr id="21" name="bg object 21"/>
          <p:cNvSpPr/>
          <p:nvPr/>
        </p:nvSpPr>
        <p:spPr>
          <a:xfrm>
            <a:off x="4949952"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5ACA58"/>
          </a:solidFill>
        </p:spPr>
        <p:txBody>
          <a:bodyPr wrap="square" lIns="0" tIns="0" rIns="0" bIns="0" rtlCol="0"/>
          <a:lstStyle/>
          <a:p>
            <a:endParaRPr/>
          </a:p>
        </p:txBody>
      </p:sp>
      <p:sp>
        <p:nvSpPr>
          <p:cNvPr id="22" name="bg object 22"/>
          <p:cNvSpPr/>
          <p:nvPr/>
        </p:nvSpPr>
        <p:spPr>
          <a:xfrm>
            <a:off x="5291328" y="4922520"/>
            <a:ext cx="312420" cy="73660"/>
          </a:xfrm>
          <a:custGeom>
            <a:avLst/>
            <a:gdLst/>
            <a:ahLst/>
            <a:cxnLst/>
            <a:rect l="l" t="t" r="r" b="b"/>
            <a:pathLst>
              <a:path w="312420" h="73660">
                <a:moveTo>
                  <a:pt x="0" y="73151"/>
                </a:moveTo>
                <a:lnTo>
                  <a:pt x="312420" y="73151"/>
                </a:lnTo>
                <a:lnTo>
                  <a:pt x="312420" y="0"/>
                </a:lnTo>
                <a:lnTo>
                  <a:pt x="0" y="0"/>
                </a:lnTo>
                <a:lnTo>
                  <a:pt x="0" y="73151"/>
                </a:lnTo>
                <a:close/>
              </a:path>
            </a:pathLst>
          </a:custGeom>
          <a:solidFill>
            <a:srgbClr val="F45F5C"/>
          </a:solidFill>
        </p:spPr>
        <p:txBody>
          <a:bodyPr wrap="square" lIns="0" tIns="0" rIns="0" bIns="0" rtlCol="0"/>
          <a:lstStyle/>
          <a:p>
            <a:endParaRPr/>
          </a:p>
        </p:txBody>
      </p:sp>
      <p:sp>
        <p:nvSpPr>
          <p:cNvPr id="23" name="bg object 23"/>
          <p:cNvSpPr/>
          <p:nvPr/>
        </p:nvSpPr>
        <p:spPr>
          <a:xfrm>
            <a:off x="56037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1FDFC5"/>
          </a:solidFill>
        </p:spPr>
        <p:txBody>
          <a:bodyPr wrap="square" lIns="0" tIns="0" rIns="0" bIns="0" rtlCol="0"/>
          <a:lstStyle/>
          <a:p>
            <a:endParaRPr/>
          </a:p>
        </p:txBody>
      </p:sp>
      <p:sp>
        <p:nvSpPr>
          <p:cNvPr id="24" name="bg object 24"/>
          <p:cNvSpPr/>
          <p:nvPr/>
        </p:nvSpPr>
        <p:spPr>
          <a:xfrm>
            <a:off x="5943600" y="4922520"/>
            <a:ext cx="317500" cy="73660"/>
          </a:xfrm>
          <a:custGeom>
            <a:avLst/>
            <a:gdLst/>
            <a:ahLst/>
            <a:cxnLst/>
            <a:rect l="l" t="t" r="r" b="b"/>
            <a:pathLst>
              <a:path w="317500" h="73660">
                <a:moveTo>
                  <a:pt x="0" y="73151"/>
                </a:moveTo>
                <a:lnTo>
                  <a:pt x="316991" y="73151"/>
                </a:lnTo>
                <a:lnTo>
                  <a:pt x="316991" y="0"/>
                </a:lnTo>
                <a:lnTo>
                  <a:pt x="0" y="0"/>
                </a:lnTo>
                <a:lnTo>
                  <a:pt x="0" y="73151"/>
                </a:lnTo>
                <a:close/>
              </a:path>
            </a:pathLst>
          </a:custGeom>
          <a:solidFill>
            <a:srgbClr val="FCDC00"/>
          </a:solidFill>
        </p:spPr>
        <p:txBody>
          <a:bodyPr wrap="square" lIns="0" tIns="0" rIns="0" bIns="0" rtlCol="0"/>
          <a:lstStyle/>
          <a:p>
            <a:endParaRPr/>
          </a:p>
        </p:txBody>
      </p:sp>
      <p:sp>
        <p:nvSpPr>
          <p:cNvPr id="25" name="bg object 25"/>
          <p:cNvSpPr/>
          <p:nvPr/>
        </p:nvSpPr>
        <p:spPr>
          <a:xfrm>
            <a:off x="6260591"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074696"/>
          </a:solidFill>
        </p:spPr>
        <p:txBody>
          <a:bodyPr wrap="square" lIns="0" tIns="0" rIns="0" bIns="0" rtlCol="0"/>
          <a:lstStyle/>
          <a:p>
            <a:endParaRPr/>
          </a:p>
        </p:txBody>
      </p:sp>
      <p:sp>
        <p:nvSpPr>
          <p:cNvPr id="26" name="bg object 26"/>
          <p:cNvSpPr/>
          <p:nvPr/>
        </p:nvSpPr>
        <p:spPr>
          <a:xfrm>
            <a:off x="0" y="3855707"/>
            <a:ext cx="562610" cy="481965"/>
          </a:xfrm>
          <a:custGeom>
            <a:avLst/>
            <a:gdLst/>
            <a:ahLst/>
            <a:cxnLst/>
            <a:rect l="l" t="t" r="r" b="b"/>
            <a:pathLst>
              <a:path w="562610" h="481964">
                <a:moveTo>
                  <a:pt x="562356" y="0"/>
                </a:moveTo>
                <a:lnTo>
                  <a:pt x="0" y="0"/>
                </a:lnTo>
                <a:lnTo>
                  <a:pt x="0" y="481596"/>
                </a:lnTo>
                <a:lnTo>
                  <a:pt x="562356" y="481596"/>
                </a:lnTo>
                <a:lnTo>
                  <a:pt x="562356" y="0"/>
                </a:lnTo>
                <a:close/>
              </a:path>
            </a:pathLst>
          </a:custGeom>
          <a:solidFill>
            <a:srgbClr val="559FD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5" name="Holder 5"/>
          <p:cNvSpPr>
            <a:spLocks noGrp="1"/>
          </p:cNvSpPr>
          <p:nvPr>
            <p:ph type="sldNum" sz="quarter" idx="7"/>
          </p:nvPr>
        </p:nvSpPr>
        <p:spPr/>
        <p:txBody>
          <a:bodyPr lIns="0" tIns="0" rIns="0" bIns="0"/>
          <a:lstStyle>
            <a:lvl1pPr>
              <a:defRPr sz="1000" b="0" i="0">
                <a:solidFill>
                  <a:srgbClr val="3381CC"/>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5/2/2023</a:t>
            </a:fld>
            <a:endParaRPr lang="en-US"/>
          </a:p>
        </p:txBody>
      </p:sp>
      <p:sp>
        <p:nvSpPr>
          <p:cNvPr id="4" name="Holder 4"/>
          <p:cNvSpPr>
            <a:spLocks noGrp="1"/>
          </p:cNvSpPr>
          <p:nvPr>
            <p:ph type="sldNum" sz="quarter" idx="7"/>
          </p:nvPr>
        </p:nvSpPr>
        <p:spPr/>
        <p:txBody>
          <a:bodyPr lIns="0" tIns="0" rIns="0" bIns="0"/>
          <a:lstStyle>
            <a:lvl1pPr>
              <a:defRPr sz="1000" b="0" i="0">
                <a:solidFill>
                  <a:srgbClr val="3381CC"/>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7175" y="2343150"/>
            <a:ext cx="6336792" cy="2496312"/>
          </a:xfrm>
          <a:prstGeom prst="rect">
            <a:avLst/>
          </a:prstGeom>
        </p:spPr>
      </p:pic>
      <p:sp>
        <p:nvSpPr>
          <p:cNvPr id="2" name="Title 1"/>
          <p:cNvSpPr>
            <a:spLocks noGrp="1"/>
          </p:cNvSpPr>
          <p:nvPr>
            <p:ph type="ctrTitle"/>
          </p:nvPr>
        </p:nvSpPr>
        <p:spPr>
          <a:xfrm>
            <a:off x="326920" y="765324"/>
            <a:ext cx="6183871" cy="1106260"/>
          </a:xfrm>
          <a:effectLst/>
        </p:spPr>
        <p:txBody>
          <a:bodyPr anchor="b">
            <a:normAutofit/>
          </a:bodyPr>
          <a:lstStyle>
            <a:lvl1pPr>
              <a:defRPr sz="225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26921" y="1871584"/>
            <a:ext cx="6183870" cy="442741"/>
          </a:xfrm>
          <a:prstGeom prst="rect">
            <a:avLst/>
          </a:prstGeom>
        </p:spPr>
        <p:txBody>
          <a:bodyPr anchor="t">
            <a:normAutofit/>
          </a:bodyPr>
          <a:lstStyle>
            <a:lvl1pPr marL="0" indent="0" algn="l">
              <a:buNone/>
              <a:defRPr sz="900" cap="all">
                <a:solidFill>
                  <a:schemeClr val="accent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278347" y="4467103"/>
            <a:ext cx="1600200" cy="273844"/>
          </a:xfrm>
        </p:spPr>
        <p:txBody>
          <a:bodyPr/>
          <a:lstStyle>
            <a:lvl1pPr>
              <a:defRPr>
                <a:solidFill>
                  <a:schemeClr val="accent1">
                    <a:lumMod val="75000"/>
                    <a:lumOff val="25000"/>
                  </a:schemeClr>
                </a:solidFill>
              </a:defRPr>
            </a:lvl1pPr>
          </a:lstStyle>
          <a:p>
            <a:fld id="{4FD79E1B-FC19-4482-87C5-78654E1D1698}" type="datetime1">
              <a:rPr lang="en-US" smtClean="0"/>
              <a:t>5/3/2023</a:t>
            </a:fld>
            <a:endParaRPr lang="en-US" dirty="0"/>
          </a:p>
        </p:txBody>
      </p:sp>
      <p:sp>
        <p:nvSpPr>
          <p:cNvPr id="5" name="Footer Placeholder 4"/>
          <p:cNvSpPr>
            <a:spLocks noGrp="1"/>
          </p:cNvSpPr>
          <p:nvPr>
            <p:ph type="ftr" sz="quarter" idx="11"/>
          </p:nvPr>
        </p:nvSpPr>
        <p:spPr>
          <a:xfrm>
            <a:off x="326920" y="4114611"/>
            <a:ext cx="3890931" cy="273844"/>
          </a:xfrm>
        </p:spPr>
        <p:txBody>
          <a:bodyPr/>
          <a:lstStyle>
            <a:lvl1pPr>
              <a:defRPr lang="en-US" sz="675" b="1" i="0" u="none" strike="noStrike" baseline="0" smtClean="0">
                <a:solidFill>
                  <a:schemeClr val="tx1"/>
                </a:solidFill>
              </a:defRPr>
            </a:lvl1pPr>
          </a:lstStyle>
          <a:p>
            <a:endParaRPr lang="en-US" dirty="0"/>
          </a:p>
        </p:txBody>
      </p:sp>
      <p:sp>
        <p:nvSpPr>
          <p:cNvPr id="6" name="Slide Number Placeholder 5"/>
          <p:cNvSpPr>
            <a:spLocks noGrp="1"/>
          </p:cNvSpPr>
          <p:nvPr>
            <p:ph type="sldNum" sz="quarter" idx="12"/>
          </p:nvPr>
        </p:nvSpPr>
        <p:spPr>
          <a:xfrm>
            <a:off x="5939044" y="4467103"/>
            <a:ext cx="571748" cy="273844"/>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7" name="Picture 6" descr="HHS_CDC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7850" y="3965901"/>
            <a:ext cx="857251" cy="654994"/>
          </a:xfrm>
          <a:prstGeom prst="rect">
            <a:avLst/>
          </a:prstGeom>
        </p:spPr>
      </p:pic>
      <p:sp>
        <p:nvSpPr>
          <p:cNvPr id="9" name="Text Placeholder 8"/>
          <p:cNvSpPr>
            <a:spLocks noGrp="1"/>
          </p:cNvSpPr>
          <p:nvPr>
            <p:ph type="body" sz="quarter" idx="13" hasCustomPrompt="1"/>
          </p:nvPr>
        </p:nvSpPr>
        <p:spPr>
          <a:xfrm>
            <a:off x="333078" y="4455319"/>
            <a:ext cx="3865661" cy="222647"/>
          </a:xfrm>
          <a:prstGeom prst="rect">
            <a:avLst/>
          </a:prstGeom>
        </p:spPr>
        <p:txBody>
          <a:bodyPr>
            <a:noAutofit/>
          </a:bodyPr>
          <a:lstStyle>
            <a:lvl1pPr marL="0" indent="0">
              <a:buNone/>
              <a:defRPr sz="619">
                <a:solidFill>
                  <a:schemeClr val="bg1"/>
                </a:solidFill>
              </a:defRPr>
            </a:lvl1pPr>
            <a:lvl2pPr marL="182250" indent="0">
              <a:buNone/>
              <a:defRPr/>
            </a:lvl2pPr>
            <a:lvl3pPr marL="354375" indent="0">
              <a:buNone/>
              <a:defRPr/>
            </a:lvl3pPr>
            <a:lvl4pPr marL="567000" indent="0">
              <a:buNone/>
              <a:defRPr/>
            </a:lvl4pPr>
            <a:lvl5pPr marL="769500" indent="0">
              <a:buNone/>
              <a:defRPr/>
            </a:lvl5pPr>
          </a:lstStyle>
          <a:p>
            <a:pPr lvl="0"/>
            <a:r>
              <a:rPr lang="en-US" dirty="0"/>
              <a:t>DIVISION NAME</a:t>
            </a:r>
          </a:p>
        </p:txBody>
      </p:sp>
      <p:sp>
        <p:nvSpPr>
          <p:cNvPr id="16" name="Picture Placeholder 15"/>
          <p:cNvSpPr>
            <a:spLocks noGrp="1"/>
          </p:cNvSpPr>
          <p:nvPr>
            <p:ph type="pic" sz="quarter" idx="14"/>
          </p:nvPr>
        </p:nvSpPr>
        <p:spPr>
          <a:xfrm>
            <a:off x="349151" y="2465785"/>
            <a:ext cx="1492349" cy="1238250"/>
          </a:xfrm>
          <a:prstGeom prst="rect">
            <a:avLst/>
          </a:prstGeom>
        </p:spPr>
        <p:txBody>
          <a:bodyPr/>
          <a:lstStyle>
            <a:lvl1pPr marL="0" indent="0" algn="ctr">
              <a:buNone/>
              <a:defRPr>
                <a:solidFill>
                  <a:srgbClr val="FFFFFF"/>
                </a:solidFill>
              </a:defRPr>
            </a:lvl1pPr>
          </a:lstStyle>
          <a:p>
            <a:endParaRPr lang="en-US" dirty="0"/>
          </a:p>
        </p:txBody>
      </p:sp>
      <p:sp>
        <p:nvSpPr>
          <p:cNvPr id="22" name="Picture Placeholder 15"/>
          <p:cNvSpPr>
            <a:spLocks noGrp="1"/>
          </p:cNvSpPr>
          <p:nvPr>
            <p:ph type="pic" sz="quarter" idx="15"/>
          </p:nvPr>
        </p:nvSpPr>
        <p:spPr>
          <a:xfrm>
            <a:off x="1904405" y="2465785"/>
            <a:ext cx="1492349" cy="1238250"/>
          </a:xfrm>
          <a:prstGeom prst="rect">
            <a:avLst/>
          </a:prstGeom>
        </p:spPr>
        <p:txBody>
          <a:bodyPr/>
          <a:lstStyle>
            <a:lvl1pPr marL="0" indent="0" algn="ctr">
              <a:buNone/>
              <a:defRPr>
                <a:solidFill>
                  <a:srgbClr val="FFFFFF"/>
                </a:solidFill>
              </a:defRPr>
            </a:lvl1pPr>
          </a:lstStyle>
          <a:p>
            <a:endParaRPr lang="en-US" dirty="0"/>
          </a:p>
        </p:txBody>
      </p:sp>
      <p:sp>
        <p:nvSpPr>
          <p:cNvPr id="23" name="Picture Placeholder 15"/>
          <p:cNvSpPr>
            <a:spLocks noGrp="1"/>
          </p:cNvSpPr>
          <p:nvPr>
            <p:ph type="pic" sz="quarter" idx="16"/>
          </p:nvPr>
        </p:nvSpPr>
        <p:spPr>
          <a:xfrm>
            <a:off x="3459659" y="2465785"/>
            <a:ext cx="1492349" cy="1238250"/>
          </a:xfrm>
          <a:prstGeom prst="rect">
            <a:avLst/>
          </a:prstGeom>
        </p:spPr>
        <p:txBody>
          <a:bodyPr/>
          <a:lstStyle>
            <a:lvl1pPr marL="0" indent="0" algn="ctr">
              <a:buNone/>
              <a:defRPr>
                <a:solidFill>
                  <a:srgbClr val="FFFFFF"/>
                </a:solidFill>
              </a:defRPr>
            </a:lvl1pPr>
          </a:lstStyle>
          <a:p>
            <a:endParaRPr lang="en-US" dirty="0"/>
          </a:p>
        </p:txBody>
      </p:sp>
      <p:sp>
        <p:nvSpPr>
          <p:cNvPr id="24" name="Picture Placeholder 15"/>
          <p:cNvSpPr>
            <a:spLocks noGrp="1"/>
          </p:cNvSpPr>
          <p:nvPr>
            <p:ph type="pic" sz="quarter" idx="17"/>
          </p:nvPr>
        </p:nvSpPr>
        <p:spPr>
          <a:xfrm>
            <a:off x="5014913" y="2465785"/>
            <a:ext cx="1492349" cy="1238250"/>
          </a:xfrm>
          <a:prstGeom prst="rect">
            <a:avLst/>
          </a:prstGeom>
        </p:spPr>
        <p:txBody>
          <a:bodyPr/>
          <a:lstStyle>
            <a:lvl1pPr marL="0" indent="0" algn="ctr">
              <a:buNone/>
              <a:defRPr>
                <a:solidFill>
                  <a:srgbClr val="FFFFFF"/>
                </a:solidFill>
              </a:defRPr>
            </a:lvl1pPr>
          </a:lstStyle>
          <a:p>
            <a:endParaRPr lang="en-US" dirty="0"/>
          </a:p>
        </p:txBody>
      </p:sp>
    </p:spTree>
    <p:extLst>
      <p:ext uri="{BB962C8B-B14F-4D97-AF65-F5344CB8AC3E}">
        <p14:creationId xmlns:p14="http://schemas.microsoft.com/office/powerpoint/2010/main" val="342673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7175" y="2343150"/>
            <a:ext cx="6336792" cy="2496312"/>
          </a:xfrm>
          <a:prstGeom prst="rect">
            <a:avLst/>
          </a:prstGeom>
        </p:spPr>
      </p:pic>
      <p:sp>
        <p:nvSpPr>
          <p:cNvPr id="2" name="Title 1"/>
          <p:cNvSpPr>
            <a:spLocks noGrp="1"/>
          </p:cNvSpPr>
          <p:nvPr>
            <p:ph type="ctrTitle" hasCustomPrompt="1"/>
          </p:nvPr>
        </p:nvSpPr>
        <p:spPr>
          <a:xfrm>
            <a:off x="326920" y="765324"/>
            <a:ext cx="6183871" cy="1106260"/>
          </a:xfrm>
          <a:effectLst/>
        </p:spPr>
        <p:txBody>
          <a:bodyPr anchor="b">
            <a:normAutofit/>
          </a:bodyPr>
          <a:lstStyle>
            <a:lvl1pPr>
              <a:defRPr sz="2250">
                <a:solidFill>
                  <a:srgbClr val="122C41"/>
                </a:solidFill>
              </a:defRPr>
            </a:lvl1pPr>
          </a:lstStyle>
          <a:p>
            <a:r>
              <a:rPr lang="en-US" dirty="0"/>
              <a:t>Thank you</a:t>
            </a:r>
          </a:p>
        </p:txBody>
      </p:sp>
      <p:sp>
        <p:nvSpPr>
          <p:cNvPr id="3" name="Subtitle 2"/>
          <p:cNvSpPr>
            <a:spLocks noGrp="1"/>
          </p:cNvSpPr>
          <p:nvPr>
            <p:ph type="subTitle" idx="1" hasCustomPrompt="1"/>
          </p:nvPr>
        </p:nvSpPr>
        <p:spPr>
          <a:xfrm>
            <a:off x="326921" y="1871584"/>
            <a:ext cx="6183870" cy="442741"/>
          </a:xfrm>
          <a:prstGeom prst="rect">
            <a:avLst/>
          </a:prstGeom>
        </p:spPr>
        <p:txBody>
          <a:bodyPr anchor="t">
            <a:normAutofit/>
          </a:bodyPr>
          <a:lstStyle>
            <a:lvl1pPr marL="0" indent="0" algn="l">
              <a:buNone/>
              <a:defRPr sz="900" cap="all">
                <a:solidFill>
                  <a:schemeClr val="accent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err="1"/>
              <a:t>Ubauer@cdc.gov</a:t>
            </a:r>
            <a:endParaRPr lang="en-US" dirty="0"/>
          </a:p>
        </p:txBody>
      </p:sp>
      <p:sp>
        <p:nvSpPr>
          <p:cNvPr id="4" name="Date Placeholder 3"/>
          <p:cNvSpPr>
            <a:spLocks noGrp="1"/>
          </p:cNvSpPr>
          <p:nvPr>
            <p:ph type="dt" sz="half" idx="10"/>
          </p:nvPr>
        </p:nvSpPr>
        <p:spPr>
          <a:xfrm>
            <a:off x="4278347" y="4467103"/>
            <a:ext cx="1600200" cy="273844"/>
          </a:xfrm>
        </p:spPr>
        <p:txBody>
          <a:bodyPr/>
          <a:lstStyle>
            <a:lvl1pPr>
              <a:defRPr>
                <a:solidFill>
                  <a:schemeClr val="accent1">
                    <a:lumMod val="75000"/>
                    <a:lumOff val="25000"/>
                  </a:schemeClr>
                </a:solidFill>
              </a:defRPr>
            </a:lvl1pPr>
          </a:lstStyle>
          <a:p>
            <a:fld id="{58B75805-0B85-480C-9342-14654EB1909F}" type="datetime1">
              <a:rPr lang="en-US" smtClean="0"/>
              <a:t>5/3/2023</a:t>
            </a:fld>
            <a:endParaRPr lang="en-US" dirty="0"/>
          </a:p>
        </p:txBody>
      </p:sp>
      <p:sp>
        <p:nvSpPr>
          <p:cNvPr id="6" name="Slide Number Placeholder 5"/>
          <p:cNvSpPr>
            <a:spLocks noGrp="1"/>
          </p:cNvSpPr>
          <p:nvPr>
            <p:ph type="sldNum" sz="quarter" idx="12"/>
          </p:nvPr>
        </p:nvSpPr>
        <p:spPr>
          <a:xfrm>
            <a:off x="5939044" y="4467103"/>
            <a:ext cx="571748" cy="273844"/>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20" name="Footer Placeholder 4"/>
          <p:cNvSpPr>
            <a:spLocks noGrp="1"/>
          </p:cNvSpPr>
          <p:nvPr>
            <p:ph type="ftr" sz="quarter" idx="11"/>
          </p:nvPr>
        </p:nvSpPr>
        <p:spPr>
          <a:xfrm>
            <a:off x="326920" y="4114611"/>
            <a:ext cx="3890931" cy="273844"/>
          </a:xfrm>
        </p:spPr>
        <p:txBody>
          <a:bodyPr/>
          <a:lstStyle>
            <a:lvl1pPr>
              <a:defRPr lang="en-US" sz="675" b="1" i="0" u="none" strike="noStrike" baseline="0" smtClean="0">
                <a:solidFill>
                  <a:schemeClr val="tx1"/>
                </a:solidFill>
              </a:defRPr>
            </a:lvl1pPr>
          </a:lstStyle>
          <a:p>
            <a:endParaRPr lang="en-US" dirty="0"/>
          </a:p>
        </p:txBody>
      </p:sp>
      <p:pic>
        <p:nvPicPr>
          <p:cNvPr id="21" name="Picture 20" descr="HHS_CDC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7850" y="3965901"/>
            <a:ext cx="857251" cy="654994"/>
          </a:xfrm>
          <a:prstGeom prst="rect">
            <a:avLst/>
          </a:prstGeom>
        </p:spPr>
      </p:pic>
      <p:sp>
        <p:nvSpPr>
          <p:cNvPr id="17" name="Picture Placeholder 15"/>
          <p:cNvSpPr>
            <a:spLocks noGrp="1"/>
          </p:cNvSpPr>
          <p:nvPr>
            <p:ph type="pic" sz="quarter" idx="14"/>
          </p:nvPr>
        </p:nvSpPr>
        <p:spPr>
          <a:xfrm>
            <a:off x="349151" y="2465785"/>
            <a:ext cx="1492349" cy="1238250"/>
          </a:xfrm>
          <a:prstGeom prst="rect">
            <a:avLst/>
          </a:prstGeom>
        </p:spPr>
        <p:txBody>
          <a:bodyPr/>
          <a:lstStyle>
            <a:lvl1pPr marL="0" indent="0" algn="ctr">
              <a:buNone/>
              <a:defRPr>
                <a:solidFill>
                  <a:srgbClr val="FFFFFF"/>
                </a:solidFill>
              </a:defRPr>
            </a:lvl1pPr>
          </a:lstStyle>
          <a:p>
            <a:endParaRPr lang="en-US" dirty="0"/>
          </a:p>
        </p:txBody>
      </p:sp>
      <p:sp>
        <p:nvSpPr>
          <p:cNvPr id="18" name="Picture Placeholder 15"/>
          <p:cNvSpPr>
            <a:spLocks noGrp="1"/>
          </p:cNvSpPr>
          <p:nvPr>
            <p:ph type="pic" sz="quarter" idx="15"/>
          </p:nvPr>
        </p:nvSpPr>
        <p:spPr>
          <a:xfrm>
            <a:off x="1904405" y="2465785"/>
            <a:ext cx="1492349" cy="1238250"/>
          </a:xfrm>
          <a:prstGeom prst="rect">
            <a:avLst/>
          </a:prstGeom>
        </p:spPr>
        <p:txBody>
          <a:bodyPr/>
          <a:lstStyle>
            <a:lvl1pPr marL="0" indent="0" algn="ctr">
              <a:buNone/>
              <a:defRPr>
                <a:solidFill>
                  <a:srgbClr val="FFFFFF"/>
                </a:solidFill>
              </a:defRPr>
            </a:lvl1pPr>
          </a:lstStyle>
          <a:p>
            <a:endParaRPr lang="en-US" dirty="0"/>
          </a:p>
        </p:txBody>
      </p:sp>
      <p:sp>
        <p:nvSpPr>
          <p:cNvPr id="19" name="Picture Placeholder 15"/>
          <p:cNvSpPr>
            <a:spLocks noGrp="1"/>
          </p:cNvSpPr>
          <p:nvPr>
            <p:ph type="pic" sz="quarter" idx="16"/>
          </p:nvPr>
        </p:nvSpPr>
        <p:spPr>
          <a:xfrm>
            <a:off x="3459659" y="2465785"/>
            <a:ext cx="1492349" cy="1238250"/>
          </a:xfrm>
          <a:prstGeom prst="rect">
            <a:avLst/>
          </a:prstGeom>
        </p:spPr>
        <p:txBody>
          <a:bodyPr/>
          <a:lstStyle>
            <a:lvl1pPr marL="0" indent="0" algn="ctr">
              <a:buNone/>
              <a:defRPr>
                <a:solidFill>
                  <a:srgbClr val="FFFFFF"/>
                </a:solidFill>
              </a:defRPr>
            </a:lvl1pPr>
          </a:lstStyle>
          <a:p>
            <a:endParaRPr lang="en-US" dirty="0"/>
          </a:p>
        </p:txBody>
      </p:sp>
      <p:sp>
        <p:nvSpPr>
          <p:cNvPr id="22" name="Picture Placeholder 15"/>
          <p:cNvSpPr>
            <a:spLocks noGrp="1"/>
          </p:cNvSpPr>
          <p:nvPr>
            <p:ph type="pic" sz="quarter" idx="17"/>
          </p:nvPr>
        </p:nvSpPr>
        <p:spPr>
          <a:xfrm>
            <a:off x="5014913" y="2465785"/>
            <a:ext cx="1492349" cy="1238250"/>
          </a:xfrm>
          <a:prstGeom prst="rect">
            <a:avLst/>
          </a:prstGeom>
        </p:spPr>
        <p:txBody>
          <a:bodyPr/>
          <a:lstStyle>
            <a:lvl1pPr marL="0" indent="0" algn="ctr">
              <a:buNone/>
              <a:defRPr>
                <a:solidFill>
                  <a:srgbClr val="FFFFFF"/>
                </a:solidFill>
              </a:defRPr>
            </a:lvl1pPr>
          </a:lstStyle>
          <a:p>
            <a:endParaRPr lang="en-US" dirty="0"/>
          </a:p>
        </p:txBody>
      </p:sp>
      <p:sp>
        <p:nvSpPr>
          <p:cNvPr id="23" name="Text Placeholder 8"/>
          <p:cNvSpPr>
            <a:spLocks noGrp="1"/>
          </p:cNvSpPr>
          <p:nvPr>
            <p:ph type="body" sz="quarter" idx="13" hasCustomPrompt="1"/>
          </p:nvPr>
        </p:nvSpPr>
        <p:spPr>
          <a:xfrm>
            <a:off x="333078" y="4455319"/>
            <a:ext cx="3865661" cy="222647"/>
          </a:xfrm>
          <a:prstGeom prst="rect">
            <a:avLst/>
          </a:prstGeom>
        </p:spPr>
        <p:txBody>
          <a:bodyPr>
            <a:noAutofit/>
          </a:bodyPr>
          <a:lstStyle>
            <a:lvl1pPr marL="0" indent="0">
              <a:buNone/>
              <a:defRPr sz="619">
                <a:solidFill>
                  <a:schemeClr val="bg1"/>
                </a:solidFill>
              </a:defRPr>
            </a:lvl1pPr>
            <a:lvl2pPr marL="182250" indent="0">
              <a:buNone/>
              <a:defRPr/>
            </a:lvl2pPr>
            <a:lvl3pPr marL="354375" indent="0">
              <a:buNone/>
              <a:defRPr/>
            </a:lvl3pPr>
            <a:lvl4pPr marL="567000" indent="0">
              <a:buNone/>
              <a:defRPr/>
            </a:lvl4pPr>
            <a:lvl5pPr marL="769500" indent="0">
              <a:buNone/>
              <a:defRPr/>
            </a:lvl5pPr>
          </a:lstStyle>
          <a:p>
            <a:pPr lvl="0"/>
            <a:r>
              <a:rPr lang="en-US" dirty="0"/>
              <a:t>DIVISION NAME</a:t>
            </a:r>
          </a:p>
        </p:txBody>
      </p:sp>
    </p:spTree>
    <p:extLst>
      <p:ext uri="{BB962C8B-B14F-4D97-AF65-F5344CB8AC3E}">
        <p14:creationId xmlns:p14="http://schemas.microsoft.com/office/powerpoint/2010/main" val="38804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TitlePage_BG-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881" y="374950"/>
            <a:ext cx="6465380" cy="1072134"/>
          </a:xfrm>
          <a:prstGeom prst="rect">
            <a:avLst/>
          </a:prstGeom>
        </p:spPr>
      </p:pic>
      <p:sp>
        <p:nvSpPr>
          <p:cNvPr id="2" name="Title 1"/>
          <p:cNvSpPr>
            <a:spLocks noGrp="1"/>
          </p:cNvSpPr>
          <p:nvPr>
            <p:ph type="title"/>
          </p:nvPr>
        </p:nvSpPr>
        <p:spPr>
          <a:xfrm>
            <a:off x="326921" y="526617"/>
            <a:ext cx="6204159" cy="760350"/>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3F291BD7-0FF3-486D-8559-5E98524DF0CF}" type="datetime1">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939044" y="4467103"/>
            <a:ext cx="592036" cy="273844"/>
          </a:xfrm>
        </p:spPr>
        <p:txBody>
          <a:bodyPr/>
          <a:lstStyle/>
          <a:p>
            <a:fld id="{D57F1E4F-1CFF-5643-939E-217C01CDF565}" type="slidenum">
              <a:rPr lang="en-US" dirty="0"/>
              <a:pPr/>
              <a:t>‹#›</a:t>
            </a:fld>
            <a:endParaRPr lang="en-US" dirty="0"/>
          </a:p>
        </p:txBody>
      </p:sp>
      <p:sp>
        <p:nvSpPr>
          <p:cNvPr id="9" name="Content Placeholder 2"/>
          <p:cNvSpPr>
            <a:spLocks noGrp="1"/>
          </p:cNvSpPr>
          <p:nvPr>
            <p:ph idx="1"/>
          </p:nvPr>
        </p:nvSpPr>
        <p:spPr>
          <a:xfrm>
            <a:off x="326921" y="1423708"/>
            <a:ext cx="6204158" cy="27587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24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251897" y="3856481"/>
            <a:ext cx="6351109" cy="94412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26922" y="2282933"/>
            <a:ext cx="6204158" cy="1123130"/>
          </a:xfrm>
        </p:spPr>
        <p:txBody>
          <a:bodyPr anchor="b">
            <a:normAutofit/>
          </a:bodyPr>
          <a:lstStyle>
            <a:lvl1pPr algn="l">
              <a:defRPr sz="2025" b="0" cap="all">
                <a:solidFill>
                  <a:srgbClr val="122C41"/>
                </a:solidFill>
              </a:defRPr>
            </a:lvl1pPr>
          </a:lstStyle>
          <a:p>
            <a:r>
              <a:rPr lang="en-US" dirty="0"/>
              <a:t>Click to edit Master title style</a:t>
            </a:r>
          </a:p>
        </p:txBody>
      </p:sp>
      <p:sp>
        <p:nvSpPr>
          <p:cNvPr id="3" name="Text Placeholder 2"/>
          <p:cNvSpPr>
            <a:spLocks noGrp="1"/>
          </p:cNvSpPr>
          <p:nvPr>
            <p:ph type="body" idx="1"/>
          </p:nvPr>
        </p:nvSpPr>
        <p:spPr>
          <a:xfrm>
            <a:off x="326921" y="3406063"/>
            <a:ext cx="6204158" cy="450417"/>
          </a:xfrm>
          <a:prstGeom prst="rect">
            <a:avLst/>
          </a:prstGeom>
        </p:spPr>
        <p:txBody>
          <a:bodyPr anchor="t">
            <a:normAutofit/>
          </a:bodyPr>
          <a:lstStyle>
            <a:lvl1pPr marL="0" indent="0" algn="l">
              <a:buNone/>
              <a:defRPr sz="1013" cap="all">
                <a:solidFill>
                  <a:schemeClr val="accent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0BBBE65-D4A6-4B44-9301-7524C112CB70}" type="datetime1">
              <a:rPr lang="en-US" smtClean="0"/>
              <a:t>5/3/2023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013">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5518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6857999" cy="5143499"/>
          </a:xfrm>
          <a:prstGeom prst="rect">
            <a:avLst/>
          </a:prstGeom>
        </p:spPr>
      </p:pic>
      <p:sp>
        <p:nvSpPr>
          <p:cNvPr id="17" name="bg object 17"/>
          <p:cNvSpPr/>
          <p:nvPr/>
        </p:nvSpPr>
        <p:spPr>
          <a:xfrm>
            <a:off x="251459" y="4922520"/>
            <a:ext cx="4018915" cy="73660"/>
          </a:xfrm>
          <a:custGeom>
            <a:avLst/>
            <a:gdLst/>
            <a:ahLst/>
            <a:cxnLst/>
            <a:rect l="l" t="t" r="r" b="b"/>
            <a:pathLst>
              <a:path w="4018915" h="73660">
                <a:moveTo>
                  <a:pt x="0" y="73151"/>
                </a:moveTo>
                <a:lnTo>
                  <a:pt x="4018788" y="73151"/>
                </a:lnTo>
                <a:lnTo>
                  <a:pt x="4018788" y="0"/>
                </a:lnTo>
                <a:lnTo>
                  <a:pt x="0" y="0"/>
                </a:lnTo>
                <a:lnTo>
                  <a:pt x="0" y="73151"/>
                </a:lnTo>
                <a:close/>
              </a:path>
            </a:pathLst>
          </a:custGeom>
          <a:solidFill>
            <a:srgbClr val="102B40"/>
          </a:solidFill>
        </p:spPr>
        <p:txBody>
          <a:bodyPr wrap="square" lIns="0" tIns="0" rIns="0" bIns="0" rtlCol="0"/>
          <a:lstStyle/>
          <a:p>
            <a:endParaRPr/>
          </a:p>
        </p:txBody>
      </p:sp>
      <p:sp>
        <p:nvSpPr>
          <p:cNvPr id="18" name="bg object 18"/>
          <p:cNvSpPr/>
          <p:nvPr/>
        </p:nvSpPr>
        <p:spPr>
          <a:xfrm>
            <a:off x="42702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898D08"/>
          </a:solidFill>
        </p:spPr>
        <p:txBody>
          <a:bodyPr wrap="square" lIns="0" tIns="0" rIns="0" bIns="0" rtlCol="0"/>
          <a:lstStyle/>
          <a:p>
            <a:endParaRPr/>
          </a:p>
        </p:txBody>
      </p:sp>
      <p:sp>
        <p:nvSpPr>
          <p:cNvPr id="19" name="bg object 19"/>
          <p:cNvSpPr/>
          <p:nvPr/>
        </p:nvSpPr>
        <p:spPr>
          <a:xfrm>
            <a:off x="4610100"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3381CC"/>
          </a:solidFill>
        </p:spPr>
        <p:txBody>
          <a:bodyPr wrap="square" lIns="0" tIns="0" rIns="0" bIns="0" rtlCol="0"/>
          <a:lstStyle/>
          <a:p>
            <a:endParaRPr/>
          </a:p>
        </p:txBody>
      </p:sp>
      <p:sp>
        <p:nvSpPr>
          <p:cNvPr id="20" name="bg object 20"/>
          <p:cNvSpPr/>
          <p:nvPr/>
        </p:nvSpPr>
        <p:spPr>
          <a:xfrm>
            <a:off x="4949952"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5ACA58"/>
          </a:solidFill>
        </p:spPr>
        <p:txBody>
          <a:bodyPr wrap="square" lIns="0" tIns="0" rIns="0" bIns="0" rtlCol="0"/>
          <a:lstStyle/>
          <a:p>
            <a:endParaRPr/>
          </a:p>
        </p:txBody>
      </p:sp>
      <p:sp>
        <p:nvSpPr>
          <p:cNvPr id="21" name="bg object 21"/>
          <p:cNvSpPr/>
          <p:nvPr/>
        </p:nvSpPr>
        <p:spPr>
          <a:xfrm>
            <a:off x="5291328" y="4922520"/>
            <a:ext cx="312420" cy="73660"/>
          </a:xfrm>
          <a:custGeom>
            <a:avLst/>
            <a:gdLst/>
            <a:ahLst/>
            <a:cxnLst/>
            <a:rect l="l" t="t" r="r" b="b"/>
            <a:pathLst>
              <a:path w="312420" h="73660">
                <a:moveTo>
                  <a:pt x="0" y="73151"/>
                </a:moveTo>
                <a:lnTo>
                  <a:pt x="312420" y="73151"/>
                </a:lnTo>
                <a:lnTo>
                  <a:pt x="312420" y="0"/>
                </a:lnTo>
                <a:lnTo>
                  <a:pt x="0" y="0"/>
                </a:lnTo>
                <a:lnTo>
                  <a:pt x="0" y="73151"/>
                </a:lnTo>
                <a:close/>
              </a:path>
            </a:pathLst>
          </a:custGeom>
          <a:solidFill>
            <a:srgbClr val="F45F5C"/>
          </a:solidFill>
        </p:spPr>
        <p:txBody>
          <a:bodyPr wrap="square" lIns="0" tIns="0" rIns="0" bIns="0" rtlCol="0"/>
          <a:lstStyle/>
          <a:p>
            <a:endParaRPr/>
          </a:p>
        </p:txBody>
      </p:sp>
      <p:sp>
        <p:nvSpPr>
          <p:cNvPr id="22" name="bg object 22"/>
          <p:cNvSpPr/>
          <p:nvPr/>
        </p:nvSpPr>
        <p:spPr>
          <a:xfrm>
            <a:off x="56037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1FDFC5"/>
          </a:solidFill>
        </p:spPr>
        <p:txBody>
          <a:bodyPr wrap="square" lIns="0" tIns="0" rIns="0" bIns="0" rtlCol="0"/>
          <a:lstStyle/>
          <a:p>
            <a:endParaRPr/>
          </a:p>
        </p:txBody>
      </p:sp>
      <p:sp>
        <p:nvSpPr>
          <p:cNvPr id="23" name="bg object 23"/>
          <p:cNvSpPr/>
          <p:nvPr/>
        </p:nvSpPr>
        <p:spPr>
          <a:xfrm>
            <a:off x="5943600" y="4922520"/>
            <a:ext cx="317500" cy="73660"/>
          </a:xfrm>
          <a:custGeom>
            <a:avLst/>
            <a:gdLst/>
            <a:ahLst/>
            <a:cxnLst/>
            <a:rect l="l" t="t" r="r" b="b"/>
            <a:pathLst>
              <a:path w="317500" h="73660">
                <a:moveTo>
                  <a:pt x="0" y="73151"/>
                </a:moveTo>
                <a:lnTo>
                  <a:pt x="316991" y="73151"/>
                </a:lnTo>
                <a:lnTo>
                  <a:pt x="316991" y="0"/>
                </a:lnTo>
                <a:lnTo>
                  <a:pt x="0" y="0"/>
                </a:lnTo>
                <a:lnTo>
                  <a:pt x="0" y="73151"/>
                </a:lnTo>
                <a:close/>
              </a:path>
            </a:pathLst>
          </a:custGeom>
          <a:solidFill>
            <a:srgbClr val="FCDC00"/>
          </a:solidFill>
        </p:spPr>
        <p:txBody>
          <a:bodyPr wrap="square" lIns="0" tIns="0" rIns="0" bIns="0" rtlCol="0"/>
          <a:lstStyle/>
          <a:p>
            <a:endParaRPr/>
          </a:p>
        </p:txBody>
      </p:sp>
      <p:sp>
        <p:nvSpPr>
          <p:cNvPr id="24" name="bg object 24"/>
          <p:cNvSpPr/>
          <p:nvPr/>
        </p:nvSpPr>
        <p:spPr>
          <a:xfrm>
            <a:off x="6260591"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074696"/>
          </a:solidFill>
        </p:spPr>
        <p:txBody>
          <a:bodyPr wrap="square" lIns="0" tIns="0" rIns="0" bIns="0" rtlCol="0"/>
          <a:lstStyle/>
          <a:p>
            <a:endParaRPr/>
          </a:p>
        </p:txBody>
      </p:sp>
      <p:sp>
        <p:nvSpPr>
          <p:cNvPr id="2" name="Holder 2"/>
          <p:cNvSpPr>
            <a:spLocks noGrp="1"/>
          </p:cNvSpPr>
          <p:nvPr>
            <p:ph type="title"/>
          </p:nvPr>
        </p:nvSpPr>
        <p:spPr>
          <a:xfrm>
            <a:off x="405662" y="2754044"/>
            <a:ext cx="6046675" cy="612139"/>
          </a:xfrm>
          <a:prstGeom prst="rect">
            <a:avLst/>
          </a:prstGeom>
        </p:spPr>
        <p:txBody>
          <a:bodyPr wrap="square" lIns="0" tIns="0" rIns="0" bIns="0">
            <a:spAutoFit/>
          </a:bodyPr>
          <a:lstStyle>
            <a:lvl1pPr>
              <a:defRPr sz="2000" b="0" i="0">
                <a:solidFill>
                  <a:schemeClr val="bg1"/>
                </a:solidFill>
                <a:latin typeface="Arial"/>
                <a:cs typeface="Arial"/>
              </a:defRPr>
            </a:lvl1pPr>
          </a:lstStyle>
          <a:p>
            <a:endParaRPr/>
          </a:p>
        </p:txBody>
      </p:sp>
      <p:sp>
        <p:nvSpPr>
          <p:cNvPr id="3" name="Holder 3"/>
          <p:cNvSpPr>
            <a:spLocks noGrp="1"/>
          </p:cNvSpPr>
          <p:nvPr>
            <p:ph type="body" idx="1"/>
          </p:nvPr>
        </p:nvSpPr>
        <p:spPr>
          <a:xfrm>
            <a:off x="196731" y="1139145"/>
            <a:ext cx="6511290" cy="2325370"/>
          </a:xfrm>
          <a:prstGeom prst="rect">
            <a:avLst/>
          </a:prstGeom>
        </p:spPr>
        <p:txBody>
          <a:bodyPr wrap="square" lIns="0" tIns="0" rIns="0" bIns="0">
            <a:spAutoFit/>
          </a:bodyPr>
          <a:lstStyle>
            <a:lvl1pPr>
              <a:defRPr sz="1400" b="0" i="0">
                <a:solidFill>
                  <a:srgbClr val="122C41"/>
                </a:solidFill>
                <a:latin typeface="Arial"/>
                <a:cs typeface="Arial"/>
              </a:defRPr>
            </a:lvl1pPr>
          </a:lstStyle>
          <a:p>
            <a:endParaRPr/>
          </a:p>
        </p:txBody>
      </p:sp>
      <p:sp>
        <p:nvSpPr>
          <p:cNvPr id="4" name="Holder 4"/>
          <p:cNvSpPr>
            <a:spLocks noGrp="1"/>
          </p:cNvSpPr>
          <p:nvPr>
            <p:ph type="ftr" sz="quarter" idx="5"/>
          </p:nvPr>
        </p:nvSpPr>
        <p:spPr>
          <a:xfrm>
            <a:off x="2331720" y="4783455"/>
            <a:ext cx="219456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4783455"/>
            <a:ext cx="157734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5/2/2023</a:t>
            </a:fld>
            <a:endParaRPr lang="en-US"/>
          </a:p>
        </p:txBody>
      </p:sp>
      <p:sp>
        <p:nvSpPr>
          <p:cNvPr id="6" name="Holder 6"/>
          <p:cNvSpPr>
            <a:spLocks noGrp="1"/>
          </p:cNvSpPr>
          <p:nvPr>
            <p:ph type="sldNum" sz="quarter" idx="7"/>
          </p:nvPr>
        </p:nvSpPr>
        <p:spPr>
          <a:xfrm>
            <a:off x="6260608" y="4611355"/>
            <a:ext cx="229235" cy="211454"/>
          </a:xfrm>
          <a:prstGeom prst="rect">
            <a:avLst/>
          </a:prstGeom>
        </p:spPr>
        <p:txBody>
          <a:bodyPr wrap="square" lIns="0" tIns="0" rIns="0" bIns="0">
            <a:spAutoFit/>
          </a:bodyPr>
          <a:lstStyle>
            <a:lvl1pPr>
              <a:defRPr sz="1000" b="0" i="0">
                <a:solidFill>
                  <a:srgbClr val="3381CC"/>
                </a:solidFill>
                <a:latin typeface="Arial"/>
                <a:cs typeface="Arial"/>
              </a:defRPr>
            </a:lvl1pPr>
          </a:lstStyle>
          <a:p>
            <a:pPr marL="381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921" y="528843"/>
            <a:ext cx="6204159" cy="892166"/>
          </a:xfrm>
          <a:prstGeom prst="rect">
            <a:avLst/>
          </a:prstGeom>
        </p:spPr>
        <p:txBody>
          <a:bodyPr vert="horz" lIns="91440" tIns="45720" rIns="91440" bIns="45720" rtlCol="0" anchor="b">
            <a:normAutofit/>
          </a:bodyPr>
          <a:lstStyle/>
          <a:p>
            <a:r>
              <a:rPr lang="en-US" dirty="0"/>
              <a:t>Click to edit Master title style</a:t>
            </a:r>
          </a:p>
        </p:txBody>
      </p:sp>
      <p:sp>
        <p:nvSpPr>
          <p:cNvPr id="4" name="Date Placeholder 3"/>
          <p:cNvSpPr>
            <a:spLocks noGrp="1"/>
          </p:cNvSpPr>
          <p:nvPr>
            <p:ph type="dt" sz="half" idx="2"/>
          </p:nvPr>
        </p:nvSpPr>
        <p:spPr>
          <a:xfrm>
            <a:off x="4278348" y="4467103"/>
            <a:ext cx="1600199" cy="273844"/>
          </a:xfrm>
          <a:prstGeom prst="rect">
            <a:avLst/>
          </a:prstGeom>
        </p:spPr>
        <p:txBody>
          <a:bodyPr vert="horz" lIns="91440" tIns="45720" rIns="91440" bIns="45720" rtlCol="0" anchor="ctr"/>
          <a:lstStyle>
            <a:lvl1pPr algn="r">
              <a:defRPr sz="506">
                <a:solidFill>
                  <a:schemeClr val="accent2"/>
                </a:solidFill>
              </a:defRPr>
            </a:lvl1pPr>
          </a:lstStyle>
          <a:p>
            <a:fld id="{15A4FA05-14D6-407C-818B-8F25A418E509}" type="datetime1">
              <a:rPr lang="en-US" smtClean="0"/>
              <a:t>5/3/2023</a:t>
            </a:fld>
            <a:endParaRPr lang="en-US" dirty="0"/>
          </a:p>
        </p:txBody>
      </p:sp>
      <p:sp>
        <p:nvSpPr>
          <p:cNvPr id="5" name="Footer Placeholder 4"/>
          <p:cNvSpPr>
            <a:spLocks noGrp="1"/>
          </p:cNvSpPr>
          <p:nvPr>
            <p:ph type="ftr" sz="quarter" idx="3"/>
          </p:nvPr>
        </p:nvSpPr>
        <p:spPr>
          <a:xfrm>
            <a:off x="326920" y="4463859"/>
            <a:ext cx="3890931" cy="273844"/>
          </a:xfrm>
          <a:prstGeom prst="rect">
            <a:avLst/>
          </a:prstGeom>
        </p:spPr>
        <p:txBody>
          <a:bodyPr vert="horz" lIns="91440" tIns="45720" rIns="91440" bIns="45720" rtlCol="0" anchor="ctr"/>
          <a:lstStyle>
            <a:lvl1pPr algn="l">
              <a:defRPr sz="506"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5939044" y="4467103"/>
            <a:ext cx="592037" cy="273844"/>
          </a:xfrm>
          <a:prstGeom prst="rect">
            <a:avLst/>
          </a:prstGeom>
        </p:spPr>
        <p:txBody>
          <a:bodyPr vert="horz" lIns="91440" tIns="45720" rIns="91440" bIns="45720" rtlCol="0" anchor="ctr"/>
          <a:lstStyle>
            <a:lvl1pPr algn="r">
              <a:defRPr sz="1013">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251175" y="342900"/>
            <a:ext cx="6354413" cy="76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userDrawn="1"/>
        </p:nvSpPr>
        <p:spPr>
          <a:xfrm>
            <a:off x="9181432" y="4800600"/>
            <a:ext cx="2083118" cy="739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p:cNvGrpSpPr/>
          <p:nvPr userDrawn="1"/>
        </p:nvGrpSpPr>
        <p:grpSpPr>
          <a:xfrm>
            <a:off x="251175" y="4921249"/>
            <a:ext cx="6352411" cy="74084"/>
            <a:chOff x="446533" y="6477000"/>
            <a:chExt cx="11293175" cy="98778"/>
          </a:xfrm>
        </p:grpSpPr>
        <p:sp>
          <p:nvSpPr>
            <p:cNvPr id="16" name="Rectangle 15"/>
            <p:cNvSpPr/>
            <p:nvPr userDrawn="1"/>
          </p:nvSpPr>
          <p:spPr>
            <a:xfrm>
              <a:off x="446533" y="6477000"/>
              <a:ext cx="7286355" cy="9877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8" name="Group 7"/>
            <p:cNvGrpSpPr/>
            <p:nvPr userDrawn="1"/>
          </p:nvGrpSpPr>
          <p:grpSpPr>
            <a:xfrm>
              <a:off x="7591778" y="6478439"/>
              <a:ext cx="4147930" cy="97339"/>
              <a:chOff x="6119314" y="6478440"/>
              <a:chExt cx="5676839" cy="93810"/>
            </a:xfrm>
          </p:grpSpPr>
          <p:sp>
            <p:nvSpPr>
              <p:cNvPr id="15" name="Rectangle 14"/>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24" name="Text Placeholder 2"/>
          <p:cNvSpPr>
            <a:spLocks noGrp="1"/>
          </p:cNvSpPr>
          <p:nvPr>
            <p:ph type="body" idx="1"/>
          </p:nvPr>
        </p:nvSpPr>
        <p:spPr>
          <a:xfrm>
            <a:off x="326921" y="1498004"/>
            <a:ext cx="6204159" cy="264209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3920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hdr="0" ftr="0" dt="0"/>
  <p:txStyles>
    <p:titleStyle>
      <a:lvl1pPr algn="l" defTabSz="257175" rtl="0" eaLnBrk="1" latinLnBrk="0" hangingPunct="1">
        <a:lnSpc>
          <a:spcPct val="90000"/>
        </a:lnSpc>
        <a:spcBef>
          <a:spcPct val="0"/>
        </a:spcBef>
        <a:buNone/>
        <a:defRPr sz="1800" b="0" kern="1200" cap="all">
          <a:solidFill>
            <a:schemeClr val="bg1"/>
          </a:solidFill>
          <a:latin typeface="+mj-lt"/>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chemeClr val="accent2"/>
        </a:buClr>
        <a:buSzPct val="92000"/>
        <a:buFont typeface="Arial"/>
        <a:buChar char="•"/>
        <a:defRPr sz="1013" kern="1200">
          <a:solidFill>
            <a:srgbClr val="122C41"/>
          </a:solidFill>
          <a:latin typeface="+mn-lt"/>
          <a:ea typeface="+mn-ea"/>
          <a:cs typeface="Calibri"/>
        </a:defRPr>
      </a:lvl1pPr>
      <a:lvl2pPr marL="354375" indent="-172125" algn="l" defTabSz="257175" rtl="0" eaLnBrk="1" latinLnBrk="0" hangingPunct="1">
        <a:spcBef>
          <a:spcPct val="20000"/>
        </a:spcBef>
        <a:spcAft>
          <a:spcPts val="338"/>
        </a:spcAft>
        <a:buClr>
          <a:schemeClr val="accent2"/>
        </a:buClr>
        <a:buSzPct val="92000"/>
        <a:buFont typeface="Arial"/>
        <a:buChar char="•"/>
        <a:defRPr sz="900" kern="1200">
          <a:solidFill>
            <a:srgbClr val="122C41"/>
          </a:solidFill>
          <a:latin typeface="+mn-lt"/>
          <a:ea typeface="+mn-ea"/>
          <a:cs typeface="Calibri"/>
        </a:defRPr>
      </a:lvl2pPr>
      <a:lvl3pPr marL="506250" indent="-151875" algn="l" defTabSz="257175" rtl="0" eaLnBrk="1" latinLnBrk="0" hangingPunct="1">
        <a:spcBef>
          <a:spcPct val="20000"/>
        </a:spcBef>
        <a:spcAft>
          <a:spcPts val="338"/>
        </a:spcAft>
        <a:buClr>
          <a:schemeClr val="accent2"/>
        </a:buClr>
        <a:buSzPct val="92000"/>
        <a:buFont typeface="Arial"/>
        <a:buChar char="•"/>
        <a:defRPr sz="788" kern="1200">
          <a:solidFill>
            <a:srgbClr val="122C41"/>
          </a:solidFill>
          <a:latin typeface="+mn-lt"/>
          <a:ea typeface="+mn-ea"/>
          <a:cs typeface="Calibri"/>
        </a:defRPr>
      </a:lvl3pPr>
      <a:lvl4pPr marL="698625" indent="-131625" algn="l" defTabSz="257175" rtl="0" eaLnBrk="1" latinLnBrk="0" hangingPunct="1">
        <a:spcBef>
          <a:spcPct val="20000"/>
        </a:spcBef>
        <a:spcAft>
          <a:spcPts val="338"/>
        </a:spcAft>
        <a:buClr>
          <a:schemeClr val="accent2"/>
        </a:buClr>
        <a:buSzPct val="92000"/>
        <a:buFont typeface="Arial"/>
        <a:buChar char="•"/>
        <a:defRPr sz="675" kern="1200">
          <a:solidFill>
            <a:srgbClr val="122C41"/>
          </a:solidFill>
          <a:latin typeface="+mn-lt"/>
          <a:ea typeface="+mn-ea"/>
          <a:cs typeface="Calibri"/>
        </a:defRPr>
      </a:lvl4pPr>
      <a:lvl5pPr marL="901125" indent="-131625" algn="l" defTabSz="257175" rtl="0" eaLnBrk="1" latinLnBrk="0" hangingPunct="1">
        <a:spcBef>
          <a:spcPct val="20000"/>
        </a:spcBef>
        <a:spcAft>
          <a:spcPts val="338"/>
        </a:spcAft>
        <a:buClr>
          <a:schemeClr val="accent2"/>
        </a:buClr>
        <a:buSzPct val="92000"/>
        <a:buFont typeface="Arial"/>
        <a:buChar char="•"/>
        <a:defRPr sz="675" kern="1200">
          <a:solidFill>
            <a:srgbClr val="122C41"/>
          </a:solidFill>
          <a:latin typeface="+mn-lt"/>
          <a:ea typeface="+mn-ea"/>
          <a:cs typeface="Calibri"/>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workplacehealthpromotion/initiatives/healthscorecard/pdf/CD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www.cdc.gov/healthscorecard/index.html" TargetMode="External"/><Relationship Id="rId5" Type="http://schemas.openxmlformats.org/officeDocument/2006/relationships/image" Target="../media/image16.jpg"/><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cdc.gov/other/emailupdates/index.html" TargetMode="External"/><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hyperlink" Target="http://www.cdc.gov/healthscorecar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cdc.gov/workplacehealthpromotion" TargetMode="External"/><Relationship Id="rId5" Type="http://schemas.openxmlformats.org/officeDocument/2006/relationships/hyperlink" Target="mailto:jlang@cdc.gov"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www.cdc.gov/healthscorecard/index.html" TargetMode="External"/><Relationship Id="rId3" Type="http://schemas.openxmlformats.org/officeDocument/2006/relationships/image" Target="../media/image13.jpg"/><Relationship Id="rId7" Type="http://schemas.openxmlformats.org/officeDocument/2006/relationships/hyperlink" Target="http://www.cdc.gov/workplacehealthpromo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051"/>
            <a:ext cx="6858000" cy="5143499"/>
            <a:chOff x="0" y="0"/>
            <a:chExt cx="6858000" cy="5143499"/>
          </a:xfrm>
        </p:grpSpPr>
        <p:pic>
          <p:nvPicPr>
            <p:cNvPr id="3" name="object 3"/>
            <p:cNvPicPr/>
            <p:nvPr/>
          </p:nvPicPr>
          <p:blipFill>
            <a:blip r:embed="rId3" cstate="print"/>
            <a:stretch>
              <a:fillRect/>
            </a:stretch>
          </p:blipFill>
          <p:spPr>
            <a:xfrm>
              <a:off x="0" y="0"/>
              <a:ext cx="6857999" cy="5143499"/>
            </a:xfrm>
            <a:prstGeom prst="rect">
              <a:avLst/>
            </a:prstGeom>
          </p:spPr>
        </p:pic>
        <p:pic>
          <p:nvPicPr>
            <p:cNvPr id="4" name="object 4"/>
            <p:cNvPicPr/>
            <p:nvPr/>
          </p:nvPicPr>
          <p:blipFill>
            <a:blip r:embed="rId4" cstate="print"/>
            <a:stretch>
              <a:fillRect/>
            </a:stretch>
          </p:blipFill>
          <p:spPr>
            <a:xfrm>
              <a:off x="0" y="3380232"/>
              <a:ext cx="6858000" cy="1763267"/>
            </a:xfrm>
            <a:prstGeom prst="rect">
              <a:avLst/>
            </a:prstGeom>
          </p:spPr>
        </p:pic>
        <p:pic>
          <p:nvPicPr>
            <p:cNvPr id="5" name="object 5"/>
            <p:cNvPicPr/>
            <p:nvPr/>
          </p:nvPicPr>
          <p:blipFill>
            <a:blip r:embed="rId5" cstate="print"/>
            <a:stretch>
              <a:fillRect/>
            </a:stretch>
          </p:blipFill>
          <p:spPr>
            <a:xfrm>
              <a:off x="0" y="0"/>
              <a:ext cx="6858000" cy="1181099"/>
            </a:xfrm>
            <a:prstGeom prst="rect">
              <a:avLst/>
            </a:prstGeom>
          </p:spPr>
        </p:pic>
        <p:pic>
          <p:nvPicPr>
            <p:cNvPr id="6" name="object 6"/>
            <p:cNvPicPr/>
            <p:nvPr/>
          </p:nvPicPr>
          <p:blipFill>
            <a:blip r:embed="rId6" cstate="print"/>
            <a:stretch>
              <a:fillRect/>
            </a:stretch>
          </p:blipFill>
          <p:spPr>
            <a:xfrm>
              <a:off x="5658612" y="4134611"/>
              <a:ext cx="856487" cy="655319"/>
            </a:xfrm>
            <a:prstGeom prst="rect">
              <a:avLst/>
            </a:prstGeom>
          </p:spPr>
        </p:pic>
        <p:sp>
          <p:nvSpPr>
            <p:cNvPr id="7" name="object 7"/>
            <p:cNvSpPr/>
            <p:nvPr/>
          </p:nvSpPr>
          <p:spPr>
            <a:xfrm>
              <a:off x="251459" y="4922520"/>
              <a:ext cx="4018915" cy="73660"/>
            </a:xfrm>
            <a:custGeom>
              <a:avLst/>
              <a:gdLst/>
              <a:ahLst/>
              <a:cxnLst/>
              <a:rect l="l" t="t" r="r" b="b"/>
              <a:pathLst>
                <a:path w="4018915" h="73660">
                  <a:moveTo>
                    <a:pt x="0" y="73151"/>
                  </a:moveTo>
                  <a:lnTo>
                    <a:pt x="4018788" y="73151"/>
                  </a:lnTo>
                  <a:lnTo>
                    <a:pt x="4018788" y="0"/>
                  </a:lnTo>
                  <a:lnTo>
                    <a:pt x="0" y="0"/>
                  </a:lnTo>
                  <a:lnTo>
                    <a:pt x="0" y="73151"/>
                  </a:lnTo>
                  <a:close/>
                </a:path>
              </a:pathLst>
            </a:custGeom>
            <a:solidFill>
              <a:srgbClr val="102B40"/>
            </a:solidFill>
          </p:spPr>
          <p:txBody>
            <a:bodyPr wrap="square" lIns="0" tIns="0" rIns="0" bIns="0" rtlCol="0"/>
            <a:lstStyle/>
            <a:p>
              <a:endParaRPr/>
            </a:p>
          </p:txBody>
        </p:sp>
        <p:sp>
          <p:nvSpPr>
            <p:cNvPr id="8" name="object 8"/>
            <p:cNvSpPr/>
            <p:nvPr/>
          </p:nvSpPr>
          <p:spPr>
            <a:xfrm>
              <a:off x="42702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898D08"/>
            </a:solidFill>
          </p:spPr>
          <p:txBody>
            <a:bodyPr wrap="square" lIns="0" tIns="0" rIns="0" bIns="0" rtlCol="0"/>
            <a:lstStyle/>
            <a:p>
              <a:endParaRPr/>
            </a:p>
          </p:txBody>
        </p:sp>
        <p:sp>
          <p:nvSpPr>
            <p:cNvPr id="9" name="object 9"/>
            <p:cNvSpPr/>
            <p:nvPr/>
          </p:nvSpPr>
          <p:spPr>
            <a:xfrm>
              <a:off x="4610100"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3381CC"/>
            </a:solidFill>
          </p:spPr>
          <p:txBody>
            <a:bodyPr wrap="square" lIns="0" tIns="0" rIns="0" bIns="0" rtlCol="0"/>
            <a:lstStyle/>
            <a:p>
              <a:endParaRPr/>
            </a:p>
          </p:txBody>
        </p:sp>
        <p:sp>
          <p:nvSpPr>
            <p:cNvPr id="10" name="object 10"/>
            <p:cNvSpPr/>
            <p:nvPr/>
          </p:nvSpPr>
          <p:spPr>
            <a:xfrm>
              <a:off x="4949952"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5ACA58"/>
            </a:solidFill>
          </p:spPr>
          <p:txBody>
            <a:bodyPr wrap="square" lIns="0" tIns="0" rIns="0" bIns="0" rtlCol="0"/>
            <a:lstStyle/>
            <a:p>
              <a:endParaRPr/>
            </a:p>
          </p:txBody>
        </p:sp>
        <p:sp>
          <p:nvSpPr>
            <p:cNvPr id="11" name="object 11"/>
            <p:cNvSpPr/>
            <p:nvPr/>
          </p:nvSpPr>
          <p:spPr>
            <a:xfrm>
              <a:off x="5291328" y="4922520"/>
              <a:ext cx="312420" cy="73660"/>
            </a:xfrm>
            <a:custGeom>
              <a:avLst/>
              <a:gdLst/>
              <a:ahLst/>
              <a:cxnLst/>
              <a:rect l="l" t="t" r="r" b="b"/>
              <a:pathLst>
                <a:path w="312420" h="73660">
                  <a:moveTo>
                    <a:pt x="0" y="73151"/>
                  </a:moveTo>
                  <a:lnTo>
                    <a:pt x="312420" y="73151"/>
                  </a:lnTo>
                  <a:lnTo>
                    <a:pt x="312420" y="0"/>
                  </a:lnTo>
                  <a:lnTo>
                    <a:pt x="0" y="0"/>
                  </a:lnTo>
                  <a:lnTo>
                    <a:pt x="0" y="73151"/>
                  </a:lnTo>
                  <a:close/>
                </a:path>
              </a:pathLst>
            </a:custGeom>
            <a:solidFill>
              <a:srgbClr val="F45F5C"/>
            </a:solidFill>
          </p:spPr>
          <p:txBody>
            <a:bodyPr wrap="square" lIns="0" tIns="0" rIns="0" bIns="0" rtlCol="0"/>
            <a:lstStyle/>
            <a:p>
              <a:endParaRPr/>
            </a:p>
          </p:txBody>
        </p:sp>
        <p:sp>
          <p:nvSpPr>
            <p:cNvPr id="12" name="object 12"/>
            <p:cNvSpPr/>
            <p:nvPr/>
          </p:nvSpPr>
          <p:spPr>
            <a:xfrm>
              <a:off x="56037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1FDFC5"/>
            </a:solidFill>
          </p:spPr>
          <p:txBody>
            <a:bodyPr wrap="square" lIns="0" tIns="0" rIns="0" bIns="0" rtlCol="0"/>
            <a:lstStyle/>
            <a:p>
              <a:endParaRPr/>
            </a:p>
          </p:txBody>
        </p:sp>
        <p:sp>
          <p:nvSpPr>
            <p:cNvPr id="13" name="object 13"/>
            <p:cNvSpPr/>
            <p:nvPr/>
          </p:nvSpPr>
          <p:spPr>
            <a:xfrm>
              <a:off x="5943600" y="4922520"/>
              <a:ext cx="317500" cy="73660"/>
            </a:xfrm>
            <a:custGeom>
              <a:avLst/>
              <a:gdLst/>
              <a:ahLst/>
              <a:cxnLst/>
              <a:rect l="l" t="t" r="r" b="b"/>
              <a:pathLst>
                <a:path w="317500" h="73660">
                  <a:moveTo>
                    <a:pt x="0" y="73151"/>
                  </a:moveTo>
                  <a:lnTo>
                    <a:pt x="316991" y="73151"/>
                  </a:lnTo>
                  <a:lnTo>
                    <a:pt x="316991" y="0"/>
                  </a:lnTo>
                  <a:lnTo>
                    <a:pt x="0" y="0"/>
                  </a:lnTo>
                  <a:lnTo>
                    <a:pt x="0" y="73151"/>
                  </a:lnTo>
                  <a:close/>
                </a:path>
              </a:pathLst>
            </a:custGeom>
            <a:solidFill>
              <a:srgbClr val="FCDC00"/>
            </a:solidFill>
          </p:spPr>
          <p:txBody>
            <a:bodyPr wrap="square" lIns="0" tIns="0" rIns="0" bIns="0" rtlCol="0"/>
            <a:lstStyle/>
            <a:p>
              <a:endParaRPr/>
            </a:p>
          </p:txBody>
        </p:sp>
        <p:sp>
          <p:nvSpPr>
            <p:cNvPr id="14" name="object 14"/>
            <p:cNvSpPr/>
            <p:nvPr/>
          </p:nvSpPr>
          <p:spPr>
            <a:xfrm>
              <a:off x="6260591"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074696"/>
            </a:solidFill>
          </p:spPr>
          <p:txBody>
            <a:bodyPr wrap="square" lIns="0" tIns="0" rIns="0" bIns="0" rtlCol="0"/>
            <a:lstStyle/>
            <a:p>
              <a:endParaRPr/>
            </a:p>
          </p:txBody>
        </p:sp>
      </p:grpSp>
      <p:sp>
        <p:nvSpPr>
          <p:cNvPr id="15" name="object 15"/>
          <p:cNvSpPr txBox="1"/>
          <p:nvPr/>
        </p:nvSpPr>
        <p:spPr>
          <a:xfrm>
            <a:off x="327659" y="3468068"/>
            <a:ext cx="2841625" cy="217367"/>
          </a:xfrm>
          <a:prstGeom prst="rect">
            <a:avLst/>
          </a:prstGeom>
        </p:spPr>
        <p:txBody>
          <a:bodyPr vert="horz" wrap="square" lIns="0" tIns="78105" rIns="0" bIns="0" rtlCol="0">
            <a:spAutoFit/>
          </a:bodyPr>
          <a:lstStyle/>
          <a:p>
            <a:pPr marL="12700">
              <a:lnSpc>
                <a:spcPct val="100000"/>
              </a:lnSpc>
              <a:spcBef>
                <a:spcPts val="615"/>
              </a:spcBef>
            </a:pPr>
            <a:r>
              <a:rPr sz="900" dirty="0">
                <a:latin typeface="Arial"/>
                <a:cs typeface="Arial"/>
              </a:rPr>
              <a:t>JASON</a:t>
            </a:r>
            <a:r>
              <a:rPr sz="900" spc="-25" dirty="0">
                <a:latin typeface="Arial"/>
                <a:cs typeface="Arial"/>
              </a:rPr>
              <a:t> </a:t>
            </a:r>
            <a:r>
              <a:rPr sz="900" spc="-5" dirty="0">
                <a:latin typeface="Arial"/>
                <a:cs typeface="Arial"/>
              </a:rPr>
              <a:t>LANG,</a:t>
            </a:r>
            <a:r>
              <a:rPr sz="900" spc="-25" dirty="0">
                <a:latin typeface="Arial"/>
                <a:cs typeface="Arial"/>
              </a:rPr>
              <a:t> </a:t>
            </a:r>
            <a:r>
              <a:rPr sz="900" spc="-10" dirty="0">
                <a:latin typeface="Arial"/>
                <a:cs typeface="Arial"/>
              </a:rPr>
              <a:t>MPH,</a:t>
            </a:r>
            <a:r>
              <a:rPr sz="900" spc="-5" dirty="0">
                <a:latin typeface="Arial"/>
                <a:cs typeface="Arial"/>
              </a:rPr>
              <a:t> </a:t>
            </a:r>
            <a:r>
              <a:rPr sz="900" spc="-10" dirty="0">
                <a:latin typeface="Arial"/>
                <a:cs typeface="Arial"/>
              </a:rPr>
              <a:t>MS</a:t>
            </a:r>
            <a:endParaRPr sz="900" dirty="0">
              <a:latin typeface="Arial"/>
              <a:cs typeface="Arial"/>
            </a:endParaRPr>
          </a:p>
        </p:txBody>
      </p:sp>
      <p:sp>
        <p:nvSpPr>
          <p:cNvPr id="16" name="object 16"/>
          <p:cNvSpPr txBox="1">
            <a:spLocks noGrp="1"/>
          </p:cNvSpPr>
          <p:nvPr>
            <p:ph type="title"/>
          </p:nvPr>
        </p:nvSpPr>
        <p:spPr>
          <a:xfrm>
            <a:off x="152400" y="133350"/>
            <a:ext cx="6553199" cy="1052211"/>
          </a:xfrm>
          <a:prstGeom prst="rect">
            <a:avLst/>
          </a:prstGeom>
        </p:spPr>
        <p:txBody>
          <a:bodyPr vert="horz" wrap="square" lIns="0" tIns="13335" rIns="0" bIns="0" rtlCol="0">
            <a:spAutoFit/>
          </a:bodyPr>
          <a:lstStyle/>
          <a:p>
            <a:pPr marL="12700" algn="ctr">
              <a:lnSpc>
                <a:spcPct val="100000"/>
              </a:lnSpc>
              <a:spcBef>
                <a:spcPts val="105"/>
              </a:spcBef>
            </a:pPr>
            <a:r>
              <a:rPr lang="en-US" sz="2250" dirty="0"/>
              <a:t>The CDC Worksite Health </a:t>
            </a:r>
            <a:r>
              <a:rPr lang="en-US" sz="2250" dirty="0" err="1"/>
              <a:t>ScoreCard</a:t>
            </a:r>
            <a:r>
              <a:rPr lang="en-US" sz="2250" dirty="0"/>
              <a:t>: A Tool to Advance Workplace Health Promotion Programs and Practices </a:t>
            </a:r>
            <a:endParaRPr sz="2250" dirty="0"/>
          </a:p>
        </p:txBody>
      </p:sp>
      <p:sp>
        <p:nvSpPr>
          <p:cNvPr id="17" name="object 17"/>
          <p:cNvSpPr txBox="1"/>
          <p:nvPr/>
        </p:nvSpPr>
        <p:spPr>
          <a:xfrm>
            <a:off x="380433" y="4433172"/>
            <a:ext cx="2482850" cy="500778"/>
          </a:xfrm>
          <a:prstGeom prst="rect">
            <a:avLst/>
          </a:prstGeom>
        </p:spPr>
        <p:txBody>
          <a:bodyPr vert="horz" wrap="square" lIns="0" tIns="53975" rIns="0" bIns="0" rtlCol="0">
            <a:spAutoFit/>
          </a:bodyPr>
          <a:lstStyle/>
          <a:p>
            <a:pPr marL="12700">
              <a:lnSpc>
                <a:spcPct val="100000"/>
              </a:lnSpc>
              <a:spcBef>
                <a:spcPts val="425"/>
              </a:spcBef>
            </a:pPr>
            <a:r>
              <a:rPr sz="800" b="1" spc="-35" dirty="0">
                <a:solidFill>
                  <a:srgbClr val="102B40"/>
                </a:solidFill>
                <a:latin typeface="Arial"/>
                <a:cs typeface="Arial"/>
              </a:rPr>
              <a:t>Centers</a:t>
            </a:r>
            <a:r>
              <a:rPr sz="800" b="1" spc="-5" dirty="0">
                <a:solidFill>
                  <a:srgbClr val="102B40"/>
                </a:solidFill>
                <a:latin typeface="Arial"/>
                <a:cs typeface="Arial"/>
              </a:rPr>
              <a:t> </a:t>
            </a:r>
            <a:r>
              <a:rPr sz="800" b="1" spc="-50" dirty="0">
                <a:solidFill>
                  <a:srgbClr val="102B40"/>
                </a:solidFill>
                <a:latin typeface="Arial"/>
                <a:cs typeface="Arial"/>
              </a:rPr>
              <a:t>for</a:t>
            </a:r>
            <a:r>
              <a:rPr sz="800" b="1" spc="-5" dirty="0">
                <a:solidFill>
                  <a:srgbClr val="102B40"/>
                </a:solidFill>
                <a:latin typeface="Arial"/>
                <a:cs typeface="Arial"/>
              </a:rPr>
              <a:t> </a:t>
            </a:r>
            <a:r>
              <a:rPr sz="800" b="1" spc="-30" dirty="0">
                <a:solidFill>
                  <a:srgbClr val="102B40"/>
                </a:solidFill>
                <a:latin typeface="Arial"/>
                <a:cs typeface="Arial"/>
              </a:rPr>
              <a:t>Diseas</a:t>
            </a:r>
            <a:r>
              <a:rPr sz="800" b="1" spc="-25" dirty="0">
                <a:solidFill>
                  <a:srgbClr val="102B40"/>
                </a:solidFill>
                <a:latin typeface="Arial"/>
                <a:cs typeface="Arial"/>
              </a:rPr>
              <a:t>e</a:t>
            </a:r>
            <a:r>
              <a:rPr sz="800" b="1" spc="-5" dirty="0">
                <a:solidFill>
                  <a:srgbClr val="102B40"/>
                </a:solidFill>
                <a:latin typeface="Arial"/>
                <a:cs typeface="Arial"/>
              </a:rPr>
              <a:t> </a:t>
            </a:r>
            <a:r>
              <a:rPr sz="800" b="1" spc="-50" dirty="0">
                <a:solidFill>
                  <a:srgbClr val="102B40"/>
                </a:solidFill>
                <a:latin typeface="Arial"/>
                <a:cs typeface="Arial"/>
              </a:rPr>
              <a:t>Contro</a:t>
            </a:r>
            <a:r>
              <a:rPr sz="800" b="1" spc="-25" dirty="0">
                <a:solidFill>
                  <a:srgbClr val="102B40"/>
                </a:solidFill>
                <a:latin typeface="Arial"/>
                <a:cs typeface="Arial"/>
              </a:rPr>
              <a:t>l</a:t>
            </a:r>
            <a:r>
              <a:rPr sz="800" b="1" spc="-5" dirty="0">
                <a:solidFill>
                  <a:srgbClr val="102B40"/>
                </a:solidFill>
                <a:latin typeface="Arial"/>
                <a:cs typeface="Arial"/>
              </a:rPr>
              <a:t> </a:t>
            </a:r>
            <a:r>
              <a:rPr sz="800" b="1" spc="-40" dirty="0">
                <a:solidFill>
                  <a:srgbClr val="102B40"/>
                </a:solidFill>
                <a:latin typeface="Arial"/>
                <a:cs typeface="Arial"/>
              </a:rPr>
              <a:t>an</a:t>
            </a:r>
            <a:r>
              <a:rPr sz="800" b="1" spc="-35" dirty="0">
                <a:solidFill>
                  <a:srgbClr val="102B40"/>
                </a:solidFill>
                <a:latin typeface="Arial"/>
                <a:cs typeface="Arial"/>
              </a:rPr>
              <a:t>d</a:t>
            </a:r>
            <a:r>
              <a:rPr sz="800" b="1" spc="-5" dirty="0">
                <a:solidFill>
                  <a:srgbClr val="102B40"/>
                </a:solidFill>
                <a:latin typeface="Arial"/>
                <a:cs typeface="Arial"/>
              </a:rPr>
              <a:t> </a:t>
            </a:r>
            <a:r>
              <a:rPr sz="800" b="1" spc="-35" dirty="0">
                <a:solidFill>
                  <a:srgbClr val="102B40"/>
                </a:solidFill>
                <a:latin typeface="Arial"/>
                <a:cs typeface="Arial"/>
              </a:rPr>
              <a:t>Prevention</a:t>
            </a:r>
            <a:endParaRPr sz="800" dirty="0">
              <a:latin typeface="Arial"/>
              <a:cs typeface="Arial"/>
            </a:endParaRPr>
          </a:p>
          <a:p>
            <a:pPr marL="12700">
              <a:lnSpc>
                <a:spcPct val="100000"/>
              </a:lnSpc>
              <a:spcBef>
                <a:spcPts val="280"/>
              </a:spcBef>
            </a:pPr>
            <a:r>
              <a:rPr sz="600" b="1" spc="-15" dirty="0">
                <a:solidFill>
                  <a:srgbClr val="102B40"/>
                </a:solidFill>
                <a:latin typeface="Arial"/>
                <a:cs typeface="Arial"/>
              </a:rPr>
              <a:t>National</a:t>
            </a:r>
            <a:r>
              <a:rPr sz="600" b="1" spc="5" dirty="0">
                <a:solidFill>
                  <a:srgbClr val="102B40"/>
                </a:solidFill>
                <a:latin typeface="Arial"/>
                <a:cs typeface="Arial"/>
              </a:rPr>
              <a:t> </a:t>
            </a:r>
            <a:r>
              <a:rPr sz="600" b="1" spc="-10" dirty="0">
                <a:solidFill>
                  <a:srgbClr val="102B40"/>
                </a:solidFill>
                <a:latin typeface="Arial"/>
                <a:cs typeface="Arial"/>
              </a:rPr>
              <a:t>Center</a:t>
            </a:r>
            <a:r>
              <a:rPr sz="600" b="1" spc="10" dirty="0">
                <a:solidFill>
                  <a:srgbClr val="102B40"/>
                </a:solidFill>
                <a:latin typeface="Arial"/>
                <a:cs typeface="Arial"/>
              </a:rPr>
              <a:t> </a:t>
            </a:r>
            <a:r>
              <a:rPr sz="600" b="1" spc="-25" dirty="0">
                <a:solidFill>
                  <a:srgbClr val="102B40"/>
                </a:solidFill>
                <a:latin typeface="Arial"/>
                <a:cs typeface="Arial"/>
              </a:rPr>
              <a:t>for</a:t>
            </a:r>
            <a:r>
              <a:rPr sz="600" b="1" spc="10" dirty="0">
                <a:solidFill>
                  <a:srgbClr val="102B40"/>
                </a:solidFill>
                <a:latin typeface="Arial"/>
                <a:cs typeface="Arial"/>
              </a:rPr>
              <a:t> </a:t>
            </a:r>
            <a:r>
              <a:rPr sz="600" b="1" spc="-25" dirty="0">
                <a:solidFill>
                  <a:srgbClr val="102B40"/>
                </a:solidFill>
                <a:latin typeface="Arial"/>
                <a:cs typeface="Arial"/>
              </a:rPr>
              <a:t>Chronic</a:t>
            </a:r>
            <a:r>
              <a:rPr sz="600" b="1" spc="10" dirty="0">
                <a:solidFill>
                  <a:srgbClr val="102B40"/>
                </a:solidFill>
                <a:latin typeface="Arial"/>
                <a:cs typeface="Arial"/>
              </a:rPr>
              <a:t> </a:t>
            </a:r>
            <a:r>
              <a:rPr sz="600" b="1" spc="-10" dirty="0">
                <a:solidFill>
                  <a:srgbClr val="102B40"/>
                </a:solidFill>
                <a:latin typeface="Arial"/>
                <a:cs typeface="Arial"/>
              </a:rPr>
              <a:t>Disease</a:t>
            </a:r>
            <a:r>
              <a:rPr sz="600" b="1" spc="10" dirty="0">
                <a:solidFill>
                  <a:srgbClr val="102B40"/>
                </a:solidFill>
                <a:latin typeface="Arial"/>
                <a:cs typeface="Arial"/>
              </a:rPr>
              <a:t> </a:t>
            </a:r>
            <a:r>
              <a:rPr sz="600" b="1" spc="-15" dirty="0">
                <a:solidFill>
                  <a:srgbClr val="102B40"/>
                </a:solidFill>
                <a:latin typeface="Arial"/>
                <a:cs typeface="Arial"/>
              </a:rPr>
              <a:t>Prevention</a:t>
            </a:r>
            <a:r>
              <a:rPr sz="600" b="1" spc="10" dirty="0">
                <a:solidFill>
                  <a:srgbClr val="102B40"/>
                </a:solidFill>
                <a:latin typeface="Arial"/>
                <a:cs typeface="Arial"/>
              </a:rPr>
              <a:t> </a:t>
            </a:r>
            <a:r>
              <a:rPr sz="600" b="1" spc="-15" dirty="0">
                <a:solidFill>
                  <a:srgbClr val="102B40"/>
                </a:solidFill>
                <a:latin typeface="Arial"/>
                <a:cs typeface="Arial"/>
              </a:rPr>
              <a:t>and</a:t>
            </a:r>
            <a:r>
              <a:rPr sz="600" b="1" spc="10" dirty="0">
                <a:solidFill>
                  <a:srgbClr val="102B40"/>
                </a:solidFill>
                <a:latin typeface="Arial"/>
                <a:cs typeface="Arial"/>
              </a:rPr>
              <a:t> </a:t>
            </a:r>
            <a:r>
              <a:rPr sz="600" b="1" spc="-10" dirty="0">
                <a:solidFill>
                  <a:srgbClr val="102B40"/>
                </a:solidFill>
                <a:latin typeface="Arial"/>
                <a:cs typeface="Arial"/>
              </a:rPr>
              <a:t>Health</a:t>
            </a:r>
            <a:r>
              <a:rPr sz="600" b="1" spc="10" dirty="0">
                <a:solidFill>
                  <a:srgbClr val="102B40"/>
                </a:solidFill>
                <a:latin typeface="Arial"/>
                <a:cs typeface="Arial"/>
              </a:rPr>
              <a:t> </a:t>
            </a:r>
            <a:r>
              <a:rPr sz="600" b="1" spc="-20" dirty="0">
                <a:solidFill>
                  <a:srgbClr val="102B40"/>
                </a:solidFill>
                <a:latin typeface="Arial"/>
                <a:cs typeface="Arial"/>
              </a:rPr>
              <a:t>Promotion</a:t>
            </a:r>
            <a:endParaRPr sz="700" dirty="0">
              <a:latin typeface="Arial"/>
              <a:cs typeface="Arial"/>
            </a:endParaRPr>
          </a:p>
          <a:p>
            <a:pPr>
              <a:lnSpc>
                <a:spcPct val="100000"/>
              </a:lnSpc>
              <a:spcBef>
                <a:spcPts val="10"/>
              </a:spcBef>
            </a:pPr>
            <a:endParaRPr sz="700" dirty="0">
              <a:latin typeface="Arial"/>
              <a:cs typeface="Arial"/>
            </a:endParaRPr>
          </a:p>
          <a:p>
            <a:pPr marL="12700">
              <a:lnSpc>
                <a:spcPct val="100000"/>
              </a:lnSpc>
              <a:spcBef>
                <a:spcPts val="5"/>
              </a:spcBef>
            </a:pPr>
            <a:r>
              <a:rPr sz="550" dirty="0">
                <a:solidFill>
                  <a:srgbClr val="102B40"/>
                </a:solidFill>
                <a:latin typeface="Arial"/>
                <a:cs typeface="Arial"/>
              </a:rPr>
              <a:t>Division of Population</a:t>
            </a:r>
            <a:r>
              <a:rPr sz="550" spc="30" dirty="0">
                <a:solidFill>
                  <a:srgbClr val="102B40"/>
                </a:solidFill>
                <a:latin typeface="Arial"/>
                <a:cs typeface="Arial"/>
              </a:rPr>
              <a:t> </a:t>
            </a:r>
            <a:r>
              <a:rPr sz="550" dirty="0">
                <a:solidFill>
                  <a:srgbClr val="102B40"/>
                </a:solidFill>
                <a:latin typeface="Arial"/>
                <a:cs typeface="Arial"/>
              </a:rPr>
              <a:t>Health</a:t>
            </a:r>
            <a:endParaRPr sz="550" dirty="0">
              <a:latin typeface="Arial"/>
              <a:cs typeface="Arial"/>
            </a:endParaRPr>
          </a:p>
        </p:txBody>
      </p:sp>
      <p:pic>
        <p:nvPicPr>
          <p:cNvPr id="18" name="object 18"/>
          <p:cNvPicPr/>
          <p:nvPr/>
        </p:nvPicPr>
        <p:blipFill>
          <a:blip r:embed="rId7" cstate="print"/>
          <a:stretch>
            <a:fillRect/>
          </a:stretch>
        </p:blipFill>
        <p:spPr>
          <a:xfrm>
            <a:off x="152400" y="4271771"/>
            <a:ext cx="175259" cy="175259"/>
          </a:xfrm>
          <a:prstGeom prst="rect">
            <a:avLst/>
          </a:prstGeom>
        </p:spPr>
      </p:pic>
      <p:sp>
        <p:nvSpPr>
          <p:cNvPr id="19" name="TextBox 18">
            <a:extLst>
              <a:ext uri="{FF2B5EF4-FFF2-40B4-BE49-F238E27FC236}">
                <a16:creationId xmlns:a16="http://schemas.microsoft.com/office/drawing/2014/main" id="{E1E4B301-A3A9-BDFE-5612-D38562F68105}"/>
              </a:ext>
            </a:extLst>
          </p:cNvPr>
          <p:cNvSpPr txBox="1"/>
          <p:nvPr/>
        </p:nvSpPr>
        <p:spPr>
          <a:xfrm>
            <a:off x="251459" y="3754219"/>
            <a:ext cx="645414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DHMOSH Public Health Leadership Series </a:t>
            </a:r>
          </a:p>
          <a:p>
            <a:r>
              <a:rPr lang="en-US" dirty="0">
                <a:latin typeface="Arial" panose="020B0604020202020204" pitchFamily="34" charset="0"/>
                <a:cs typeface="Arial" panose="020B0604020202020204" pitchFamily="34" charset="0"/>
              </a:rPr>
              <a:t>May 3,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969" y="290903"/>
            <a:ext cx="60553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02B40"/>
                </a:solidFill>
                <a:latin typeface="Arial"/>
                <a:cs typeface="Arial"/>
              </a:rPr>
              <a:t>How </a:t>
            </a:r>
            <a:r>
              <a:rPr sz="1800" b="1" dirty="0">
                <a:solidFill>
                  <a:srgbClr val="102B40"/>
                </a:solidFill>
                <a:latin typeface="Arial"/>
                <a:cs typeface="Arial"/>
              </a:rPr>
              <a:t>is</a:t>
            </a:r>
            <a:r>
              <a:rPr sz="1800" b="1" spc="-5" dirty="0">
                <a:solidFill>
                  <a:srgbClr val="102B40"/>
                </a:solidFill>
                <a:latin typeface="Arial"/>
                <a:cs typeface="Arial"/>
              </a:rPr>
              <a:t> </a:t>
            </a:r>
            <a:r>
              <a:rPr sz="1800" b="1" dirty="0">
                <a:solidFill>
                  <a:srgbClr val="102B40"/>
                </a:solidFill>
                <a:latin typeface="Arial"/>
                <a:cs typeface="Arial"/>
              </a:rPr>
              <a:t>the</a:t>
            </a:r>
            <a:r>
              <a:rPr sz="1800" b="1" spc="-5" dirty="0">
                <a:solidFill>
                  <a:srgbClr val="102B40"/>
                </a:solidFill>
                <a:latin typeface="Arial"/>
                <a:cs typeface="Arial"/>
              </a:rPr>
              <a:t> CDC</a:t>
            </a:r>
            <a:r>
              <a:rPr sz="1800" b="1" dirty="0">
                <a:solidFill>
                  <a:srgbClr val="102B40"/>
                </a:solidFill>
                <a:latin typeface="Arial"/>
                <a:cs typeface="Arial"/>
              </a:rPr>
              <a:t> </a:t>
            </a:r>
            <a:r>
              <a:rPr sz="1800" b="1" spc="-10" dirty="0">
                <a:solidFill>
                  <a:srgbClr val="102B40"/>
                </a:solidFill>
                <a:latin typeface="Arial"/>
                <a:cs typeface="Arial"/>
              </a:rPr>
              <a:t>Worksite</a:t>
            </a:r>
            <a:r>
              <a:rPr sz="1800" b="1" spc="10" dirty="0">
                <a:solidFill>
                  <a:srgbClr val="102B40"/>
                </a:solidFill>
                <a:latin typeface="Arial"/>
                <a:cs typeface="Arial"/>
              </a:rPr>
              <a:t> </a:t>
            </a:r>
            <a:r>
              <a:rPr sz="1800" b="1" spc="-5" dirty="0">
                <a:solidFill>
                  <a:srgbClr val="102B40"/>
                </a:solidFill>
                <a:latin typeface="Arial"/>
                <a:cs typeface="Arial"/>
              </a:rPr>
              <a:t>Health</a:t>
            </a:r>
            <a:r>
              <a:rPr sz="1800" b="1" spc="10"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spc="-5" dirty="0">
                <a:solidFill>
                  <a:srgbClr val="102B40"/>
                </a:solidFill>
                <a:latin typeface="Arial"/>
                <a:cs typeface="Arial"/>
              </a:rPr>
              <a:t>Organized?</a:t>
            </a:r>
            <a:endParaRPr sz="1800">
              <a:latin typeface="Arial"/>
              <a:cs typeface="Arial"/>
            </a:endParaRPr>
          </a:p>
        </p:txBody>
      </p:sp>
      <p:sp>
        <p:nvSpPr>
          <p:cNvPr id="6" name="object 6"/>
          <p:cNvSpPr txBox="1"/>
          <p:nvPr/>
        </p:nvSpPr>
        <p:spPr>
          <a:xfrm>
            <a:off x="6330712" y="4574485"/>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3381CC"/>
                </a:solidFill>
                <a:latin typeface="Arial"/>
                <a:cs typeface="Arial"/>
              </a:rPr>
              <a:t>10</a:t>
            </a:fld>
            <a:endParaRPr sz="1000">
              <a:latin typeface="Arial"/>
              <a:cs typeface="Arial"/>
            </a:endParaRPr>
          </a:p>
        </p:txBody>
      </p:sp>
      <p:sp>
        <p:nvSpPr>
          <p:cNvPr id="3" name="object 3"/>
          <p:cNvSpPr txBox="1"/>
          <p:nvPr/>
        </p:nvSpPr>
        <p:spPr>
          <a:xfrm>
            <a:off x="411787" y="927630"/>
            <a:ext cx="5271770" cy="666750"/>
          </a:xfrm>
          <a:prstGeom prst="rect">
            <a:avLst/>
          </a:prstGeom>
        </p:spPr>
        <p:txBody>
          <a:bodyPr vert="horz" wrap="square" lIns="0" tIns="13335" rIns="0" bIns="0" rtlCol="0">
            <a:spAutoFit/>
          </a:bodyPr>
          <a:lstStyle/>
          <a:p>
            <a:pPr marL="184785" marR="5080" indent="-172720">
              <a:lnSpc>
                <a:spcPct val="100000"/>
              </a:lnSpc>
              <a:spcBef>
                <a:spcPts val="105"/>
              </a:spcBef>
              <a:buClr>
                <a:srgbClr val="3381CC"/>
              </a:buClr>
              <a:buSzPct val="89285"/>
              <a:buChar char="•"/>
              <a:tabLst>
                <a:tab pos="185420" algn="l"/>
              </a:tabLst>
            </a:pPr>
            <a:r>
              <a:rPr sz="1400" spc="-5" dirty="0">
                <a:solidFill>
                  <a:srgbClr val="122C41"/>
                </a:solidFill>
                <a:latin typeface="Arial"/>
                <a:cs typeface="Arial"/>
              </a:rPr>
              <a:t>154 </a:t>
            </a:r>
            <a:r>
              <a:rPr sz="1400" spc="-25" dirty="0">
                <a:solidFill>
                  <a:srgbClr val="122C41"/>
                </a:solidFill>
                <a:latin typeface="Arial"/>
                <a:cs typeface="Arial"/>
              </a:rPr>
              <a:t>Yes/No </a:t>
            </a:r>
            <a:r>
              <a:rPr sz="1400" spc="-5" dirty="0">
                <a:solidFill>
                  <a:srgbClr val="122C41"/>
                </a:solidFill>
                <a:latin typeface="Arial"/>
                <a:cs typeface="Arial"/>
              </a:rPr>
              <a:t>questions </a:t>
            </a:r>
            <a:r>
              <a:rPr sz="1400" dirty="0">
                <a:solidFill>
                  <a:srgbClr val="122C41"/>
                </a:solidFill>
                <a:latin typeface="Arial"/>
                <a:cs typeface="Arial"/>
              </a:rPr>
              <a:t>assesses best practice health </a:t>
            </a:r>
            <a:r>
              <a:rPr sz="1400" spc="-5" dirty="0">
                <a:solidFill>
                  <a:srgbClr val="122C41"/>
                </a:solidFill>
                <a:latin typeface="Arial"/>
                <a:cs typeface="Arial"/>
              </a:rPr>
              <a:t>promotion </a:t>
            </a:r>
            <a:r>
              <a:rPr sz="1400" dirty="0">
                <a:solidFill>
                  <a:srgbClr val="122C41"/>
                </a:solidFill>
                <a:latin typeface="Arial"/>
                <a:cs typeface="Arial"/>
              </a:rPr>
              <a:t> </a:t>
            </a:r>
            <a:r>
              <a:rPr sz="1400" spc="-5" dirty="0">
                <a:solidFill>
                  <a:srgbClr val="122C41"/>
                </a:solidFill>
                <a:latin typeface="Arial"/>
                <a:cs typeface="Arial"/>
              </a:rPr>
              <a:t>interventions </a:t>
            </a:r>
            <a:r>
              <a:rPr sz="1400" dirty="0">
                <a:solidFill>
                  <a:srgbClr val="122C41"/>
                </a:solidFill>
                <a:latin typeface="Arial"/>
                <a:cs typeface="Arial"/>
              </a:rPr>
              <a:t>(policies, </a:t>
            </a:r>
            <a:r>
              <a:rPr sz="1400" spc="-5" dirty="0">
                <a:solidFill>
                  <a:srgbClr val="122C41"/>
                </a:solidFill>
                <a:latin typeface="Arial"/>
                <a:cs typeface="Arial"/>
              </a:rPr>
              <a:t>programs, environmental supports, </a:t>
            </a:r>
            <a:r>
              <a:rPr sz="1400" dirty="0">
                <a:solidFill>
                  <a:srgbClr val="122C41"/>
                </a:solidFill>
                <a:latin typeface="Arial"/>
                <a:cs typeface="Arial"/>
              </a:rPr>
              <a:t>health </a:t>
            </a:r>
            <a:r>
              <a:rPr sz="1400" spc="-375" dirty="0">
                <a:solidFill>
                  <a:srgbClr val="122C41"/>
                </a:solidFill>
                <a:latin typeface="Arial"/>
                <a:cs typeface="Arial"/>
              </a:rPr>
              <a:t> </a:t>
            </a:r>
            <a:r>
              <a:rPr sz="1400" spc="-5" dirty="0">
                <a:solidFill>
                  <a:srgbClr val="122C41"/>
                </a:solidFill>
                <a:latin typeface="Arial"/>
                <a:cs typeface="Arial"/>
              </a:rPr>
              <a:t>benefits)</a:t>
            </a:r>
            <a:r>
              <a:rPr sz="1400" spc="-50" dirty="0">
                <a:solidFill>
                  <a:srgbClr val="122C41"/>
                </a:solidFill>
                <a:latin typeface="Arial"/>
                <a:cs typeface="Arial"/>
              </a:rPr>
              <a:t> </a:t>
            </a:r>
            <a:r>
              <a:rPr sz="1400" dirty="0">
                <a:solidFill>
                  <a:srgbClr val="122C41"/>
                </a:solidFill>
                <a:latin typeface="Arial"/>
                <a:cs typeface="Arial"/>
              </a:rPr>
              <a:t>in</a:t>
            </a:r>
            <a:r>
              <a:rPr sz="1400" spc="-10" dirty="0">
                <a:solidFill>
                  <a:srgbClr val="122C41"/>
                </a:solidFill>
                <a:latin typeface="Arial"/>
                <a:cs typeface="Arial"/>
              </a:rPr>
              <a:t> </a:t>
            </a:r>
            <a:r>
              <a:rPr sz="1400" spc="-5" dirty="0">
                <a:solidFill>
                  <a:srgbClr val="122C41"/>
                </a:solidFill>
                <a:latin typeface="Arial"/>
                <a:cs typeface="Arial"/>
              </a:rPr>
              <a:t>18</a:t>
            </a:r>
            <a:r>
              <a:rPr sz="1400" spc="-20" dirty="0">
                <a:solidFill>
                  <a:srgbClr val="122C41"/>
                </a:solidFill>
                <a:latin typeface="Arial"/>
                <a:cs typeface="Arial"/>
              </a:rPr>
              <a:t> </a:t>
            </a:r>
            <a:r>
              <a:rPr sz="1400" dirty="0">
                <a:solidFill>
                  <a:srgbClr val="122C41"/>
                </a:solidFill>
                <a:latin typeface="Arial"/>
                <a:cs typeface="Arial"/>
              </a:rPr>
              <a:t>topic</a:t>
            </a:r>
            <a:r>
              <a:rPr sz="1400" spc="-15" dirty="0">
                <a:solidFill>
                  <a:srgbClr val="122C41"/>
                </a:solidFill>
                <a:latin typeface="Arial"/>
                <a:cs typeface="Arial"/>
              </a:rPr>
              <a:t> </a:t>
            </a:r>
            <a:r>
              <a:rPr sz="1400" spc="-5" dirty="0">
                <a:solidFill>
                  <a:srgbClr val="122C41"/>
                </a:solidFill>
                <a:latin typeface="Arial"/>
                <a:cs typeface="Arial"/>
              </a:rPr>
              <a:t>areas</a:t>
            </a:r>
            <a:endParaRPr sz="1400">
              <a:latin typeface="Arial"/>
              <a:cs typeface="Arial"/>
            </a:endParaRPr>
          </a:p>
        </p:txBody>
      </p:sp>
      <p:sp>
        <p:nvSpPr>
          <p:cNvPr id="4" name="object 4"/>
          <p:cNvSpPr txBox="1"/>
          <p:nvPr/>
        </p:nvSpPr>
        <p:spPr>
          <a:xfrm>
            <a:off x="604486" y="1638009"/>
            <a:ext cx="2477135" cy="2845435"/>
          </a:xfrm>
          <a:prstGeom prst="rect">
            <a:avLst/>
          </a:prstGeom>
        </p:spPr>
        <p:txBody>
          <a:bodyPr vert="horz" wrap="square" lIns="0" tIns="88900" rIns="0" bIns="0" rtlCol="0">
            <a:spAutoFit/>
          </a:bodyPr>
          <a:lstStyle/>
          <a:p>
            <a:pPr marL="184785" indent="-172720">
              <a:lnSpc>
                <a:spcPct val="100000"/>
              </a:lnSpc>
              <a:spcBef>
                <a:spcPts val="700"/>
              </a:spcBef>
              <a:buClr>
                <a:srgbClr val="3381CC"/>
              </a:buClr>
              <a:buChar char="•"/>
              <a:tabLst>
                <a:tab pos="185420" algn="l"/>
              </a:tabLst>
            </a:pPr>
            <a:r>
              <a:rPr sz="1400" spc="-5" dirty="0">
                <a:solidFill>
                  <a:srgbClr val="122C41"/>
                </a:solidFill>
                <a:latin typeface="Arial"/>
                <a:cs typeface="Arial"/>
              </a:rPr>
              <a:t>Organizational</a:t>
            </a:r>
            <a:r>
              <a:rPr sz="1400" spc="-70" dirty="0">
                <a:solidFill>
                  <a:srgbClr val="122C41"/>
                </a:solidFill>
                <a:latin typeface="Arial"/>
                <a:cs typeface="Arial"/>
              </a:rPr>
              <a:t> </a:t>
            </a:r>
            <a:r>
              <a:rPr sz="1400" dirty="0">
                <a:solidFill>
                  <a:srgbClr val="122C41"/>
                </a:solidFill>
                <a:latin typeface="Arial"/>
                <a:cs typeface="Arial"/>
              </a:rPr>
              <a:t>supports</a:t>
            </a:r>
            <a:endParaRPr sz="1400">
              <a:latin typeface="Arial"/>
              <a:cs typeface="Arial"/>
            </a:endParaRPr>
          </a:p>
          <a:p>
            <a:pPr marL="184785" indent="-172720">
              <a:lnSpc>
                <a:spcPct val="100000"/>
              </a:lnSpc>
              <a:spcBef>
                <a:spcPts val="600"/>
              </a:spcBef>
              <a:buClr>
                <a:srgbClr val="3381CC"/>
              </a:buClr>
              <a:buChar char="•"/>
              <a:tabLst>
                <a:tab pos="185420" algn="l"/>
              </a:tabLst>
            </a:pPr>
            <a:r>
              <a:rPr sz="1400" spc="-165" dirty="0">
                <a:solidFill>
                  <a:srgbClr val="122C41"/>
                </a:solidFill>
                <a:latin typeface="Arial"/>
                <a:cs typeface="Arial"/>
              </a:rPr>
              <a:t>T</a:t>
            </a:r>
            <a:r>
              <a:rPr sz="1400" spc="-5" dirty="0">
                <a:solidFill>
                  <a:srgbClr val="122C41"/>
                </a:solidFill>
                <a:latin typeface="Arial"/>
                <a:cs typeface="Arial"/>
              </a:rPr>
              <a:t>oba</a:t>
            </a:r>
            <a:r>
              <a:rPr sz="1400" spc="5" dirty="0">
                <a:solidFill>
                  <a:srgbClr val="122C41"/>
                </a:solidFill>
                <a:latin typeface="Arial"/>
                <a:cs typeface="Arial"/>
              </a:rPr>
              <a:t>cc</a:t>
            </a:r>
            <a:r>
              <a:rPr sz="1400" dirty="0">
                <a:solidFill>
                  <a:srgbClr val="122C41"/>
                </a:solidFill>
                <a:latin typeface="Arial"/>
                <a:cs typeface="Arial"/>
              </a:rPr>
              <a:t>o</a:t>
            </a:r>
            <a:r>
              <a:rPr sz="1400" spc="-45" dirty="0">
                <a:solidFill>
                  <a:srgbClr val="122C41"/>
                </a:solidFill>
                <a:latin typeface="Arial"/>
                <a:cs typeface="Arial"/>
              </a:rPr>
              <a:t> </a:t>
            </a:r>
            <a:r>
              <a:rPr sz="1400" spc="-5" dirty="0">
                <a:solidFill>
                  <a:srgbClr val="122C41"/>
                </a:solidFill>
                <a:latin typeface="Arial"/>
                <a:cs typeface="Arial"/>
              </a:rPr>
              <a:t>u</a:t>
            </a:r>
            <a:r>
              <a:rPr sz="1400" spc="5" dirty="0">
                <a:solidFill>
                  <a:srgbClr val="122C41"/>
                </a:solidFill>
                <a:latin typeface="Arial"/>
                <a:cs typeface="Arial"/>
              </a:rPr>
              <a:t>s</a:t>
            </a:r>
            <a:r>
              <a:rPr sz="1400" dirty="0">
                <a:solidFill>
                  <a:srgbClr val="122C41"/>
                </a:solidFill>
                <a:latin typeface="Arial"/>
                <a:cs typeface="Arial"/>
              </a:rPr>
              <a:t>e</a:t>
            </a:r>
            <a:endParaRPr sz="1400">
              <a:latin typeface="Arial"/>
              <a:cs typeface="Arial"/>
            </a:endParaRPr>
          </a:p>
          <a:p>
            <a:pPr marL="184785" indent="-172720">
              <a:lnSpc>
                <a:spcPct val="100000"/>
              </a:lnSpc>
              <a:spcBef>
                <a:spcPts val="600"/>
              </a:spcBef>
              <a:buClr>
                <a:srgbClr val="3381CC"/>
              </a:buClr>
              <a:buChar char="•"/>
              <a:tabLst>
                <a:tab pos="185420" algn="l"/>
              </a:tabLst>
            </a:pPr>
            <a:r>
              <a:rPr sz="1400" dirty="0">
                <a:solidFill>
                  <a:srgbClr val="122C41"/>
                </a:solidFill>
                <a:latin typeface="Arial"/>
                <a:cs typeface="Arial"/>
              </a:rPr>
              <a:t>Nutrition</a:t>
            </a:r>
            <a:endParaRPr sz="1400">
              <a:latin typeface="Arial"/>
              <a:cs typeface="Arial"/>
            </a:endParaRPr>
          </a:p>
          <a:p>
            <a:pPr marL="184785" indent="-172720">
              <a:lnSpc>
                <a:spcPct val="100000"/>
              </a:lnSpc>
              <a:spcBef>
                <a:spcPts val="600"/>
              </a:spcBef>
              <a:buClr>
                <a:srgbClr val="3381CC"/>
              </a:buClr>
              <a:buChar char="•"/>
              <a:tabLst>
                <a:tab pos="185420" algn="l"/>
              </a:tabLst>
            </a:pPr>
            <a:r>
              <a:rPr sz="1400" spc="-5" dirty="0">
                <a:solidFill>
                  <a:srgbClr val="122C41"/>
                </a:solidFill>
                <a:latin typeface="Arial"/>
                <a:cs typeface="Arial"/>
              </a:rPr>
              <a:t>Physical</a:t>
            </a:r>
            <a:r>
              <a:rPr sz="1400" spc="-30" dirty="0">
                <a:solidFill>
                  <a:srgbClr val="122C41"/>
                </a:solidFill>
                <a:latin typeface="Arial"/>
                <a:cs typeface="Arial"/>
              </a:rPr>
              <a:t> </a:t>
            </a:r>
            <a:r>
              <a:rPr sz="1400" spc="-5" dirty="0">
                <a:solidFill>
                  <a:srgbClr val="122C41"/>
                </a:solidFill>
                <a:latin typeface="Arial"/>
                <a:cs typeface="Arial"/>
              </a:rPr>
              <a:t>activity</a:t>
            </a:r>
            <a:endParaRPr sz="1400">
              <a:latin typeface="Arial"/>
              <a:cs typeface="Arial"/>
            </a:endParaRPr>
          </a:p>
          <a:p>
            <a:pPr marL="184785" marR="5080" indent="-172720">
              <a:lnSpc>
                <a:spcPct val="100000"/>
              </a:lnSpc>
              <a:spcBef>
                <a:spcPts val="600"/>
              </a:spcBef>
              <a:buClr>
                <a:srgbClr val="3381CC"/>
              </a:buClr>
              <a:buChar char="•"/>
              <a:tabLst>
                <a:tab pos="185420" algn="l"/>
              </a:tabLst>
            </a:pPr>
            <a:r>
              <a:rPr sz="1400" spc="-5" dirty="0">
                <a:solidFill>
                  <a:srgbClr val="122C41"/>
                </a:solidFill>
                <a:latin typeface="Arial"/>
                <a:cs typeface="Arial"/>
              </a:rPr>
              <a:t>Maternal</a:t>
            </a:r>
            <a:r>
              <a:rPr sz="1400" spc="-60" dirty="0">
                <a:solidFill>
                  <a:srgbClr val="122C41"/>
                </a:solidFill>
                <a:latin typeface="Arial"/>
                <a:cs typeface="Arial"/>
              </a:rPr>
              <a:t> </a:t>
            </a:r>
            <a:r>
              <a:rPr sz="1400" dirty="0">
                <a:solidFill>
                  <a:srgbClr val="122C41"/>
                </a:solidFill>
                <a:latin typeface="Arial"/>
                <a:cs typeface="Arial"/>
              </a:rPr>
              <a:t>health</a:t>
            </a:r>
            <a:r>
              <a:rPr sz="1400" spc="-45" dirty="0">
                <a:solidFill>
                  <a:srgbClr val="122C41"/>
                </a:solidFill>
                <a:latin typeface="Arial"/>
                <a:cs typeface="Arial"/>
              </a:rPr>
              <a:t> </a:t>
            </a:r>
            <a:r>
              <a:rPr sz="1400" spc="-5" dirty="0">
                <a:solidFill>
                  <a:srgbClr val="122C41"/>
                </a:solidFill>
                <a:latin typeface="Arial"/>
                <a:cs typeface="Arial"/>
              </a:rPr>
              <a:t>and</a:t>
            </a:r>
            <a:r>
              <a:rPr sz="1400" spc="-30" dirty="0">
                <a:solidFill>
                  <a:srgbClr val="122C41"/>
                </a:solidFill>
                <a:latin typeface="Arial"/>
                <a:cs typeface="Arial"/>
              </a:rPr>
              <a:t> </a:t>
            </a:r>
            <a:r>
              <a:rPr sz="1400" dirty="0">
                <a:solidFill>
                  <a:srgbClr val="122C41"/>
                </a:solidFill>
                <a:latin typeface="Arial"/>
                <a:cs typeface="Arial"/>
              </a:rPr>
              <a:t>lactation </a:t>
            </a:r>
            <a:r>
              <a:rPr sz="1400" spc="-375" dirty="0">
                <a:solidFill>
                  <a:srgbClr val="122C41"/>
                </a:solidFill>
                <a:latin typeface="Arial"/>
                <a:cs typeface="Arial"/>
              </a:rPr>
              <a:t> </a:t>
            </a:r>
            <a:r>
              <a:rPr sz="1400" spc="-5" dirty="0">
                <a:solidFill>
                  <a:srgbClr val="122C41"/>
                </a:solidFill>
                <a:latin typeface="Arial"/>
                <a:cs typeface="Arial"/>
              </a:rPr>
              <a:t>support</a:t>
            </a:r>
            <a:endParaRPr sz="1400">
              <a:latin typeface="Arial"/>
              <a:cs typeface="Arial"/>
            </a:endParaRPr>
          </a:p>
          <a:p>
            <a:pPr marL="184785" indent="-172720">
              <a:lnSpc>
                <a:spcPct val="100000"/>
              </a:lnSpc>
              <a:spcBef>
                <a:spcPts val="600"/>
              </a:spcBef>
              <a:buClr>
                <a:srgbClr val="3381CC"/>
              </a:buClr>
              <a:buChar char="•"/>
              <a:tabLst>
                <a:tab pos="185420" algn="l"/>
              </a:tabLst>
            </a:pPr>
            <a:r>
              <a:rPr sz="1400" spc="-5" dirty="0">
                <a:solidFill>
                  <a:srgbClr val="122C41"/>
                </a:solidFill>
                <a:latin typeface="Arial"/>
                <a:cs typeface="Arial"/>
              </a:rPr>
              <a:t>Weight</a:t>
            </a:r>
            <a:r>
              <a:rPr sz="1400" spc="-70" dirty="0">
                <a:solidFill>
                  <a:srgbClr val="122C41"/>
                </a:solidFill>
                <a:latin typeface="Arial"/>
                <a:cs typeface="Arial"/>
              </a:rPr>
              <a:t> </a:t>
            </a:r>
            <a:r>
              <a:rPr sz="1400" spc="-5" dirty="0">
                <a:solidFill>
                  <a:srgbClr val="122C41"/>
                </a:solidFill>
                <a:latin typeface="Arial"/>
                <a:cs typeface="Arial"/>
              </a:rPr>
              <a:t>management</a:t>
            </a:r>
            <a:endParaRPr sz="1400">
              <a:latin typeface="Arial"/>
              <a:cs typeface="Arial"/>
            </a:endParaRPr>
          </a:p>
          <a:p>
            <a:pPr marL="184785" indent="-172720">
              <a:lnSpc>
                <a:spcPct val="100000"/>
              </a:lnSpc>
              <a:spcBef>
                <a:spcPts val="600"/>
              </a:spcBef>
              <a:buClr>
                <a:srgbClr val="3381CC"/>
              </a:buClr>
              <a:buChar char="•"/>
              <a:tabLst>
                <a:tab pos="185420" algn="l"/>
              </a:tabLst>
            </a:pPr>
            <a:r>
              <a:rPr sz="1400" dirty="0">
                <a:solidFill>
                  <a:srgbClr val="122C41"/>
                </a:solidFill>
                <a:latin typeface="Arial"/>
                <a:cs typeface="Arial"/>
              </a:rPr>
              <a:t>Stress</a:t>
            </a:r>
            <a:r>
              <a:rPr sz="1400" spc="-70" dirty="0">
                <a:solidFill>
                  <a:srgbClr val="122C41"/>
                </a:solidFill>
                <a:latin typeface="Arial"/>
                <a:cs typeface="Arial"/>
              </a:rPr>
              <a:t> </a:t>
            </a:r>
            <a:r>
              <a:rPr sz="1400" spc="-5" dirty="0">
                <a:solidFill>
                  <a:srgbClr val="122C41"/>
                </a:solidFill>
                <a:latin typeface="Arial"/>
                <a:cs typeface="Arial"/>
              </a:rPr>
              <a:t>management</a:t>
            </a:r>
            <a:endParaRPr sz="1400">
              <a:latin typeface="Arial"/>
              <a:cs typeface="Arial"/>
            </a:endParaRPr>
          </a:p>
          <a:p>
            <a:pPr marL="184785" indent="-172720">
              <a:lnSpc>
                <a:spcPct val="100000"/>
              </a:lnSpc>
              <a:spcBef>
                <a:spcPts val="600"/>
              </a:spcBef>
              <a:buClr>
                <a:srgbClr val="3381CC"/>
              </a:buClr>
              <a:buChar char="•"/>
              <a:tabLst>
                <a:tab pos="185420" algn="l"/>
              </a:tabLst>
            </a:pPr>
            <a:r>
              <a:rPr sz="1400" spc="-5" dirty="0">
                <a:solidFill>
                  <a:srgbClr val="122C41"/>
                </a:solidFill>
                <a:latin typeface="Arial"/>
                <a:cs typeface="Arial"/>
              </a:rPr>
              <a:t>Depression</a:t>
            </a:r>
            <a:endParaRPr sz="1400">
              <a:latin typeface="Arial"/>
              <a:cs typeface="Arial"/>
            </a:endParaRPr>
          </a:p>
          <a:p>
            <a:pPr marL="184785" indent="-172720">
              <a:lnSpc>
                <a:spcPct val="100000"/>
              </a:lnSpc>
              <a:spcBef>
                <a:spcPts val="600"/>
              </a:spcBef>
              <a:buClr>
                <a:srgbClr val="3381CC"/>
              </a:buClr>
              <a:buChar char="•"/>
              <a:tabLst>
                <a:tab pos="185420" algn="l"/>
              </a:tabLst>
            </a:pPr>
            <a:r>
              <a:rPr sz="1400" spc="-5" dirty="0">
                <a:solidFill>
                  <a:srgbClr val="122C41"/>
                </a:solidFill>
                <a:latin typeface="Arial"/>
                <a:cs typeface="Arial"/>
              </a:rPr>
              <a:t>High</a:t>
            </a:r>
            <a:r>
              <a:rPr sz="1400" spc="-35" dirty="0">
                <a:solidFill>
                  <a:srgbClr val="122C41"/>
                </a:solidFill>
                <a:latin typeface="Arial"/>
                <a:cs typeface="Arial"/>
              </a:rPr>
              <a:t> </a:t>
            </a:r>
            <a:r>
              <a:rPr sz="1400" spc="-5" dirty="0">
                <a:solidFill>
                  <a:srgbClr val="122C41"/>
                </a:solidFill>
                <a:latin typeface="Arial"/>
                <a:cs typeface="Arial"/>
              </a:rPr>
              <a:t>blood</a:t>
            </a:r>
            <a:r>
              <a:rPr sz="1400" spc="-40" dirty="0">
                <a:solidFill>
                  <a:srgbClr val="122C41"/>
                </a:solidFill>
                <a:latin typeface="Arial"/>
                <a:cs typeface="Arial"/>
              </a:rPr>
              <a:t> </a:t>
            </a:r>
            <a:r>
              <a:rPr sz="1400" dirty="0">
                <a:solidFill>
                  <a:srgbClr val="122C41"/>
                </a:solidFill>
                <a:latin typeface="Arial"/>
                <a:cs typeface="Arial"/>
              </a:rPr>
              <a:t>pressure</a:t>
            </a:r>
            <a:endParaRPr sz="1400">
              <a:latin typeface="Arial"/>
              <a:cs typeface="Arial"/>
            </a:endParaRPr>
          </a:p>
        </p:txBody>
      </p:sp>
      <p:sp>
        <p:nvSpPr>
          <p:cNvPr id="5" name="object 5"/>
          <p:cNvSpPr txBox="1"/>
          <p:nvPr/>
        </p:nvSpPr>
        <p:spPr>
          <a:xfrm>
            <a:off x="3538583" y="1692009"/>
            <a:ext cx="2668270" cy="2543175"/>
          </a:xfrm>
          <a:prstGeom prst="rect">
            <a:avLst/>
          </a:prstGeom>
        </p:spPr>
        <p:txBody>
          <a:bodyPr vert="horz" wrap="square" lIns="0" tIns="55244" rIns="0" bIns="0" rtlCol="0">
            <a:spAutoFit/>
          </a:bodyPr>
          <a:lstStyle/>
          <a:p>
            <a:pPr marL="299085" indent="-287020">
              <a:lnSpc>
                <a:spcPct val="100000"/>
              </a:lnSpc>
              <a:spcBef>
                <a:spcPts val="434"/>
              </a:spcBef>
              <a:buClr>
                <a:srgbClr val="3381CC"/>
              </a:buClr>
              <a:buChar char="•"/>
              <a:tabLst>
                <a:tab pos="299085" algn="l"/>
                <a:tab pos="299720" algn="l"/>
              </a:tabLst>
            </a:pPr>
            <a:r>
              <a:rPr sz="1400" spc="-5" dirty="0">
                <a:solidFill>
                  <a:srgbClr val="122C41"/>
                </a:solidFill>
                <a:latin typeface="Arial"/>
                <a:cs typeface="Arial"/>
              </a:rPr>
              <a:t>High</a:t>
            </a:r>
            <a:r>
              <a:rPr sz="1400" spc="-30" dirty="0">
                <a:solidFill>
                  <a:srgbClr val="122C41"/>
                </a:solidFill>
                <a:latin typeface="Arial"/>
                <a:cs typeface="Arial"/>
              </a:rPr>
              <a:t> </a:t>
            </a:r>
            <a:r>
              <a:rPr sz="1400" spc="-5" dirty="0">
                <a:solidFill>
                  <a:srgbClr val="122C41"/>
                </a:solidFill>
                <a:latin typeface="Arial"/>
                <a:cs typeface="Arial"/>
              </a:rPr>
              <a:t>cholesterol</a:t>
            </a:r>
            <a:endParaRPr sz="1400">
              <a:latin typeface="Arial"/>
              <a:cs typeface="Arial"/>
            </a:endParaRPr>
          </a:p>
          <a:p>
            <a:pPr marL="299085" indent="-287020">
              <a:lnSpc>
                <a:spcPct val="100000"/>
              </a:lnSpc>
              <a:spcBef>
                <a:spcPts val="335"/>
              </a:spcBef>
              <a:buClr>
                <a:srgbClr val="3381CC"/>
              </a:buClr>
              <a:buChar char="•"/>
              <a:tabLst>
                <a:tab pos="299085" algn="l"/>
                <a:tab pos="299720" algn="l"/>
              </a:tabLst>
            </a:pPr>
            <a:r>
              <a:rPr sz="1400" spc="-5" dirty="0">
                <a:solidFill>
                  <a:srgbClr val="122C41"/>
                </a:solidFill>
                <a:latin typeface="Arial"/>
                <a:cs typeface="Arial"/>
              </a:rPr>
              <a:t>Prediabetes</a:t>
            </a:r>
            <a:r>
              <a:rPr sz="1400" spc="-45" dirty="0">
                <a:solidFill>
                  <a:srgbClr val="122C41"/>
                </a:solidFill>
                <a:latin typeface="Arial"/>
                <a:cs typeface="Arial"/>
              </a:rPr>
              <a:t> </a:t>
            </a:r>
            <a:r>
              <a:rPr sz="1400" spc="-5" dirty="0">
                <a:solidFill>
                  <a:srgbClr val="122C41"/>
                </a:solidFill>
                <a:latin typeface="Arial"/>
                <a:cs typeface="Arial"/>
              </a:rPr>
              <a:t>and</a:t>
            </a:r>
            <a:r>
              <a:rPr sz="1400" spc="-25" dirty="0">
                <a:solidFill>
                  <a:srgbClr val="122C41"/>
                </a:solidFill>
                <a:latin typeface="Arial"/>
                <a:cs typeface="Arial"/>
              </a:rPr>
              <a:t> </a:t>
            </a:r>
            <a:r>
              <a:rPr sz="1400" spc="-5" dirty="0">
                <a:solidFill>
                  <a:srgbClr val="122C41"/>
                </a:solidFill>
                <a:latin typeface="Arial"/>
                <a:cs typeface="Arial"/>
              </a:rPr>
              <a:t>diabetes</a:t>
            </a:r>
            <a:endParaRPr sz="1400">
              <a:latin typeface="Arial"/>
              <a:cs typeface="Arial"/>
            </a:endParaRPr>
          </a:p>
          <a:p>
            <a:pPr marL="299085" indent="-287020">
              <a:lnSpc>
                <a:spcPct val="100000"/>
              </a:lnSpc>
              <a:spcBef>
                <a:spcPts val="335"/>
              </a:spcBef>
              <a:buClr>
                <a:srgbClr val="3381CC"/>
              </a:buClr>
              <a:buChar char="•"/>
              <a:tabLst>
                <a:tab pos="299085" algn="l"/>
                <a:tab pos="299720" algn="l"/>
              </a:tabLst>
            </a:pPr>
            <a:r>
              <a:rPr sz="1400" spc="-5" dirty="0">
                <a:solidFill>
                  <a:srgbClr val="122C41"/>
                </a:solidFill>
                <a:latin typeface="Arial"/>
                <a:cs typeface="Arial"/>
              </a:rPr>
              <a:t>Heart</a:t>
            </a:r>
            <a:r>
              <a:rPr sz="1400" spc="-25" dirty="0">
                <a:solidFill>
                  <a:srgbClr val="122C41"/>
                </a:solidFill>
                <a:latin typeface="Arial"/>
                <a:cs typeface="Arial"/>
              </a:rPr>
              <a:t> </a:t>
            </a:r>
            <a:r>
              <a:rPr sz="1400" dirty="0">
                <a:solidFill>
                  <a:srgbClr val="122C41"/>
                </a:solidFill>
                <a:latin typeface="Arial"/>
                <a:cs typeface="Arial"/>
              </a:rPr>
              <a:t>attack</a:t>
            </a:r>
            <a:r>
              <a:rPr sz="1400" spc="-60" dirty="0">
                <a:solidFill>
                  <a:srgbClr val="122C41"/>
                </a:solidFill>
                <a:latin typeface="Arial"/>
                <a:cs typeface="Arial"/>
              </a:rPr>
              <a:t> </a:t>
            </a:r>
            <a:r>
              <a:rPr sz="1400" spc="-5" dirty="0">
                <a:solidFill>
                  <a:srgbClr val="122C41"/>
                </a:solidFill>
                <a:latin typeface="Arial"/>
                <a:cs typeface="Arial"/>
              </a:rPr>
              <a:t>and</a:t>
            </a:r>
            <a:r>
              <a:rPr sz="1400" spc="-30" dirty="0">
                <a:solidFill>
                  <a:srgbClr val="122C41"/>
                </a:solidFill>
                <a:latin typeface="Arial"/>
                <a:cs typeface="Arial"/>
              </a:rPr>
              <a:t> </a:t>
            </a:r>
            <a:r>
              <a:rPr sz="1400" dirty="0">
                <a:solidFill>
                  <a:srgbClr val="122C41"/>
                </a:solidFill>
                <a:latin typeface="Arial"/>
                <a:cs typeface="Arial"/>
              </a:rPr>
              <a:t>stroke</a:t>
            </a:r>
            <a:endParaRPr sz="1400">
              <a:latin typeface="Arial"/>
              <a:cs typeface="Arial"/>
            </a:endParaRPr>
          </a:p>
          <a:p>
            <a:pPr marL="299085" indent="-287020">
              <a:lnSpc>
                <a:spcPct val="100000"/>
              </a:lnSpc>
              <a:spcBef>
                <a:spcPts val="335"/>
              </a:spcBef>
              <a:buClr>
                <a:srgbClr val="3381CC"/>
              </a:buClr>
              <a:buChar char="•"/>
              <a:tabLst>
                <a:tab pos="299085" algn="l"/>
                <a:tab pos="299720" algn="l"/>
              </a:tabLst>
            </a:pPr>
            <a:r>
              <a:rPr sz="1400" spc="-5" dirty="0">
                <a:solidFill>
                  <a:srgbClr val="122C41"/>
                </a:solidFill>
                <a:latin typeface="Arial"/>
                <a:cs typeface="Arial"/>
              </a:rPr>
              <a:t>Sleep</a:t>
            </a:r>
            <a:r>
              <a:rPr sz="1400" spc="-45" dirty="0">
                <a:solidFill>
                  <a:srgbClr val="122C41"/>
                </a:solidFill>
                <a:latin typeface="Arial"/>
                <a:cs typeface="Arial"/>
              </a:rPr>
              <a:t> </a:t>
            </a:r>
            <a:r>
              <a:rPr sz="1400" spc="-5" dirty="0">
                <a:solidFill>
                  <a:srgbClr val="122C41"/>
                </a:solidFill>
                <a:latin typeface="Arial"/>
                <a:cs typeface="Arial"/>
              </a:rPr>
              <a:t>and</a:t>
            </a:r>
            <a:r>
              <a:rPr sz="1400" spc="-40" dirty="0">
                <a:solidFill>
                  <a:srgbClr val="122C41"/>
                </a:solidFill>
                <a:latin typeface="Arial"/>
                <a:cs typeface="Arial"/>
              </a:rPr>
              <a:t> </a:t>
            </a:r>
            <a:r>
              <a:rPr sz="1400" dirty="0">
                <a:solidFill>
                  <a:srgbClr val="122C41"/>
                </a:solidFill>
                <a:latin typeface="Arial"/>
                <a:cs typeface="Arial"/>
              </a:rPr>
              <a:t>fatigue</a:t>
            </a:r>
            <a:endParaRPr sz="1400">
              <a:latin typeface="Arial"/>
              <a:cs typeface="Arial"/>
            </a:endParaRPr>
          </a:p>
          <a:p>
            <a:pPr marL="299085" indent="-287020">
              <a:lnSpc>
                <a:spcPct val="100000"/>
              </a:lnSpc>
              <a:spcBef>
                <a:spcPts val="340"/>
              </a:spcBef>
              <a:buClr>
                <a:srgbClr val="3381CC"/>
              </a:buClr>
              <a:buChar char="•"/>
              <a:tabLst>
                <a:tab pos="299085" algn="l"/>
                <a:tab pos="299720" algn="l"/>
              </a:tabLst>
            </a:pPr>
            <a:r>
              <a:rPr sz="1400" spc="-5" dirty="0">
                <a:solidFill>
                  <a:srgbClr val="122C41"/>
                </a:solidFill>
                <a:latin typeface="Arial"/>
                <a:cs typeface="Arial"/>
              </a:rPr>
              <a:t>Occupational</a:t>
            </a:r>
            <a:r>
              <a:rPr sz="1400" spc="-55" dirty="0">
                <a:solidFill>
                  <a:srgbClr val="122C41"/>
                </a:solidFill>
                <a:latin typeface="Arial"/>
                <a:cs typeface="Arial"/>
              </a:rPr>
              <a:t> </a:t>
            </a:r>
            <a:r>
              <a:rPr sz="1400" dirty="0">
                <a:solidFill>
                  <a:srgbClr val="122C41"/>
                </a:solidFill>
                <a:latin typeface="Arial"/>
                <a:cs typeface="Arial"/>
              </a:rPr>
              <a:t>health</a:t>
            </a:r>
            <a:r>
              <a:rPr sz="1400" spc="-40" dirty="0">
                <a:solidFill>
                  <a:srgbClr val="122C41"/>
                </a:solidFill>
                <a:latin typeface="Arial"/>
                <a:cs typeface="Arial"/>
              </a:rPr>
              <a:t> </a:t>
            </a:r>
            <a:r>
              <a:rPr sz="1400" dirty="0">
                <a:solidFill>
                  <a:srgbClr val="122C41"/>
                </a:solidFill>
                <a:latin typeface="Arial"/>
                <a:cs typeface="Arial"/>
              </a:rPr>
              <a:t>&amp;</a:t>
            </a:r>
            <a:r>
              <a:rPr sz="1400" spc="-5" dirty="0">
                <a:solidFill>
                  <a:srgbClr val="122C41"/>
                </a:solidFill>
                <a:latin typeface="Arial"/>
                <a:cs typeface="Arial"/>
              </a:rPr>
              <a:t> </a:t>
            </a:r>
            <a:r>
              <a:rPr sz="1400" dirty="0">
                <a:solidFill>
                  <a:srgbClr val="122C41"/>
                </a:solidFill>
                <a:latin typeface="Arial"/>
                <a:cs typeface="Arial"/>
              </a:rPr>
              <a:t>safety</a:t>
            </a:r>
            <a:endParaRPr sz="1400">
              <a:latin typeface="Arial"/>
              <a:cs typeface="Arial"/>
            </a:endParaRPr>
          </a:p>
          <a:p>
            <a:pPr marL="299085" indent="-287020">
              <a:lnSpc>
                <a:spcPct val="100000"/>
              </a:lnSpc>
              <a:spcBef>
                <a:spcPts val="335"/>
              </a:spcBef>
              <a:buClr>
                <a:srgbClr val="3381CC"/>
              </a:buClr>
              <a:buChar char="•"/>
              <a:tabLst>
                <a:tab pos="299085" algn="l"/>
                <a:tab pos="299720" algn="l"/>
              </a:tabLst>
            </a:pPr>
            <a:r>
              <a:rPr sz="1400" spc="-10" dirty="0">
                <a:solidFill>
                  <a:srgbClr val="122C41"/>
                </a:solidFill>
                <a:latin typeface="Arial"/>
                <a:cs typeface="Arial"/>
              </a:rPr>
              <a:t>Vaccine-preventable</a:t>
            </a:r>
            <a:r>
              <a:rPr sz="1400" spc="-85" dirty="0">
                <a:solidFill>
                  <a:srgbClr val="122C41"/>
                </a:solidFill>
                <a:latin typeface="Arial"/>
                <a:cs typeface="Arial"/>
              </a:rPr>
              <a:t> </a:t>
            </a:r>
            <a:r>
              <a:rPr sz="1400" dirty="0">
                <a:solidFill>
                  <a:srgbClr val="122C41"/>
                </a:solidFill>
                <a:latin typeface="Arial"/>
                <a:cs typeface="Arial"/>
              </a:rPr>
              <a:t>diseases</a:t>
            </a:r>
            <a:endParaRPr sz="1400">
              <a:latin typeface="Arial"/>
              <a:cs typeface="Arial"/>
            </a:endParaRPr>
          </a:p>
          <a:p>
            <a:pPr marL="299085" indent="-287020">
              <a:lnSpc>
                <a:spcPct val="100000"/>
              </a:lnSpc>
              <a:spcBef>
                <a:spcPts val="335"/>
              </a:spcBef>
              <a:buClr>
                <a:srgbClr val="3381CC"/>
              </a:buClr>
              <a:buChar char="•"/>
              <a:tabLst>
                <a:tab pos="299085" algn="l"/>
                <a:tab pos="299720" algn="l"/>
              </a:tabLst>
            </a:pPr>
            <a:r>
              <a:rPr sz="1400" spc="-5" dirty="0">
                <a:solidFill>
                  <a:srgbClr val="122C41"/>
                </a:solidFill>
                <a:latin typeface="Arial"/>
                <a:cs typeface="Arial"/>
              </a:rPr>
              <a:t>Musculoskeletal</a:t>
            </a:r>
            <a:r>
              <a:rPr sz="1400" spc="-70" dirty="0">
                <a:solidFill>
                  <a:srgbClr val="122C41"/>
                </a:solidFill>
                <a:latin typeface="Arial"/>
                <a:cs typeface="Arial"/>
              </a:rPr>
              <a:t> </a:t>
            </a:r>
            <a:r>
              <a:rPr sz="1400" dirty="0">
                <a:solidFill>
                  <a:srgbClr val="122C41"/>
                </a:solidFill>
                <a:latin typeface="Arial"/>
                <a:cs typeface="Arial"/>
              </a:rPr>
              <a:t>disorders</a:t>
            </a:r>
            <a:endParaRPr sz="1400">
              <a:latin typeface="Arial"/>
              <a:cs typeface="Arial"/>
            </a:endParaRPr>
          </a:p>
          <a:p>
            <a:pPr marL="299085" marR="119380" indent="-287020">
              <a:lnSpc>
                <a:spcPct val="100000"/>
              </a:lnSpc>
              <a:spcBef>
                <a:spcPts val="335"/>
              </a:spcBef>
              <a:buClr>
                <a:srgbClr val="3381CC"/>
              </a:buClr>
              <a:buChar char="•"/>
              <a:tabLst>
                <a:tab pos="299085" algn="l"/>
                <a:tab pos="299720" algn="l"/>
              </a:tabLst>
            </a:pPr>
            <a:r>
              <a:rPr sz="1400" spc="-5" dirty="0">
                <a:solidFill>
                  <a:srgbClr val="122C41"/>
                </a:solidFill>
                <a:latin typeface="Arial"/>
                <a:cs typeface="Arial"/>
              </a:rPr>
              <a:t>Alcohol</a:t>
            </a:r>
            <a:r>
              <a:rPr sz="1400" spc="-30" dirty="0">
                <a:solidFill>
                  <a:srgbClr val="122C41"/>
                </a:solidFill>
                <a:latin typeface="Arial"/>
                <a:cs typeface="Arial"/>
              </a:rPr>
              <a:t> </a:t>
            </a:r>
            <a:r>
              <a:rPr sz="1400" spc="-5" dirty="0">
                <a:solidFill>
                  <a:srgbClr val="122C41"/>
                </a:solidFill>
                <a:latin typeface="Arial"/>
                <a:cs typeface="Arial"/>
              </a:rPr>
              <a:t>and</a:t>
            </a:r>
            <a:r>
              <a:rPr sz="1400" spc="-30" dirty="0">
                <a:solidFill>
                  <a:srgbClr val="122C41"/>
                </a:solidFill>
                <a:latin typeface="Arial"/>
                <a:cs typeface="Arial"/>
              </a:rPr>
              <a:t> </a:t>
            </a:r>
            <a:r>
              <a:rPr sz="1400" spc="-5" dirty="0">
                <a:solidFill>
                  <a:srgbClr val="122C41"/>
                </a:solidFill>
                <a:latin typeface="Arial"/>
                <a:cs typeface="Arial"/>
              </a:rPr>
              <a:t>other</a:t>
            </a:r>
            <a:r>
              <a:rPr sz="1400" spc="-55" dirty="0">
                <a:solidFill>
                  <a:srgbClr val="122C41"/>
                </a:solidFill>
                <a:latin typeface="Arial"/>
                <a:cs typeface="Arial"/>
              </a:rPr>
              <a:t> </a:t>
            </a:r>
            <a:r>
              <a:rPr sz="1400" dirty="0">
                <a:solidFill>
                  <a:srgbClr val="122C41"/>
                </a:solidFill>
                <a:latin typeface="Arial"/>
                <a:cs typeface="Arial"/>
              </a:rPr>
              <a:t>substance </a:t>
            </a:r>
            <a:r>
              <a:rPr sz="1400" spc="-370" dirty="0">
                <a:solidFill>
                  <a:srgbClr val="122C41"/>
                </a:solidFill>
                <a:latin typeface="Arial"/>
                <a:cs typeface="Arial"/>
              </a:rPr>
              <a:t> </a:t>
            </a:r>
            <a:r>
              <a:rPr sz="1400" dirty="0">
                <a:solidFill>
                  <a:srgbClr val="122C41"/>
                </a:solidFill>
                <a:latin typeface="Arial"/>
                <a:cs typeface="Arial"/>
              </a:rPr>
              <a:t>use</a:t>
            </a:r>
            <a:endParaRPr sz="1400">
              <a:latin typeface="Arial"/>
              <a:cs typeface="Arial"/>
            </a:endParaRPr>
          </a:p>
          <a:p>
            <a:pPr marL="299085" indent="-287020">
              <a:lnSpc>
                <a:spcPct val="100000"/>
              </a:lnSpc>
              <a:spcBef>
                <a:spcPts val="335"/>
              </a:spcBef>
              <a:buClr>
                <a:srgbClr val="3381CC"/>
              </a:buClr>
              <a:buChar char="•"/>
              <a:tabLst>
                <a:tab pos="299085" algn="l"/>
                <a:tab pos="299720" algn="l"/>
              </a:tabLst>
            </a:pPr>
            <a:r>
              <a:rPr sz="1400" spc="-5" dirty="0">
                <a:solidFill>
                  <a:srgbClr val="122C41"/>
                </a:solidFill>
                <a:latin typeface="Arial"/>
                <a:cs typeface="Arial"/>
              </a:rPr>
              <a:t>Cancer</a:t>
            </a:r>
            <a:endParaRPr sz="1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9347" y="232295"/>
            <a:ext cx="409829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02B40"/>
                </a:solidFill>
                <a:latin typeface="Arial"/>
                <a:cs typeface="Arial"/>
              </a:rPr>
              <a:t>Program</a:t>
            </a:r>
            <a:r>
              <a:rPr sz="1800" b="1" spc="-10" dirty="0">
                <a:solidFill>
                  <a:srgbClr val="102B40"/>
                </a:solidFill>
                <a:latin typeface="Arial"/>
                <a:cs typeface="Arial"/>
              </a:rPr>
              <a:t> </a:t>
            </a:r>
            <a:r>
              <a:rPr sz="1800" b="1" spc="-5" dirty="0">
                <a:solidFill>
                  <a:srgbClr val="102B40"/>
                </a:solidFill>
                <a:latin typeface="Arial"/>
                <a:cs typeface="Arial"/>
              </a:rPr>
              <a:t>Strategies</a:t>
            </a:r>
            <a:r>
              <a:rPr sz="1800" b="1" spc="5" dirty="0">
                <a:solidFill>
                  <a:srgbClr val="102B40"/>
                </a:solidFill>
                <a:latin typeface="Arial"/>
                <a:cs typeface="Arial"/>
              </a:rPr>
              <a:t> </a:t>
            </a:r>
            <a:r>
              <a:rPr sz="1800" b="1" spc="-5" dirty="0">
                <a:solidFill>
                  <a:srgbClr val="102B40"/>
                </a:solidFill>
                <a:latin typeface="Arial"/>
                <a:cs typeface="Arial"/>
              </a:rPr>
              <a:t>and </a:t>
            </a:r>
            <a:r>
              <a:rPr sz="1800" b="1" spc="-10" dirty="0">
                <a:solidFill>
                  <a:srgbClr val="102B40"/>
                </a:solidFill>
                <a:latin typeface="Arial"/>
                <a:cs typeface="Arial"/>
              </a:rPr>
              <a:t>Interventions</a:t>
            </a:r>
            <a:endParaRPr sz="1800">
              <a:latin typeface="Arial"/>
              <a:cs typeface="Arial"/>
            </a:endParaRPr>
          </a:p>
        </p:txBody>
      </p:sp>
      <p:grpSp>
        <p:nvGrpSpPr>
          <p:cNvPr id="3" name="object 3"/>
          <p:cNvGrpSpPr/>
          <p:nvPr/>
        </p:nvGrpSpPr>
        <p:grpSpPr>
          <a:xfrm>
            <a:off x="4017581" y="2978212"/>
            <a:ext cx="2669540" cy="1543685"/>
            <a:chOff x="4017581" y="2978212"/>
            <a:chExt cx="2669540" cy="1543685"/>
          </a:xfrm>
        </p:grpSpPr>
        <p:sp>
          <p:nvSpPr>
            <p:cNvPr id="4" name="object 4"/>
            <p:cNvSpPr/>
            <p:nvPr/>
          </p:nvSpPr>
          <p:spPr>
            <a:xfrm>
              <a:off x="4028694" y="2989324"/>
              <a:ext cx="2647315" cy="1521460"/>
            </a:xfrm>
            <a:custGeom>
              <a:avLst/>
              <a:gdLst/>
              <a:ahLst/>
              <a:cxnLst/>
              <a:rect l="l" t="t" r="r" b="b"/>
              <a:pathLst>
                <a:path w="2647315" h="1521460">
                  <a:moveTo>
                    <a:pt x="2495092" y="0"/>
                  </a:moveTo>
                  <a:lnTo>
                    <a:pt x="152095" y="0"/>
                  </a:lnTo>
                  <a:lnTo>
                    <a:pt x="104022" y="7754"/>
                  </a:lnTo>
                  <a:lnTo>
                    <a:pt x="62270" y="29346"/>
                  </a:lnTo>
                  <a:lnTo>
                    <a:pt x="29346" y="62270"/>
                  </a:lnTo>
                  <a:lnTo>
                    <a:pt x="7754" y="104022"/>
                  </a:lnTo>
                  <a:lnTo>
                    <a:pt x="0" y="152095"/>
                  </a:lnTo>
                  <a:lnTo>
                    <a:pt x="0" y="1368856"/>
                  </a:lnTo>
                  <a:lnTo>
                    <a:pt x="7754" y="1416929"/>
                  </a:lnTo>
                  <a:lnTo>
                    <a:pt x="29346" y="1458681"/>
                  </a:lnTo>
                  <a:lnTo>
                    <a:pt x="62270" y="1491605"/>
                  </a:lnTo>
                  <a:lnTo>
                    <a:pt x="104022" y="1513197"/>
                  </a:lnTo>
                  <a:lnTo>
                    <a:pt x="152095" y="1520952"/>
                  </a:lnTo>
                  <a:lnTo>
                    <a:pt x="2495092" y="1520952"/>
                  </a:lnTo>
                  <a:lnTo>
                    <a:pt x="2543165" y="1513197"/>
                  </a:lnTo>
                  <a:lnTo>
                    <a:pt x="2584917" y="1491605"/>
                  </a:lnTo>
                  <a:lnTo>
                    <a:pt x="2617841" y="1458681"/>
                  </a:lnTo>
                  <a:lnTo>
                    <a:pt x="2639433" y="1416929"/>
                  </a:lnTo>
                  <a:lnTo>
                    <a:pt x="2647188" y="1368856"/>
                  </a:lnTo>
                  <a:lnTo>
                    <a:pt x="2647188" y="152095"/>
                  </a:lnTo>
                  <a:lnTo>
                    <a:pt x="2639433" y="104022"/>
                  </a:lnTo>
                  <a:lnTo>
                    <a:pt x="2617841" y="62270"/>
                  </a:lnTo>
                  <a:lnTo>
                    <a:pt x="2584917" y="29346"/>
                  </a:lnTo>
                  <a:lnTo>
                    <a:pt x="2543165" y="7754"/>
                  </a:lnTo>
                  <a:lnTo>
                    <a:pt x="2495092" y="0"/>
                  </a:lnTo>
                  <a:close/>
                </a:path>
              </a:pathLst>
            </a:custGeom>
            <a:solidFill>
              <a:srgbClr val="FFFFFF"/>
            </a:solidFill>
          </p:spPr>
          <p:txBody>
            <a:bodyPr wrap="square" lIns="0" tIns="0" rIns="0" bIns="0" rtlCol="0"/>
            <a:lstStyle/>
            <a:p>
              <a:endParaRPr/>
            </a:p>
          </p:txBody>
        </p:sp>
        <p:sp>
          <p:nvSpPr>
            <p:cNvPr id="5" name="object 5"/>
            <p:cNvSpPr/>
            <p:nvPr/>
          </p:nvSpPr>
          <p:spPr>
            <a:xfrm>
              <a:off x="4028694" y="2989324"/>
              <a:ext cx="2647315" cy="1521460"/>
            </a:xfrm>
            <a:custGeom>
              <a:avLst/>
              <a:gdLst/>
              <a:ahLst/>
              <a:cxnLst/>
              <a:rect l="l" t="t" r="r" b="b"/>
              <a:pathLst>
                <a:path w="2647315" h="1521460">
                  <a:moveTo>
                    <a:pt x="0" y="152095"/>
                  </a:moveTo>
                  <a:lnTo>
                    <a:pt x="7754" y="104022"/>
                  </a:lnTo>
                  <a:lnTo>
                    <a:pt x="29346" y="62270"/>
                  </a:lnTo>
                  <a:lnTo>
                    <a:pt x="62270" y="29346"/>
                  </a:lnTo>
                  <a:lnTo>
                    <a:pt x="104022" y="7754"/>
                  </a:lnTo>
                  <a:lnTo>
                    <a:pt x="152095" y="0"/>
                  </a:lnTo>
                  <a:lnTo>
                    <a:pt x="2495092" y="0"/>
                  </a:lnTo>
                  <a:lnTo>
                    <a:pt x="2543165" y="7754"/>
                  </a:lnTo>
                  <a:lnTo>
                    <a:pt x="2584917" y="29346"/>
                  </a:lnTo>
                  <a:lnTo>
                    <a:pt x="2617841" y="62270"/>
                  </a:lnTo>
                  <a:lnTo>
                    <a:pt x="2639433" y="104022"/>
                  </a:lnTo>
                  <a:lnTo>
                    <a:pt x="2647188" y="152095"/>
                  </a:lnTo>
                  <a:lnTo>
                    <a:pt x="2647188" y="1368856"/>
                  </a:lnTo>
                  <a:lnTo>
                    <a:pt x="2639433" y="1416929"/>
                  </a:lnTo>
                  <a:lnTo>
                    <a:pt x="2617841" y="1458681"/>
                  </a:lnTo>
                  <a:lnTo>
                    <a:pt x="2584917" y="1491605"/>
                  </a:lnTo>
                  <a:lnTo>
                    <a:pt x="2543165" y="1513197"/>
                  </a:lnTo>
                  <a:lnTo>
                    <a:pt x="2495092" y="1520952"/>
                  </a:lnTo>
                  <a:lnTo>
                    <a:pt x="152095" y="1520952"/>
                  </a:lnTo>
                  <a:lnTo>
                    <a:pt x="104022" y="1513197"/>
                  </a:lnTo>
                  <a:lnTo>
                    <a:pt x="62270" y="1491605"/>
                  </a:lnTo>
                  <a:lnTo>
                    <a:pt x="29346" y="1458681"/>
                  </a:lnTo>
                  <a:lnTo>
                    <a:pt x="7754" y="1416929"/>
                  </a:lnTo>
                  <a:lnTo>
                    <a:pt x="0" y="1368856"/>
                  </a:lnTo>
                  <a:lnTo>
                    <a:pt x="0" y="152095"/>
                  </a:lnTo>
                  <a:close/>
                </a:path>
              </a:pathLst>
            </a:custGeom>
            <a:ln w="22225">
              <a:solidFill>
                <a:srgbClr val="559FD2"/>
              </a:solidFill>
            </a:ln>
          </p:spPr>
          <p:txBody>
            <a:bodyPr wrap="square" lIns="0" tIns="0" rIns="0" bIns="0" rtlCol="0"/>
            <a:lstStyle/>
            <a:p>
              <a:endParaRPr/>
            </a:p>
          </p:txBody>
        </p:sp>
      </p:grpSp>
      <p:sp>
        <p:nvSpPr>
          <p:cNvPr id="6" name="object 6"/>
          <p:cNvSpPr txBox="1"/>
          <p:nvPr/>
        </p:nvSpPr>
        <p:spPr>
          <a:xfrm>
            <a:off x="5022508" y="3414980"/>
            <a:ext cx="1268730" cy="970280"/>
          </a:xfrm>
          <a:prstGeom prst="rect">
            <a:avLst/>
          </a:prstGeom>
        </p:spPr>
        <p:txBody>
          <a:bodyPr vert="horz" wrap="square" lIns="0" tIns="46355" rIns="0" bIns="0" rtlCol="0">
            <a:spAutoFit/>
          </a:bodyPr>
          <a:lstStyle/>
          <a:p>
            <a:pPr marL="12700" marR="172720">
              <a:lnSpc>
                <a:spcPts val="1660"/>
              </a:lnSpc>
              <a:spcBef>
                <a:spcPts val="365"/>
              </a:spcBef>
              <a:buSzPct val="93750"/>
              <a:buChar char="•"/>
              <a:tabLst>
                <a:tab pos="84455" algn="l"/>
              </a:tabLst>
            </a:pPr>
            <a:r>
              <a:rPr sz="1600" spc="-10" dirty="0">
                <a:solidFill>
                  <a:srgbClr val="102B40"/>
                </a:solidFill>
                <a:latin typeface="Arial"/>
                <a:cs typeface="Arial"/>
              </a:rPr>
              <a:t>Leader</a:t>
            </a:r>
            <a:r>
              <a:rPr sz="1600" dirty="0">
                <a:solidFill>
                  <a:srgbClr val="102B40"/>
                </a:solidFill>
                <a:latin typeface="Arial"/>
                <a:cs typeface="Arial"/>
              </a:rPr>
              <a:t>s</a:t>
            </a:r>
            <a:r>
              <a:rPr sz="1600" spc="-10" dirty="0">
                <a:solidFill>
                  <a:srgbClr val="102B40"/>
                </a:solidFill>
                <a:latin typeface="Arial"/>
                <a:cs typeface="Arial"/>
              </a:rPr>
              <a:t>h</a:t>
            </a:r>
            <a:r>
              <a:rPr sz="1600" dirty="0">
                <a:solidFill>
                  <a:srgbClr val="102B40"/>
                </a:solidFill>
                <a:latin typeface="Arial"/>
                <a:cs typeface="Arial"/>
              </a:rPr>
              <a:t>i</a:t>
            </a:r>
            <a:r>
              <a:rPr sz="1600" spc="-5" dirty="0">
                <a:solidFill>
                  <a:srgbClr val="102B40"/>
                </a:solidFill>
                <a:latin typeface="Arial"/>
                <a:cs typeface="Arial"/>
              </a:rPr>
              <a:t>p  support</a:t>
            </a:r>
            <a:endParaRPr sz="1600">
              <a:latin typeface="Arial"/>
              <a:cs typeface="Arial"/>
            </a:endParaRPr>
          </a:p>
          <a:p>
            <a:pPr marL="83820" indent="-71755">
              <a:lnSpc>
                <a:spcPts val="1914"/>
              </a:lnSpc>
              <a:buSzPct val="93750"/>
              <a:buChar char="•"/>
              <a:tabLst>
                <a:tab pos="84455" algn="l"/>
              </a:tabLst>
            </a:pPr>
            <a:r>
              <a:rPr sz="1600" spc="-5" dirty="0">
                <a:solidFill>
                  <a:srgbClr val="102B40"/>
                </a:solidFill>
                <a:latin typeface="Arial"/>
                <a:cs typeface="Arial"/>
              </a:rPr>
              <a:t>Culture</a:t>
            </a:r>
            <a:endParaRPr sz="1600">
              <a:latin typeface="Arial"/>
              <a:cs typeface="Arial"/>
            </a:endParaRPr>
          </a:p>
          <a:p>
            <a:pPr marL="83820" indent="-71755">
              <a:lnSpc>
                <a:spcPct val="100000"/>
              </a:lnSpc>
              <a:spcBef>
                <a:spcPts val="15"/>
              </a:spcBef>
              <a:buSzPct val="93750"/>
              <a:buChar char="•"/>
              <a:tabLst>
                <a:tab pos="84455" algn="l"/>
              </a:tabLst>
            </a:pPr>
            <a:r>
              <a:rPr sz="1600" spc="-10" dirty="0">
                <a:solidFill>
                  <a:srgbClr val="102B40"/>
                </a:solidFill>
                <a:latin typeface="Arial"/>
                <a:cs typeface="Arial"/>
              </a:rPr>
              <a:t>Work</a:t>
            </a:r>
            <a:r>
              <a:rPr sz="1600" spc="-55" dirty="0">
                <a:solidFill>
                  <a:srgbClr val="102B40"/>
                </a:solidFill>
                <a:latin typeface="Arial"/>
                <a:cs typeface="Arial"/>
              </a:rPr>
              <a:t> </a:t>
            </a:r>
            <a:r>
              <a:rPr sz="1600" spc="-5" dirty="0">
                <a:solidFill>
                  <a:srgbClr val="102B40"/>
                </a:solidFill>
                <a:latin typeface="Arial"/>
                <a:cs typeface="Arial"/>
              </a:rPr>
              <a:t>climate</a:t>
            </a:r>
            <a:endParaRPr sz="1600">
              <a:latin typeface="Arial"/>
              <a:cs typeface="Arial"/>
            </a:endParaRPr>
          </a:p>
        </p:txBody>
      </p:sp>
      <p:grpSp>
        <p:nvGrpSpPr>
          <p:cNvPr id="7" name="object 7"/>
          <p:cNvGrpSpPr/>
          <p:nvPr/>
        </p:nvGrpSpPr>
        <p:grpSpPr>
          <a:xfrm>
            <a:off x="315785" y="3031552"/>
            <a:ext cx="2721610" cy="1477645"/>
            <a:chOff x="315785" y="3031552"/>
            <a:chExt cx="2721610" cy="1477645"/>
          </a:xfrm>
        </p:grpSpPr>
        <p:sp>
          <p:nvSpPr>
            <p:cNvPr id="8" name="object 8"/>
            <p:cNvSpPr/>
            <p:nvPr/>
          </p:nvSpPr>
          <p:spPr>
            <a:xfrm>
              <a:off x="326897" y="3042664"/>
              <a:ext cx="2699385" cy="1455420"/>
            </a:xfrm>
            <a:custGeom>
              <a:avLst/>
              <a:gdLst/>
              <a:ahLst/>
              <a:cxnLst/>
              <a:rect l="l" t="t" r="r" b="b"/>
              <a:pathLst>
                <a:path w="2699385" h="1455420">
                  <a:moveTo>
                    <a:pt x="2553462" y="0"/>
                  </a:moveTo>
                  <a:lnTo>
                    <a:pt x="145542" y="0"/>
                  </a:lnTo>
                  <a:lnTo>
                    <a:pt x="99540" y="7420"/>
                  </a:lnTo>
                  <a:lnTo>
                    <a:pt x="59587" y="28081"/>
                  </a:lnTo>
                  <a:lnTo>
                    <a:pt x="28081" y="59587"/>
                  </a:lnTo>
                  <a:lnTo>
                    <a:pt x="7420" y="99540"/>
                  </a:lnTo>
                  <a:lnTo>
                    <a:pt x="0" y="145542"/>
                  </a:lnTo>
                  <a:lnTo>
                    <a:pt x="0" y="1309878"/>
                  </a:lnTo>
                  <a:lnTo>
                    <a:pt x="7420" y="1355879"/>
                  </a:lnTo>
                  <a:lnTo>
                    <a:pt x="28081" y="1395832"/>
                  </a:lnTo>
                  <a:lnTo>
                    <a:pt x="59587" y="1427338"/>
                  </a:lnTo>
                  <a:lnTo>
                    <a:pt x="99540" y="1447999"/>
                  </a:lnTo>
                  <a:lnTo>
                    <a:pt x="145542" y="1455420"/>
                  </a:lnTo>
                  <a:lnTo>
                    <a:pt x="2553462" y="1455420"/>
                  </a:lnTo>
                  <a:lnTo>
                    <a:pt x="2599463" y="1447999"/>
                  </a:lnTo>
                  <a:lnTo>
                    <a:pt x="2639416" y="1427338"/>
                  </a:lnTo>
                  <a:lnTo>
                    <a:pt x="2670922" y="1395832"/>
                  </a:lnTo>
                  <a:lnTo>
                    <a:pt x="2691583" y="1355879"/>
                  </a:lnTo>
                  <a:lnTo>
                    <a:pt x="2699004" y="1309878"/>
                  </a:lnTo>
                  <a:lnTo>
                    <a:pt x="2699004" y="145542"/>
                  </a:lnTo>
                  <a:lnTo>
                    <a:pt x="2691583" y="99540"/>
                  </a:lnTo>
                  <a:lnTo>
                    <a:pt x="2670922" y="59587"/>
                  </a:lnTo>
                  <a:lnTo>
                    <a:pt x="2639416" y="28081"/>
                  </a:lnTo>
                  <a:lnTo>
                    <a:pt x="2599463" y="7420"/>
                  </a:lnTo>
                  <a:lnTo>
                    <a:pt x="2553462" y="0"/>
                  </a:lnTo>
                  <a:close/>
                </a:path>
              </a:pathLst>
            </a:custGeom>
            <a:solidFill>
              <a:srgbClr val="FFFFFF">
                <a:alpha val="90194"/>
              </a:srgbClr>
            </a:solidFill>
          </p:spPr>
          <p:txBody>
            <a:bodyPr wrap="square" lIns="0" tIns="0" rIns="0" bIns="0" rtlCol="0"/>
            <a:lstStyle/>
            <a:p>
              <a:endParaRPr/>
            </a:p>
          </p:txBody>
        </p:sp>
        <p:sp>
          <p:nvSpPr>
            <p:cNvPr id="9" name="object 9"/>
            <p:cNvSpPr/>
            <p:nvPr/>
          </p:nvSpPr>
          <p:spPr>
            <a:xfrm>
              <a:off x="326897" y="3042664"/>
              <a:ext cx="2699385" cy="1455420"/>
            </a:xfrm>
            <a:custGeom>
              <a:avLst/>
              <a:gdLst/>
              <a:ahLst/>
              <a:cxnLst/>
              <a:rect l="l" t="t" r="r" b="b"/>
              <a:pathLst>
                <a:path w="2699385" h="1455420">
                  <a:moveTo>
                    <a:pt x="0" y="145542"/>
                  </a:moveTo>
                  <a:lnTo>
                    <a:pt x="7420" y="99540"/>
                  </a:lnTo>
                  <a:lnTo>
                    <a:pt x="28081" y="59587"/>
                  </a:lnTo>
                  <a:lnTo>
                    <a:pt x="59587" y="28081"/>
                  </a:lnTo>
                  <a:lnTo>
                    <a:pt x="99540" y="7420"/>
                  </a:lnTo>
                  <a:lnTo>
                    <a:pt x="145542" y="0"/>
                  </a:lnTo>
                  <a:lnTo>
                    <a:pt x="2553462" y="0"/>
                  </a:lnTo>
                  <a:lnTo>
                    <a:pt x="2599463" y="7420"/>
                  </a:lnTo>
                  <a:lnTo>
                    <a:pt x="2639416" y="28081"/>
                  </a:lnTo>
                  <a:lnTo>
                    <a:pt x="2670922" y="59587"/>
                  </a:lnTo>
                  <a:lnTo>
                    <a:pt x="2691583" y="99540"/>
                  </a:lnTo>
                  <a:lnTo>
                    <a:pt x="2699004" y="145542"/>
                  </a:lnTo>
                  <a:lnTo>
                    <a:pt x="2699004" y="1309878"/>
                  </a:lnTo>
                  <a:lnTo>
                    <a:pt x="2691583" y="1355879"/>
                  </a:lnTo>
                  <a:lnTo>
                    <a:pt x="2670922" y="1395832"/>
                  </a:lnTo>
                  <a:lnTo>
                    <a:pt x="2639416" y="1427338"/>
                  </a:lnTo>
                  <a:lnTo>
                    <a:pt x="2599463" y="1447999"/>
                  </a:lnTo>
                  <a:lnTo>
                    <a:pt x="2553462" y="1455420"/>
                  </a:lnTo>
                  <a:lnTo>
                    <a:pt x="145542" y="1455420"/>
                  </a:lnTo>
                  <a:lnTo>
                    <a:pt x="99540" y="1447999"/>
                  </a:lnTo>
                  <a:lnTo>
                    <a:pt x="59587" y="1427338"/>
                  </a:lnTo>
                  <a:lnTo>
                    <a:pt x="28081" y="1395832"/>
                  </a:lnTo>
                  <a:lnTo>
                    <a:pt x="7420" y="1355879"/>
                  </a:lnTo>
                  <a:lnTo>
                    <a:pt x="0" y="1309878"/>
                  </a:lnTo>
                  <a:lnTo>
                    <a:pt x="0" y="145542"/>
                  </a:lnTo>
                  <a:close/>
                </a:path>
              </a:pathLst>
            </a:custGeom>
            <a:ln w="22225">
              <a:solidFill>
                <a:srgbClr val="559FD2"/>
              </a:solidFill>
            </a:ln>
          </p:spPr>
          <p:txBody>
            <a:bodyPr wrap="square" lIns="0" tIns="0" rIns="0" bIns="0" rtlCol="0"/>
            <a:lstStyle/>
            <a:p>
              <a:endParaRPr/>
            </a:p>
          </p:txBody>
        </p:sp>
      </p:grpSp>
      <p:sp>
        <p:nvSpPr>
          <p:cNvPr id="10" name="object 10"/>
          <p:cNvSpPr txBox="1"/>
          <p:nvPr/>
        </p:nvSpPr>
        <p:spPr>
          <a:xfrm>
            <a:off x="406787" y="3451341"/>
            <a:ext cx="1485265" cy="935355"/>
          </a:xfrm>
          <a:prstGeom prst="rect">
            <a:avLst/>
          </a:prstGeom>
        </p:spPr>
        <p:txBody>
          <a:bodyPr vert="horz" wrap="square" lIns="0" tIns="46355" rIns="0" bIns="0" rtlCol="0">
            <a:spAutoFit/>
          </a:bodyPr>
          <a:lstStyle/>
          <a:p>
            <a:pPr marL="184785" marR="5080" indent="-172720">
              <a:lnSpc>
                <a:spcPts val="1660"/>
              </a:lnSpc>
              <a:spcBef>
                <a:spcPts val="365"/>
              </a:spcBef>
              <a:buChar char="•"/>
              <a:tabLst>
                <a:tab pos="185420" algn="l"/>
              </a:tabLst>
            </a:pPr>
            <a:r>
              <a:rPr sz="1600" spc="-5" dirty="0">
                <a:solidFill>
                  <a:srgbClr val="102B40"/>
                </a:solidFill>
                <a:latin typeface="Arial"/>
                <a:cs typeface="Arial"/>
              </a:rPr>
              <a:t>Facilities that </a:t>
            </a:r>
            <a:r>
              <a:rPr sz="1600" dirty="0">
                <a:solidFill>
                  <a:srgbClr val="102B40"/>
                </a:solidFill>
                <a:latin typeface="Arial"/>
                <a:cs typeface="Arial"/>
              </a:rPr>
              <a:t> </a:t>
            </a:r>
            <a:r>
              <a:rPr sz="1600" spc="-5" dirty="0">
                <a:solidFill>
                  <a:srgbClr val="102B40"/>
                </a:solidFill>
                <a:latin typeface="Arial"/>
                <a:cs typeface="Arial"/>
              </a:rPr>
              <a:t>support</a:t>
            </a:r>
            <a:r>
              <a:rPr sz="1600" spc="-70" dirty="0">
                <a:solidFill>
                  <a:srgbClr val="102B40"/>
                </a:solidFill>
                <a:latin typeface="Arial"/>
                <a:cs typeface="Arial"/>
              </a:rPr>
              <a:t> </a:t>
            </a:r>
            <a:r>
              <a:rPr sz="1600" spc="-5" dirty="0">
                <a:solidFill>
                  <a:srgbClr val="102B40"/>
                </a:solidFill>
                <a:latin typeface="Arial"/>
                <a:cs typeface="Arial"/>
              </a:rPr>
              <a:t>health</a:t>
            </a:r>
            <a:endParaRPr sz="1600">
              <a:latin typeface="Arial"/>
              <a:cs typeface="Arial"/>
            </a:endParaRPr>
          </a:p>
          <a:p>
            <a:pPr marL="184785" marR="130175" indent="-172720">
              <a:lnSpc>
                <a:spcPts val="1660"/>
              </a:lnSpc>
              <a:spcBef>
                <a:spcPts val="270"/>
              </a:spcBef>
              <a:buChar char="•"/>
              <a:tabLst>
                <a:tab pos="185420" algn="l"/>
              </a:tabLst>
            </a:pPr>
            <a:r>
              <a:rPr sz="1600" spc="-5" dirty="0">
                <a:solidFill>
                  <a:srgbClr val="102B40"/>
                </a:solidFill>
                <a:latin typeface="Arial"/>
                <a:cs typeface="Arial"/>
              </a:rPr>
              <a:t>Access </a:t>
            </a:r>
            <a:r>
              <a:rPr sz="1600" spc="-10" dirty="0">
                <a:solidFill>
                  <a:srgbClr val="102B40"/>
                </a:solidFill>
                <a:latin typeface="Arial"/>
                <a:cs typeface="Arial"/>
              </a:rPr>
              <a:t>and </a:t>
            </a:r>
            <a:r>
              <a:rPr sz="1600" spc="-5" dirty="0">
                <a:solidFill>
                  <a:srgbClr val="102B40"/>
                </a:solidFill>
                <a:latin typeface="Arial"/>
                <a:cs typeface="Arial"/>
              </a:rPr>
              <a:t> </a:t>
            </a:r>
            <a:r>
              <a:rPr sz="1600" spc="-10" dirty="0">
                <a:solidFill>
                  <a:srgbClr val="102B40"/>
                </a:solidFill>
                <a:latin typeface="Arial"/>
                <a:cs typeface="Arial"/>
              </a:rPr>
              <a:t>oppor</a:t>
            </a:r>
            <a:r>
              <a:rPr sz="1600" spc="-5" dirty="0">
                <a:solidFill>
                  <a:srgbClr val="102B40"/>
                </a:solidFill>
                <a:latin typeface="Arial"/>
                <a:cs typeface="Arial"/>
              </a:rPr>
              <a:t>tun</a:t>
            </a:r>
            <a:r>
              <a:rPr sz="1600" dirty="0">
                <a:solidFill>
                  <a:srgbClr val="102B40"/>
                </a:solidFill>
                <a:latin typeface="Arial"/>
                <a:cs typeface="Arial"/>
              </a:rPr>
              <a:t>i</a:t>
            </a:r>
            <a:r>
              <a:rPr sz="1600" spc="-5" dirty="0">
                <a:solidFill>
                  <a:srgbClr val="102B40"/>
                </a:solidFill>
                <a:latin typeface="Arial"/>
                <a:cs typeface="Arial"/>
              </a:rPr>
              <a:t>t</a:t>
            </a:r>
            <a:r>
              <a:rPr sz="1600" dirty="0">
                <a:solidFill>
                  <a:srgbClr val="102B40"/>
                </a:solidFill>
                <a:latin typeface="Arial"/>
                <a:cs typeface="Arial"/>
              </a:rPr>
              <a:t>i</a:t>
            </a:r>
            <a:r>
              <a:rPr sz="1600" spc="-10" dirty="0">
                <a:solidFill>
                  <a:srgbClr val="102B40"/>
                </a:solidFill>
                <a:latin typeface="Arial"/>
                <a:cs typeface="Arial"/>
              </a:rPr>
              <a:t>es</a:t>
            </a:r>
            <a:endParaRPr sz="1600">
              <a:latin typeface="Arial"/>
              <a:cs typeface="Arial"/>
            </a:endParaRPr>
          </a:p>
        </p:txBody>
      </p:sp>
      <p:grpSp>
        <p:nvGrpSpPr>
          <p:cNvPr id="11" name="object 11"/>
          <p:cNvGrpSpPr/>
          <p:nvPr/>
        </p:nvGrpSpPr>
        <p:grpSpPr>
          <a:xfrm>
            <a:off x="3973385" y="712026"/>
            <a:ext cx="2680335" cy="1290320"/>
            <a:chOff x="3973385" y="712026"/>
            <a:chExt cx="2680335" cy="1290320"/>
          </a:xfrm>
        </p:grpSpPr>
        <p:sp>
          <p:nvSpPr>
            <p:cNvPr id="12" name="object 12"/>
            <p:cNvSpPr/>
            <p:nvPr/>
          </p:nvSpPr>
          <p:spPr>
            <a:xfrm>
              <a:off x="3984497" y="723139"/>
              <a:ext cx="2658110" cy="1268095"/>
            </a:xfrm>
            <a:custGeom>
              <a:avLst/>
              <a:gdLst/>
              <a:ahLst/>
              <a:cxnLst/>
              <a:rect l="l" t="t" r="r" b="b"/>
              <a:pathLst>
                <a:path w="2658109" h="1268095">
                  <a:moveTo>
                    <a:pt x="2531059" y="0"/>
                  </a:moveTo>
                  <a:lnTo>
                    <a:pt x="126796" y="0"/>
                  </a:lnTo>
                  <a:lnTo>
                    <a:pt x="77441" y="9964"/>
                  </a:lnTo>
                  <a:lnTo>
                    <a:pt x="37137" y="37137"/>
                  </a:lnTo>
                  <a:lnTo>
                    <a:pt x="9964" y="77441"/>
                  </a:lnTo>
                  <a:lnTo>
                    <a:pt x="0" y="126796"/>
                  </a:lnTo>
                  <a:lnTo>
                    <a:pt x="0" y="1141171"/>
                  </a:lnTo>
                  <a:lnTo>
                    <a:pt x="9964" y="1190526"/>
                  </a:lnTo>
                  <a:lnTo>
                    <a:pt x="37137" y="1230830"/>
                  </a:lnTo>
                  <a:lnTo>
                    <a:pt x="77441" y="1258003"/>
                  </a:lnTo>
                  <a:lnTo>
                    <a:pt x="126796" y="1267967"/>
                  </a:lnTo>
                  <a:lnTo>
                    <a:pt x="2531059" y="1267967"/>
                  </a:lnTo>
                  <a:lnTo>
                    <a:pt x="2580414" y="1258003"/>
                  </a:lnTo>
                  <a:lnTo>
                    <a:pt x="2620718" y="1230830"/>
                  </a:lnTo>
                  <a:lnTo>
                    <a:pt x="2647891" y="1190526"/>
                  </a:lnTo>
                  <a:lnTo>
                    <a:pt x="2657856" y="1141171"/>
                  </a:lnTo>
                  <a:lnTo>
                    <a:pt x="2657856" y="126796"/>
                  </a:lnTo>
                  <a:lnTo>
                    <a:pt x="2647891" y="77441"/>
                  </a:lnTo>
                  <a:lnTo>
                    <a:pt x="2620718" y="37137"/>
                  </a:lnTo>
                  <a:lnTo>
                    <a:pt x="2580414" y="9964"/>
                  </a:lnTo>
                  <a:lnTo>
                    <a:pt x="2531059" y="0"/>
                  </a:lnTo>
                  <a:close/>
                </a:path>
              </a:pathLst>
            </a:custGeom>
            <a:solidFill>
              <a:srgbClr val="FFFFFF">
                <a:alpha val="90194"/>
              </a:srgbClr>
            </a:solidFill>
          </p:spPr>
          <p:txBody>
            <a:bodyPr wrap="square" lIns="0" tIns="0" rIns="0" bIns="0" rtlCol="0"/>
            <a:lstStyle/>
            <a:p>
              <a:endParaRPr/>
            </a:p>
          </p:txBody>
        </p:sp>
        <p:sp>
          <p:nvSpPr>
            <p:cNvPr id="13" name="object 13"/>
            <p:cNvSpPr/>
            <p:nvPr/>
          </p:nvSpPr>
          <p:spPr>
            <a:xfrm>
              <a:off x="3984497" y="723139"/>
              <a:ext cx="2658110" cy="1268095"/>
            </a:xfrm>
            <a:custGeom>
              <a:avLst/>
              <a:gdLst/>
              <a:ahLst/>
              <a:cxnLst/>
              <a:rect l="l" t="t" r="r" b="b"/>
              <a:pathLst>
                <a:path w="2658109" h="1268095">
                  <a:moveTo>
                    <a:pt x="0" y="126796"/>
                  </a:moveTo>
                  <a:lnTo>
                    <a:pt x="9964" y="77441"/>
                  </a:lnTo>
                  <a:lnTo>
                    <a:pt x="37137" y="37137"/>
                  </a:lnTo>
                  <a:lnTo>
                    <a:pt x="77441" y="9964"/>
                  </a:lnTo>
                  <a:lnTo>
                    <a:pt x="126796" y="0"/>
                  </a:lnTo>
                  <a:lnTo>
                    <a:pt x="2531059" y="0"/>
                  </a:lnTo>
                  <a:lnTo>
                    <a:pt x="2580414" y="9964"/>
                  </a:lnTo>
                  <a:lnTo>
                    <a:pt x="2620718" y="37137"/>
                  </a:lnTo>
                  <a:lnTo>
                    <a:pt x="2647891" y="77441"/>
                  </a:lnTo>
                  <a:lnTo>
                    <a:pt x="2657856" y="126796"/>
                  </a:lnTo>
                  <a:lnTo>
                    <a:pt x="2657856" y="1141171"/>
                  </a:lnTo>
                  <a:lnTo>
                    <a:pt x="2647891" y="1190526"/>
                  </a:lnTo>
                  <a:lnTo>
                    <a:pt x="2620718" y="1230830"/>
                  </a:lnTo>
                  <a:lnTo>
                    <a:pt x="2580414" y="1258003"/>
                  </a:lnTo>
                  <a:lnTo>
                    <a:pt x="2531059" y="1267967"/>
                  </a:lnTo>
                  <a:lnTo>
                    <a:pt x="126796" y="1267967"/>
                  </a:lnTo>
                  <a:lnTo>
                    <a:pt x="77441" y="1258003"/>
                  </a:lnTo>
                  <a:lnTo>
                    <a:pt x="37137" y="1230830"/>
                  </a:lnTo>
                  <a:lnTo>
                    <a:pt x="9964" y="1190526"/>
                  </a:lnTo>
                  <a:lnTo>
                    <a:pt x="0" y="1141171"/>
                  </a:lnTo>
                  <a:lnTo>
                    <a:pt x="0" y="126796"/>
                  </a:lnTo>
                  <a:close/>
                </a:path>
              </a:pathLst>
            </a:custGeom>
            <a:ln w="22224">
              <a:solidFill>
                <a:srgbClr val="559FD2"/>
              </a:solidFill>
            </a:ln>
          </p:spPr>
          <p:txBody>
            <a:bodyPr wrap="square" lIns="0" tIns="0" rIns="0" bIns="0" rtlCol="0"/>
            <a:lstStyle/>
            <a:p>
              <a:endParaRPr/>
            </a:p>
          </p:txBody>
        </p:sp>
      </p:grpSp>
      <p:sp>
        <p:nvSpPr>
          <p:cNvPr id="14" name="object 14"/>
          <p:cNvSpPr txBox="1"/>
          <p:nvPr/>
        </p:nvSpPr>
        <p:spPr>
          <a:xfrm>
            <a:off x="4857069" y="763210"/>
            <a:ext cx="1495425" cy="1145540"/>
          </a:xfrm>
          <a:prstGeom prst="rect">
            <a:avLst/>
          </a:prstGeom>
        </p:spPr>
        <p:txBody>
          <a:bodyPr vert="horz" wrap="square" lIns="0" tIns="46355" rIns="0" bIns="0" rtlCol="0">
            <a:spAutoFit/>
          </a:bodyPr>
          <a:lstStyle/>
          <a:p>
            <a:pPr marL="184785" marR="5080" indent="-172720">
              <a:lnSpc>
                <a:spcPts val="1660"/>
              </a:lnSpc>
              <a:spcBef>
                <a:spcPts val="365"/>
              </a:spcBef>
              <a:buChar char="•"/>
              <a:tabLst>
                <a:tab pos="185420" algn="l"/>
              </a:tabLst>
            </a:pPr>
            <a:r>
              <a:rPr sz="1600" spc="-5" dirty="0">
                <a:solidFill>
                  <a:srgbClr val="102B40"/>
                </a:solidFill>
                <a:latin typeface="Arial"/>
                <a:cs typeface="Arial"/>
              </a:rPr>
              <a:t>Relationship </a:t>
            </a:r>
            <a:r>
              <a:rPr sz="1600" dirty="0">
                <a:solidFill>
                  <a:srgbClr val="102B40"/>
                </a:solidFill>
                <a:latin typeface="Arial"/>
                <a:cs typeface="Arial"/>
              </a:rPr>
              <a:t> </a:t>
            </a:r>
            <a:r>
              <a:rPr sz="1600" spc="-5" dirty="0">
                <a:solidFill>
                  <a:srgbClr val="102B40"/>
                </a:solidFill>
                <a:latin typeface="Arial"/>
                <a:cs typeface="Arial"/>
              </a:rPr>
              <a:t>with </a:t>
            </a:r>
            <a:r>
              <a:rPr sz="1600" dirty="0">
                <a:solidFill>
                  <a:srgbClr val="102B40"/>
                </a:solidFill>
                <a:latin typeface="Arial"/>
                <a:cs typeface="Arial"/>
              </a:rPr>
              <a:t> </a:t>
            </a:r>
            <a:r>
              <a:rPr sz="1600" spc="-10" dirty="0">
                <a:solidFill>
                  <a:srgbClr val="102B40"/>
                </a:solidFill>
                <a:latin typeface="Arial"/>
                <a:cs typeface="Arial"/>
              </a:rPr>
              <a:t>management </a:t>
            </a:r>
            <a:r>
              <a:rPr sz="1600" spc="-5" dirty="0">
                <a:solidFill>
                  <a:srgbClr val="102B40"/>
                </a:solidFill>
                <a:latin typeface="Arial"/>
                <a:cs typeface="Arial"/>
              </a:rPr>
              <a:t>/ </a:t>
            </a:r>
            <a:r>
              <a:rPr sz="1600" spc="-430" dirty="0">
                <a:solidFill>
                  <a:srgbClr val="102B40"/>
                </a:solidFill>
                <a:latin typeface="Arial"/>
                <a:cs typeface="Arial"/>
              </a:rPr>
              <a:t> </a:t>
            </a:r>
            <a:r>
              <a:rPr sz="1600" spc="-10" dirty="0">
                <a:solidFill>
                  <a:srgbClr val="102B40"/>
                </a:solidFill>
                <a:latin typeface="Arial"/>
                <a:cs typeface="Arial"/>
              </a:rPr>
              <a:t>coworkers</a:t>
            </a:r>
            <a:endParaRPr sz="1600">
              <a:latin typeface="Arial"/>
              <a:cs typeface="Arial"/>
            </a:endParaRPr>
          </a:p>
          <a:p>
            <a:pPr marL="184785" indent="-172720">
              <a:lnSpc>
                <a:spcPts val="1910"/>
              </a:lnSpc>
              <a:buChar char="•"/>
              <a:tabLst>
                <a:tab pos="185420" algn="l"/>
              </a:tabLst>
            </a:pPr>
            <a:r>
              <a:rPr sz="1600" spc="-5" dirty="0">
                <a:solidFill>
                  <a:srgbClr val="102B40"/>
                </a:solidFill>
                <a:latin typeface="Arial"/>
                <a:cs typeface="Arial"/>
              </a:rPr>
              <a:t>Social</a:t>
            </a:r>
            <a:r>
              <a:rPr sz="1600" spc="-65" dirty="0">
                <a:solidFill>
                  <a:srgbClr val="102B40"/>
                </a:solidFill>
                <a:latin typeface="Arial"/>
                <a:cs typeface="Arial"/>
              </a:rPr>
              <a:t> </a:t>
            </a:r>
            <a:r>
              <a:rPr sz="1600" spc="-5" dirty="0">
                <a:solidFill>
                  <a:srgbClr val="102B40"/>
                </a:solidFill>
                <a:latin typeface="Arial"/>
                <a:cs typeface="Arial"/>
              </a:rPr>
              <a:t>support</a:t>
            </a:r>
            <a:endParaRPr sz="1600">
              <a:latin typeface="Arial"/>
              <a:cs typeface="Arial"/>
            </a:endParaRPr>
          </a:p>
        </p:txBody>
      </p:sp>
      <p:grpSp>
        <p:nvGrpSpPr>
          <p:cNvPr id="15" name="object 15"/>
          <p:cNvGrpSpPr/>
          <p:nvPr/>
        </p:nvGrpSpPr>
        <p:grpSpPr>
          <a:xfrm>
            <a:off x="332549" y="766889"/>
            <a:ext cx="2616200" cy="1290320"/>
            <a:chOff x="332549" y="766889"/>
            <a:chExt cx="2616200" cy="1290320"/>
          </a:xfrm>
        </p:grpSpPr>
        <p:sp>
          <p:nvSpPr>
            <p:cNvPr id="16" name="object 16"/>
            <p:cNvSpPr/>
            <p:nvPr/>
          </p:nvSpPr>
          <p:spPr>
            <a:xfrm>
              <a:off x="343661" y="778001"/>
              <a:ext cx="2593975" cy="1268095"/>
            </a:xfrm>
            <a:custGeom>
              <a:avLst/>
              <a:gdLst/>
              <a:ahLst/>
              <a:cxnLst/>
              <a:rect l="l" t="t" r="r" b="b"/>
              <a:pathLst>
                <a:path w="2593975" h="1268095">
                  <a:moveTo>
                    <a:pt x="2467051" y="0"/>
                  </a:moveTo>
                  <a:lnTo>
                    <a:pt x="126796" y="0"/>
                  </a:lnTo>
                  <a:lnTo>
                    <a:pt x="77441" y="9964"/>
                  </a:lnTo>
                  <a:lnTo>
                    <a:pt x="37137" y="37137"/>
                  </a:lnTo>
                  <a:lnTo>
                    <a:pt x="9964" y="77441"/>
                  </a:lnTo>
                  <a:lnTo>
                    <a:pt x="0" y="126796"/>
                  </a:lnTo>
                  <a:lnTo>
                    <a:pt x="0" y="1141171"/>
                  </a:lnTo>
                  <a:lnTo>
                    <a:pt x="9964" y="1190526"/>
                  </a:lnTo>
                  <a:lnTo>
                    <a:pt x="37137" y="1230830"/>
                  </a:lnTo>
                  <a:lnTo>
                    <a:pt x="77441" y="1258003"/>
                  </a:lnTo>
                  <a:lnTo>
                    <a:pt x="126796" y="1267967"/>
                  </a:lnTo>
                  <a:lnTo>
                    <a:pt x="2467051" y="1267967"/>
                  </a:lnTo>
                  <a:lnTo>
                    <a:pt x="2516406" y="1258003"/>
                  </a:lnTo>
                  <a:lnTo>
                    <a:pt x="2556710" y="1230830"/>
                  </a:lnTo>
                  <a:lnTo>
                    <a:pt x="2583883" y="1190526"/>
                  </a:lnTo>
                  <a:lnTo>
                    <a:pt x="2593848" y="1141171"/>
                  </a:lnTo>
                  <a:lnTo>
                    <a:pt x="2593848" y="126796"/>
                  </a:lnTo>
                  <a:lnTo>
                    <a:pt x="2583883" y="77441"/>
                  </a:lnTo>
                  <a:lnTo>
                    <a:pt x="2556710" y="37137"/>
                  </a:lnTo>
                  <a:lnTo>
                    <a:pt x="2516406" y="9964"/>
                  </a:lnTo>
                  <a:lnTo>
                    <a:pt x="2467051"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343661" y="778001"/>
              <a:ext cx="2593975" cy="1268095"/>
            </a:xfrm>
            <a:custGeom>
              <a:avLst/>
              <a:gdLst/>
              <a:ahLst/>
              <a:cxnLst/>
              <a:rect l="l" t="t" r="r" b="b"/>
              <a:pathLst>
                <a:path w="2593975" h="1268095">
                  <a:moveTo>
                    <a:pt x="0" y="126796"/>
                  </a:moveTo>
                  <a:lnTo>
                    <a:pt x="9964" y="77441"/>
                  </a:lnTo>
                  <a:lnTo>
                    <a:pt x="37137" y="37137"/>
                  </a:lnTo>
                  <a:lnTo>
                    <a:pt x="77441" y="9964"/>
                  </a:lnTo>
                  <a:lnTo>
                    <a:pt x="126796" y="0"/>
                  </a:lnTo>
                  <a:lnTo>
                    <a:pt x="2467051" y="0"/>
                  </a:lnTo>
                  <a:lnTo>
                    <a:pt x="2516406" y="9964"/>
                  </a:lnTo>
                  <a:lnTo>
                    <a:pt x="2556710" y="37137"/>
                  </a:lnTo>
                  <a:lnTo>
                    <a:pt x="2583883" y="77441"/>
                  </a:lnTo>
                  <a:lnTo>
                    <a:pt x="2593848" y="126796"/>
                  </a:lnTo>
                  <a:lnTo>
                    <a:pt x="2593848" y="1141171"/>
                  </a:lnTo>
                  <a:lnTo>
                    <a:pt x="2583883" y="1190526"/>
                  </a:lnTo>
                  <a:lnTo>
                    <a:pt x="2556710" y="1230830"/>
                  </a:lnTo>
                  <a:lnTo>
                    <a:pt x="2516406" y="1258003"/>
                  </a:lnTo>
                  <a:lnTo>
                    <a:pt x="2467051" y="1267967"/>
                  </a:lnTo>
                  <a:lnTo>
                    <a:pt x="126796" y="1267967"/>
                  </a:lnTo>
                  <a:lnTo>
                    <a:pt x="77441" y="1258003"/>
                  </a:lnTo>
                  <a:lnTo>
                    <a:pt x="37137" y="1230830"/>
                  </a:lnTo>
                  <a:lnTo>
                    <a:pt x="9964" y="1190526"/>
                  </a:lnTo>
                  <a:lnTo>
                    <a:pt x="0" y="1141171"/>
                  </a:lnTo>
                  <a:lnTo>
                    <a:pt x="0" y="126796"/>
                  </a:lnTo>
                  <a:close/>
                </a:path>
              </a:pathLst>
            </a:custGeom>
            <a:ln w="22224">
              <a:solidFill>
                <a:srgbClr val="559FD2"/>
              </a:solidFill>
            </a:ln>
          </p:spPr>
          <p:txBody>
            <a:bodyPr wrap="square" lIns="0" tIns="0" rIns="0" bIns="0" rtlCol="0"/>
            <a:lstStyle/>
            <a:p>
              <a:endParaRPr/>
            </a:p>
          </p:txBody>
        </p:sp>
      </p:grpSp>
      <p:sp>
        <p:nvSpPr>
          <p:cNvPr id="18" name="object 18"/>
          <p:cNvSpPr txBox="1"/>
          <p:nvPr/>
        </p:nvSpPr>
        <p:spPr>
          <a:xfrm>
            <a:off x="419019" y="818226"/>
            <a:ext cx="1485265" cy="1180465"/>
          </a:xfrm>
          <a:prstGeom prst="rect">
            <a:avLst/>
          </a:prstGeom>
        </p:spPr>
        <p:txBody>
          <a:bodyPr vert="horz" wrap="square" lIns="0" tIns="46355" rIns="0" bIns="0" rtlCol="0">
            <a:spAutoFit/>
          </a:bodyPr>
          <a:lstStyle/>
          <a:p>
            <a:pPr marL="184785" marR="412115" indent="-172720">
              <a:lnSpc>
                <a:spcPts val="1660"/>
              </a:lnSpc>
              <a:spcBef>
                <a:spcPts val="365"/>
              </a:spcBef>
              <a:buChar char="•"/>
              <a:tabLst>
                <a:tab pos="185420" algn="l"/>
              </a:tabLst>
            </a:pPr>
            <a:r>
              <a:rPr sz="1600" spc="-5" dirty="0">
                <a:solidFill>
                  <a:srgbClr val="102B40"/>
                </a:solidFill>
                <a:latin typeface="Arial"/>
                <a:cs typeface="Arial"/>
              </a:rPr>
              <a:t>Health </a:t>
            </a:r>
            <a:r>
              <a:rPr sz="1600" dirty="0">
                <a:solidFill>
                  <a:srgbClr val="102B40"/>
                </a:solidFill>
                <a:latin typeface="Arial"/>
                <a:cs typeface="Arial"/>
              </a:rPr>
              <a:t> </a:t>
            </a:r>
            <a:r>
              <a:rPr sz="1600" spc="-10" dirty="0">
                <a:solidFill>
                  <a:srgbClr val="102B40"/>
                </a:solidFill>
                <a:latin typeface="Arial"/>
                <a:cs typeface="Arial"/>
              </a:rPr>
              <a:t>beha</a:t>
            </a:r>
            <a:r>
              <a:rPr sz="1600" dirty="0">
                <a:solidFill>
                  <a:srgbClr val="102B40"/>
                </a:solidFill>
                <a:latin typeface="Arial"/>
                <a:cs typeface="Arial"/>
              </a:rPr>
              <a:t>vi</a:t>
            </a:r>
            <a:r>
              <a:rPr sz="1600" spc="-10" dirty="0">
                <a:solidFill>
                  <a:srgbClr val="102B40"/>
                </a:solidFill>
                <a:latin typeface="Arial"/>
                <a:cs typeface="Arial"/>
              </a:rPr>
              <a:t>or</a:t>
            </a:r>
            <a:r>
              <a:rPr sz="1600" spc="-5" dirty="0">
                <a:solidFill>
                  <a:srgbClr val="102B40"/>
                </a:solidFill>
                <a:latin typeface="Arial"/>
                <a:cs typeface="Arial"/>
              </a:rPr>
              <a:t>s</a:t>
            </a:r>
            <a:endParaRPr sz="1600">
              <a:latin typeface="Arial"/>
              <a:cs typeface="Arial"/>
            </a:endParaRPr>
          </a:p>
          <a:p>
            <a:pPr marL="184785" indent="-172720">
              <a:lnSpc>
                <a:spcPts val="1914"/>
              </a:lnSpc>
              <a:buChar char="•"/>
              <a:tabLst>
                <a:tab pos="185420" algn="l"/>
              </a:tabLst>
            </a:pPr>
            <a:r>
              <a:rPr sz="1600" spc="-5" dirty="0">
                <a:solidFill>
                  <a:srgbClr val="102B40"/>
                </a:solidFill>
                <a:latin typeface="Arial"/>
                <a:cs typeface="Arial"/>
              </a:rPr>
              <a:t>Risk</a:t>
            </a:r>
            <a:r>
              <a:rPr sz="1600" spc="-40" dirty="0">
                <a:solidFill>
                  <a:srgbClr val="102B40"/>
                </a:solidFill>
                <a:latin typeface="Arial"/>
                <a:cs typeface="Arial"/>
              </a:rPr>
              <a:t> </a:t>
            </a:r>
            <a:r>
              <a:rPr sz="1600" spc="-5" dirty="0">
                <a:solidFill>
                  <a:srgbClr val="102B40"/>
                </a:solidFill>
                <a:latin typeface="Arial"/>
                <a:cs typeface="Arial"/>
              </a:rPr>
              <a:t>factors</a:t>
            </a:r>
            <a:endParaRPr sz="1600">
              <a:latin typeface="Arial"/>
              <a:cs typeface="Arial"/>
            </a:endParaRPr>
          </a:p>
          <a:p>
            <a:pPr marL="184785" marR="5080" indent="-172720">
              <a:lnSpc>
                <a:spcPts val="1660"/>
              </a:lnSpc>
              <a:spcBef>
                <a:spcPts val="285"/>
              </a:spcBef>
              <a:buChar char="•"/>
              <a:tabLst>
                <a:tab pos="185420" algn="l"/>
              </a:tabLst>
            </a:pPr>
            <a:r>
              <a:rPr sz="1600" spc="-10" dirty="0">
                <a:solidFill>
                  <a:srgbClr val="102B40"/>
                </a:solidFill>
                <a:latin typeface="Arial"/>
                <a:cs typeface="Arial"/>
              </a:rPr>
              <a:t>Current </a:t>
            </a:r>
            <a:r>
              <a:rPr sz="1600" spc="-5" dirty="0">
                <a:solidFill>
                  <a:srgbClr val="102B40"/>
                </a:solidFill>
                <a:latin typeface="Arial"/>
                <a:cs typeface="Arial"/>
              </a:rPr>
              <a:t>health </a:t>
            </a:r>
            <a:r>
              <a:rPr sz="1600" spc="-430" dirty="0">
                <a:solidFill>
                  <a:srgbClr val="102B40"/>
                </a:solidFill>
                <a:latin typeface="Arial"/>
                <a:cs typeface="Arial"/>
              </a:rPr>
              <a:t> </a:t>
            </a:r>
            <a:r>
              <a:rPr sz="1600" spc="-5" dirty="0">
                <a:solidFill>
                  <a:srgbClr val="102B40"/>
                </a:solidFill>
                <a:latin typeface="Arial"/>
                <a:cs typeface="Arial"/>
              </a:rPr>
              <a:t>status</a:t>
            </a:r>
            <a:endParaRPr sz="1600">
              <a:latin typeface="Arial"/>
              <a:cs typeface="Arial"/>
            </a:endParaRPr>
          </a:p>
        </p:txBody>
      </p:sp>
      <p:grpSp>
        <p:nvGrpSpPr>
          <p:cNvPr id="19" name="object 19"/>
          <p:cNvGrpSpPr/>
          <p:nvPr/>
        </p:nvGrpSpPr>
        <p:grpSpPr>
          <a:xfrm>
            <a:off x="1663001" y="786701"/>
            <a:ext cx="1738630" cy="1738630"/>
            <a:chOff x="1663001" y="786701"/>
            <a:chExt cx="1738630" cy="1738630"/>
          </a:xfrm>
        </p:grpSpPr>
        <p:sp>
          <p:nvSpPr>
            <p:cNvPr id="20" name="object 20"/>
            <p:cNvSpPr/>
            <p:nvPr/>
          </p:nvSpPr>
          <p:spPr>
            <a:xfrm>
              <a:off x="1674114" y="797813"/>
              <a:ext cx="1716405" cy="1716405"/>
            </a:xfrm>
            <a:custGeom>
              <a:avLst/>
              <a:gdLst/>
              <a:ahLst/>
              <a:cxnLst/>
              <a:rect l="l" t="t" r="r" b="b"/>
              <a:pathLst>
                <a:path w="1716404" h="1716405">
                  <a:moveTo>
                    <a:pt x="1716024" y="0"/>
                  </a:moveTo>
                  <a:lnTo>
                    <a:pt x="1667991" y="659"/>
                  </a:lnTo>
                  <a:lnTo>
                    <a:pt x="1620285" y="2625"/>
                  </a:lnTo>
                  <a:lnTo>
                    <a:pt x="1572923" y="5881"/>
                  </a:lnTo>
                  <a:lnTo>
                    <a:pt x="1525921" y="10410"/>
                  </a:lnTo>
                  <a:lnTo>
                    <a:pt x="1479298" y="16194"/>
                  </a:lnTo>
                  <a:lnTo>
                    <a:pt x="1433070" y="23217"/>
                  </a:lnTo>
                  <a:lnTo>
                    <a:pt x="1387255" y="31460"/>
                  </a:lnTo>
                  <a:lnTo>
                    <a:pt x="1341869" y="40908"/>
                  </a:lnTo>
                  <a:lnTo>
                    <a:pt x="1296930" y="51542"/>
                  </a:lnTo>
                  <a:lnTo>
                    <a:pt x="1252456" y="63345"/>
                  </a:lnTo>
                  <a:lnTo>
                    <a:pt x="1208462" y="76301"/>
                  </a:lnTo>
                  <a:lnTo>
                    <a:pt x="1164968" y="90391"/>
                  </a:lnTo>
                  <a:lnTo>
                    <a:pt x="1121989" y="105600"/>
                  </a:lnTo>
                  <a:lnTo>
                    <a:pt x="1079542" y="121909"/>
                  </a:lnTo>
                  <a:lnTo>
                    <a:pt x="1037647" y="139301"/>
                  </a:lnTo>
                  <a:lnTo>
                    <a:pt x="996318" y="157760"/>
                  </a:lnTo>
                  <a:lnTo>
                    <a:pt x="955574" y="177268"/>
                  </a:lnTo>
                  <a:lnTo>
                    <a:pt x="915432" y="197807"/>
                  </a:lnTo>
                  <a:lnTo>
                    <a:pt x="875908" y="219362"/>
                  </a:lnTo>
                  <a:lnTo>
                    <a:pt x="837021" y="241913"/>
                  </a:lnTo>
                  <a:lnTo>
                    <a:pt x="798787" y="265445"/>
                  </a:lnTo>
                  <a:lnTo>
                    <a:pt x="761224" y="289940"/>
                  </a:lnTo>
                  <a:lnTo>
                    <a:pt x="724348" y="315380"/>
                  </a:lnTo>
                  <a:lnTo>
                    <a:pt x="688178" y="341750"/>
                  </a:lnTo>
                  <a:lnTo>
                    <a:pt x="652730" y="369030"/>
                  </a:lnTo>
                  <a:lnTo>
                    <a:pt x="618021" y="397205"/>
                  </a:lnTo>
                  <a:lnTo>
                    <a:pt x="584068" y="426257"/>
                  </a:lnTo>
                  <a:lnTo>
                    <a:pt x="550889" y="456168"/>
                  </a:lnTo>
                  <a:lnTo>
                    <a:pt x="518502" y="486922"/>
                  </a:lnTo>
                  <a:lnTo>
                    <a:pt x="486922" y="518502"/>
                  </a:lnTo>
                  <a:lnTo>
                    <a:pt x="456168" y="550889"/>
                  </a:lnTo>
                  <a:lnTo>
                    <a:pt x="426257" y="584068"/>
                  </a:lnTo>
                  <a:lnTo>
                    <a:pt x="397205" y="618021"/>
                  </a:lnTo>
                  <a:lnTo>
                    <a:pt x="369030" y="652730"/>
                  </a:lnTo>
                  <a:lnTo>
                    <a:pt x="341750" y="688178"/>
                  </a:lnTo>
                  <a:lnTo>
                    <a:pt x="315380" y="724348"/>
                  </a:lnTo>
                  <a:lnTo>
                    <a:pt x="289940" y="761224"/>
                  </a:lnTo>
                  <a:lnTo>
                    <a:pt x="265445" y="798787"/>
                  </a:lnTo>
                  <a:lnTo>
                    <a:pt x="241913" y="837021"/>
                  </a:lnTo>
                  <a:lnTo>
                    <a:pt x="219362" y="875908"/>
                  </a:lnTo>
                  <a:lnTo>
                    <a:pt x="197807" y="915432"/>
                  </a:lnTo>
                  <a:lnTo>
                    <a:pt x="177268" y="955574"/>
                  </a:lnTo>
                  <a:lnTo>
                    <a:pt x="157760" y="996318"/>
                  </a:lnTo>
                  <a:lnTo>
                    <a:pt x="139301" y="1037647"/>
                  </a:lnTo>
                  <a:lnTo>
                    <a:pt x="121909" y="1079542"/>
                  </a:lnTo>
                  <a:lnTo>
                    <a:pt x="105600" y="1121989"/>
                  </a:lnTo>
                  <a:lnTo>
                    <a:pt x="90391" y="1164968"/>
                  </a:lnTo>
                  <a:lnTo>
                    <a:pt x="76301" y="1208462"/>
                  </a:lnTo>
                  <a:lnTo>
                    <a:pt x="63345" y="1252456"/>
                  </a:lnTo>
                  <a:lnTo>
                    <a:pt x="51542" y="1296930"/>
                  </a:lnTo>
                  <a:lnTo>
                    <a:pt x="40908" y="1341869"/>
                  </a:lnTo>
                  <a:lnTo>
                    <a:pt x="31460" y="1387255"/>
                  </a:lnTo>
                  <a:lnTo>
                    <a:pt x="23217" y="1433070"/>
                  </a:lnTo>
                  <a:lnTo>
                    <a:pt x="16194" y="1479298"/>
                  </a:lnTo>
                  <a:lnTo>
                    <a:pt x="10410" y="1525921"/>
                  </a:lnTo>
                  <a:lnTo>
                    <a:pt x="5881" y="1572923"/>
                  </a:lnTo>
                  <a:lnTo>
                    <a:pt x="2625" y="1620285"/>
                  </a:lnTo>
                  <a:lnTo>
                    <a:pt x="659" y="1667991"/>
                  </a:lnTo>
                  <a:lnTo>
                    <a:pt x="0" y="1716024"/>
                  </a:lnTo>
                  <a:lnTo>
                    <a:pt x="1716024" y="1716024"/>
                  </a:lnTo>
                  <a:lnTo>
                    <a:pt x="1716024" y="0"/>
                  </a:lnTo>
                  <a:close/>
                </a:path>
              </a:pathLst>
            </a:custGeom>
            <a:solidFill>
              <a:srgbClr val="3186C9"/>
            </a:solidFill>
          </p:spPr>
          <p:txBody>
            <a:bodyPr wrap="square" lIns="0" tIns="0" rIns="0" bIns="0" rtlCol="0"/>
            <a:lstStyle/>
            <a:p>
              <a:endParaRPr/>
            </a:p>
          </p:txBody>
        </p:sp>
        <p:sp>
          <p:nvSpPr>
            <p:cNvPr id="21" name="object 21"/>
            <p:cNvSpPr/>
            <p:nvPr/>
          </p:nvSpPr>
          <p:spPr>
            <a:xfrm>
              <a:off x="1674114" y="797813"/>
              <a:ext cx="1716405" cy="1716405"/>
            </a:xfrm>
            <a:custGeom>
              <a:avLst/>
              <a:gdLst/>
              <a:ahLst/>
              <a:cxnLst/>
              <a:rect l="l" t="t" r="r" b="b"/>
              <a:pathLst>
                <a:path w="1716404" h="1716405">
                  <a:moveTo>
                    <a:pt x="0" y="1716024"/>
                  </a:moveTo>
                  <a:lnTo>
                    <a:pt x="659" y="1667991"/>
                  </a:lnTo>
                  <a:lnTo>
                    <a:pt x="2625" y="1620285"/>
                  </a:lnTo>
                  <a:lnTo>
                    <a:pt x="5881" y="1572923"/>
                  </a:lnTo>
                  <a:lnTo>
                    <a:pt x="10410" y="1525921"/>
                  </a:lnTo>
                  <a:lnTo>
                    <a:pt x="16194" y="1479298"/>
                  </a:lnTo>
                  <a:lnTo>
                    <a:pt x="23217" y="1433070"/>
                  </a:lnTo>
                  <a:lnTo>
                    <a:pt x="31460" y="1387255"/>
                  </a:lnTo>
                  <a:lnTo>
                    <a:pt x="40908" y="1341869"/>
                  </a:lnTo>
                  <a:lnTo>
                    <a:pt x="51542" y="1296930"/>
                  </a:lnTo>
                  <a:lnTo>
                    <a:pt x="63345" y="1252456"/>
                  </a:lnTo>
                  <a:lnTo>
                    <a:pt x="76301" y="1208462"/>
                  </a:lnTo>
                  <a:lnTo>
                    <a:pt x="90391" y="1164968"/>
                  </a:lnTo>
                  <a:lnTo>
                    <a:pt x="105600" y="1121989"/>
                  </a:lnTo>
                  <a:lnTo>
                    <a:pt x="121909" y="1079542"/>
                  </a:lnTo>
                  <a:lnTo>
                    <a:pt x="139301" y="1037647"/>
                  </a:lnTo>
                  <a:lnTo>
                    <a:pt x="157760" y="996318"/>
                  </a:lnTo>
                  <a:lnTo>
                    <a:pt x="177268" y="955574"/>
                  </a:lnTo>
                  <a:lnTo>
                    <a:pt x="197807" y="915432"/>
                  </a:lnTo>
                  <a:lnTo>
                    <a:pt x="219362" y="875908"/>
                  </a:lnTo>
                  <a:lnTo>
                    <a:pt x="241913" y="837021"/>
                  </a:lnTo>
                  <a:lnTo>
                    <a:pt x="265445" y="798787"/>
                  </a:lnTo>
                  <a:lnTo>
                    <a:pt x="289940" y="761224"/>
                  </a:lnTo>
                  <a:lnTo>
                    <a:pt x="315380" y="724348"/>
                  </a:lnTo>
                  <a:lnTo>
                    <a:pt x="341750" y="688178"/>
                  </a:lnTo>
                  <a:lnTo>
                    <a:pt x="369030" y="652730"/>
                  </a:lnTo>
                  <a:lnTo>
                    <a:pt x="397205" y="618021"/>
                  </a:lnTo>
                  <a:lnTo>
                    <a:pt x="426257" y="584068"/>
                  </a:lnTo>
                  <a:lnTo>
                    <a:pt x="456168" y="550889"/>
                  </a:lnTo>
                  <a:lnTo>
                    <a:pt x="486922" y="518502"/>
                  </a:lnTo>
                  <a:lnTo>
                    <a:pt x="518502" y="486922"/>
                  </a:lnTo>
                  <a:lnTo>
                    <a:pt x="550889" y="456168"/>
                  </a:lnTo>
                  <a:lnTo>
                    <a:pt x="584068" y="426257"/>
                  </a:lnTo>
                  <a:lnTo>
                    <a:pt x="618021" y="397205"/>
                  </a:lnTo>
                  <a:lnTo>
                    <a:pt x="652730" y="369030"/>
                  </a:lnTo>
                  <a:lnTo>
                    <a:pt x="688178" y="341750"/>
                  </a:lnTo>
                  <a:lnTo>
                    <a:pt x="724348" y="315380"/>
                  </a:lnTo>
                  <a:lnTo>
                    <a:pt x="761224" y="289940"/>
                  </a:lnTo>
                  <a:lnTo>
                    <a:pt x="798787" y="265445"/>
                  </a:lnTo>
                  <a:lnTo>
                    <a:pt x="837021" y="241913"/>
                  </a:lnTo>
                  <a:lnTo>
                    <a:pt x="875908" y="219362"/>
                  </a:lnTo>
                  <a:lnTo>
                    <a:pt x="915432" y="197807"/>
                  </a:lnTo>
                  <a:lnTo>
                    <a:pt x="955574" y="177268"/>
                  </a:lnTo>
                  <a:lnTo>
                    <a:pt x="996318" y="157760"/>
                  </a:lnTo>
                  <a:lnTo>
                    <a:pt x="1037647" y="139301"/>
                  </a:lnTo>
                  <a:lnTo>
                    <a:pt x="1079542" y="121909"/>
                  </a:lnTo>
                  <a:lnTo>
                    <a:pt x="1121989" y="105600"/>
                  </a:lnTo>
                  <a:lnTo>
                    <a:pt x="1164968" y="90391"/>
                  </a:lnTo>
                  <a:lnTo>
                    <a:pt x="1208462" y="76301"/>
                  </a:lnTo>
                  <a:lnTo>
                    <a:pt x="1252456" y="63345"/>
                  </a:lnTo>
                  <a:lnTo>
                    <a:pt x="1296930" y="51542"/>
                  </a:lnTo>
                  <a:lnTo>
                    <a:pt x="1341869" y="40908"/>
                  </a:lnTo>
                  <a:lnTo>
                    <a:pt x="1387255" y="31460"/>
                  </a:lnTo>
                  <a:lnTo>
                    <a:pt x="1433070" y="23217"/>
                  </a:lnTo>
                  <a:lnTo>
                    <a:pt x="1479298" y="16194"/>
                  </a:lnTo>
                  <a:lnTo>
                    <a:pt x="1525921" y="10410"/>
                  </a:lnTo>
                  <a:lnTo>
                    <a:pt x="1572923" y="5881"/>
                  </a:lnTo>
                  <a:lnTo>
                    <a:pt x="1620285" y="2625"/>
                  </a:lnTo>
                  <a:lnTo>
                    <a:pt x="1667991" y="659"/>
                  </a:lnTo>
                  <a:lnTo>
                    <a:pt x="1716024" y="0"/>
                  </a:lnTo>
                  <a:lnTo>
                    <a:pt x="1716024" y="1716024"/>
                  </a:lnTo>
                  <a:lnTo>
                    <a:pt x="0" y="1716024"/>
                  </a:lnTo>
                  <a:close/>
                </a:path>
              </a:pathLst>
            </a:custGeom>
            <a:ln w="22225">
              <a:solidFill>
                <a:srgbClr val="FFFFFF"/>
              </a:solidFill>
            </a:ln>
          </p:spPr>
          <p:txBody>
            <a:bodyPr wrap="square" lIns="0" tIns="0" rIns="0" bIns="0" rtlCol="0"/>
            <a:lstStyle/>
            <a:p>
              <a:endParaRPr/>
            </a:p>
          </p:txBody>
        </p:sp>
      </p:grpSp>
      <p:sp>
        <p:nvSpPr>
          <p:cNvPr id="22" name="object 22"/>
          <p:cNvSpPr txBox="1"/>
          <p:nvPr/>
        </p:nvSpPr>
        <p:spPr>
          <a:xfrm>
            <a:off x="2387055" y="1779226"/>
            <a:ext cx="791210" cy="223520"/>
          </a:xfrm>
          <a:prstGeom prst="rect">
            <a:avLst/>
          </a:prstGeom>
        </p:spPr>
        <p:txBody>
          <a:bodyPr vert="horz" wrap="square" lIns="0" tIns="12065" rIns="0" bIns="0" rtlCol="0">
            <a:spAutoFit/>
          </a:bodyPr>
          <a:lstStyle/>
          <a:p>
            <a:pPr marL="12700">
              <a:lnSpc>
                <a:spcPct val="100000"/>
              </a:lnSpc>
              <a:spcBef>
                <a:spcPts val="95"/>
              </a:spcBef>
            </a:pPr>
            <a:r>
              <a:rPr sz="1300" b="1" spc="-5" dirty="0">
                <a:solidFill>
                  <a:srgbClr val="FFFFFF"/>
                </a:solidFill>
                <a:latin typeface="Arial"/>
                <a:cs typeface="Arial"/>
              </a:rPr>
              <a:t>Indi</a:t>
            </a:r>
            <a:r>
              <a:rPr sz="1300" b="1" spc="-30" dirty="0">
                <a:solidFill>
                  <a:srgbClr val="FFFFFF"/>
                </a:solidFill>
                <a:latin typeface="Arial"/>
                <a:cs typeface="Arial"/>
              </a:rPr>
              <a:t>v</a:t>
            </a:r>
            <a:r>
              <a:rPr sz="1300" b="1" spc="-5" dirty="0">
                <a:solidFill>
                  <a:srgbClr val="FFFFFF"/>
                </a:solidFill>
                <a:latin typeface="Arial"/>
                <a:cs typeface="Arial"/>
              </a:rPr>
              <a:t>idual</a:t>
            </a:r>
            <a:endParaRPr sz="1300">
              <a:latin typeface="Arial"/>
              <a:cs typeface="Arial"/>
            </a:endParaRPr>
          </a:p>
        </p:txBody>
      </p:sp>
      <p:grpSp>
        <p:nvGrpSpPr>
          <p:cNvPr id="23" name="object 23"/>
          <p:cNvGrpSpPr/>
          <p:nvPr/>
        </p:nvGrpSpPr>
        <p:grpSpPr>
          <a:xfrm>
            <a:off x="3458273" y="786701"/>
            <a:ext cx="1738630" cy="1738630"/>
            <a:chOff x="3458273" y="786701"/>
            <a:chExt cx="1738630" cy="1738630"/>
          </a:xfrm>
        </p:grpSpPr>
        <p:sp>
          <p:nvSpPr>
            <p:cNvPr id="24" name="object 24"/>
            <p:cNvSpPr/>
            <p:nvPr/>
          </p:nvSpPr>
          <p:spPr>
            <a:xfrm>
              <a:off x="3469385" y="797813"/>
              <a:ext cx="1716405" cy="1716405"/>
            </a:xfrm>
            <a:custGeom>
              <a:avLst/>
              <a:gdLst/>
              <a:ahLst/>
              <a:cxnLst/>
              <a:rect l="l" t="t" r="r" b="b"/>
              <a:pathLst>
                <a:path w="1716404" h="1716405">
                  <a:moveTo>
                    <a:pt x="0" y="0"/>
                  </a:moveTo>
                  <a:lnTo>
                    <a:pt x="0" y="1716024"/>
                  </a:lnTo>
                  <a:lnTo>
                    <a:pt x="1716024" y="1716024"/>
                  </a:lnTo>
                  <a:lnTo>
                    <a:pt x="1715364" y="1667991"/>
                  </a:lnTo>
                  <a:lnTo>
                    <a:pt x="1713398" y="1620285"/>
                  </a:lnTo>
                  <a:lnTo>
                    <a:pt x="1710142" y="1572923"/>
                  </a:lnTo>
                  <a:lnTo>
                    <a:pt x="1705613" y="1525921"/>
                  </a:lnTo>
                  <a:lnTo>
                    <a:pt x="1699829" y="1479298"/>
                  </a:lnTo>
                  <a:lnTo>
                    <a:pt x="1692806" y="1433070"/>
                  </a:lnTo>
                  <a:lnTo>
                    <a:pt x="1684563" y="1387255"/>
                  </a:lnTo>
                  <a:lnTo>
                    <a:pt x="1675115" y="1341869"/>
                  </a:lnTo>
                  <a:lnTo>
                    <a:pt x="1664481" y="1296930"/>
                  </a:lnTo>
                  <a:lnTo>
                    <a:pt x="1652678" y="1252456"/>
                  </a:lnTo>
                  <a:lnTo>
                    <a:pt x="1639722" y="1208462"/>
                  </a:lnTo>
                  <a:lnTo>
                    <a:pt x="1625632" y="1164968"/>
                  </a:lnTo>
                  <a:lnTo>
                    <a:pt x="1610423" y="1121989"/>
                  </a:lnTo>
                  <a:lnTo>
                    <a:pt x="1594114" y="1079542"/>
                  </a:lnTo>
                  <a:lnTo>
                    <a:pt x="1576722" y="1037647"/>
                  </a:lnTo>
                  <a:lnTo>
                    <a:pt x="1558263" y="996318"/>
                  </a:lnTo>
                  <a:lnTo>
                    <a:pt x="1538755" y="955574"/>
                  </a:lnTo>
                  <a:lnTo>
                    <a:pt x="1518216" y="915432"/>
                  </a:lnTo>
                  <a:lnTo>
                    <a:pt x="1496661" y="875908"/>
                  </a:lnTo>
                  <a:lnTo>
                    <a:pt x="1474110" y="837021"/>
                  </a:lnTo>
                  <a:lnTo>
                    <a:pt x="1450578" y="798787"/>
                  </a:lnTo>
                  <a:lnTo>
                    <a:pt x="1426083" y="761224"/>
                  </a:lnTo>
                  <a:lnTo>
                    <a:pt x="1400643" y="724348"/>
                  </a:lnTo>
                  <a:lnTo>
                    <a:pt x="1374273" y="688178"/>
                  </a:lnTo>
                  <a:lnTo>
                    <a:pt x="1346993" y="652730"/>
                  </a:lnTo>
                  <a:lnTo>
                    <a:pt x="1318818" y="618021"/>
                  </a:lnTo>
                  <a:lnTo>
                    <a:pt x="1289766" y="584068"/>
                  </a:lnTo>
                  <a:lnTo>
                    <a:pt x="1259855" y="550889"/>
                  </a:lnTo>
                  <a:lnTo>
                    <a:pt x="1229101" y="518502"/>
                  </a:lnTo>
                  <a:lnTo>
                    <a:pt x="1197521" y="486922"/>
                  </a:lnTo>
                  <a:lnTo>
                    <a:pt x="1165134" y="456168"/>
                  </a:lnTo>
                  <a:lnTo>
                    <a:pt x="1131955" y="426257"/>
                  </a:lnTo>
                  <a:lnTo>
                    <a:pt x="1098002" y="397205"/>
                  </a:lnTo>
                  <a:lnTo>
                    <a:pt x="1063293" y="369030"/>
                  </a:lnTo>
                  <a:lnTo>
                    <a:pt x="1027845" y="341750"/>
                  </a:lnTo>
                  <a:lnTo>
                    <a:pt x="991675" y="315380"/>
                  </a:lnTo>
                  <a:lnTo>
                    <a:pt x="954799" y="289940"/>
                  </a:lnTo>
                  <a:lnTo>
                    <a:pt x="917236" y="265445"/>
                  </a:lnTo>
                  <a:lnTo>
                    <a:pt x="879002" y="241913"/>
                  </a:lnTo>
                  <a:lnTo>
                    <a:pt x="840115" y="219362"/>
                  </a:lnTo>
                  <a:lnTo>
                    <a:pt x="800591" y="197807"/>
                  </a:lnTo>
                  <a:lnTo>
                    <a:pt x="760449" y="177268"/>
                  </a:lnTo>
                  <a:lnTo>
                    <a:pt x="719705" y="157760"/>
                  </a:lnTo>
                  <a:lnTo>
                    <a:pt x="678376" y="139301"/>
                  </a:lnTo>
                  <a:lnTo>
                    <a:pt x="636481" y="121909"/>
                  </a:lnTo>
                  <a:lnTo>
                    <a:pt x="594034" y="105600"/>
                  </a:lnTo>
                  <a:lnTo>
                    <a:pt x="551055" y="90391"/>
                  </a:lnTo>
                  <a:lnTo>
                    <a:pt x="507561" y="76301"/>
                  </a:lnTo>
                  <a:lnTo>
                    <a:pt x="463567" y="63345"/>
                  </a:lnTo>
                  <a:lnTo>
                    <a:pt x="419093" y="51542"/>
                  </a:lnTo>
                  <a:lnTo>
                    <a:pt x="374154" y="40908"/>
                  </a:lnTo>
                  <a:lnTo>
                    <a:pt x="328768" y="31460"/>
                  </a:lnTo>
                  <a:lnTo>
                    <a:pt x="282953" y="23217"/>
                  </a:lnTo>
                  <a:lnTo>
                    <a:pt x="236725" y="16194"/>
                  </a:lnTo>
                  <a:lnTo>
                    <a:pt x="190102" y="10410"/>
                  </a:lnTo>
                  <a:lnTo>
                    <a:pt x="143100" y="5881"/>
                  </a:lnTo>
                  <a:lnTo>
                    <a:pt x="95738" y="2625"/>
                  </a:lnTo>
                  <a:lnTo>
                    <a:pt x="48032" y="659"/>
                  </a:lnTo>
                  <a:lnTo>
                    <a:pt x="0" y="0"/>
                  </a:lnTo>
                  <a:close/>
                </a:path>
              </a:pathLst>
            </a:custGeom>
            <a:solidFill>
              <a:srgbClr val="559FD2"/>
            </a:solidFill>
          </p:spPr>
          <p:txBody>
            <a:bodyPr wrap="square" lIns="0" tIns="0" rIns="0" bIns="0" rtlCol="0"/>
            <a:lstStyle/>
            <a:p>
              <a:endParaRPr/>
            </a:p>
          </p:txBody>
        </p:sp>
        <p:sp>
          <p:nvSpPr>
            <p:cNvPr id="25" name="object 25"/>
            <p:cNvSpPr/>
            <p:nvPr/>
          </p:nvSpPr>
          <p:spPr>
            <a:xfrm>
              <a:off x="3469385" y="797813"/>
              <a:ext cx="1716405" cy="1716405"/>
            </a:xfrm>
            <a:custGeom>
              <a:avLst/>
              <a:gdLst/>
              <a:ahLst/>
              <a:cxnLst/>
              <a:rect l="l" t="t" r="r" b="b"/>
              <a:pathLst>
                <a:path w="1716404" h="1716405">
                  <a:moveTo>
                    <a:pt x="0" y="0"/>
                  </a:moveTo>
                  <a:lnTo>
                    <a:pt x="48032" y="659"/>
                  </a:lnTo>
                  <a:lnTo>
                    <a:pt x="95738" y="2625"/>
                  </a:lnTo>
                  <a:lnTo>
                    <a:pt x="143100" y="5881"/>
                  </a:lnTo>
                  <a:lnTo>
                    <a:pt x="190102" y="10410"/>
                  </a:lnTo>
                  <a:lnTo>
                    <a:pt x="236725" y="16194"/>
                  </a:lnTo>
                  <a:lnTo>
                    <a:pt x="282953" y="23217"/>
                  </a:lnTo>
                  <a:lnTo>
                    <a:pt x="328768" y="31460"/>
                  </a:lnTo>
                  <a:lnTo>
                    <a:pt x="374154" y="40908"/>
                  </a:lnTo>
                  <a:lnTo>
                    <a:pt x="419093" y="51542"/>
                  </a:lnTo>
                  <a:lnTo>
                    <a:pt x="463567" y="63345"/>
                  </a:lnTo>
                  <a:lnTo>
                    <a:pt x="507561" y="76301"/>
                  </a:lnTo>
                  <a:lnTo>
                    <a:pt x="551055" y="90391"/>
                  </a:lnTo>
                  <a:lnTo>
                    <a:pt x="594034" y="105600"/>
                  </a:lnTo>
                  <a:lnTo>
                    <a:pt x="636481" y="121909"/>
                  </a:lnTo>
                  <a:lnTo>
                    <a:pt x="678376" y="139301"/>
                  </a:lnTo>
                  <a:lnTo>
                    <a:pt x="719705" y="157760"/>
                  </a:lnTo>
                  <a:lnTo>
                    <a:pt x="760449" y="177268"/>
                  </a:lnTo>
                  <a:lnTo>
                    <a:pt x="800591" y="197807"/>
                  </a:lnTo>
                  <a:lnTo>
                    <a:pt x="840115" y="219362"/>
                  </a:lnTo>
                  <a:lnTo>
                    <a:pt x="879002" y="241913"/>
                  </a:lnTo>
                  <a:lnTo>
                    <a:pt x="917236" y="265445"/>
                  </a:lnTo>
                  <a:lnTo>
                    <a:pt x="954799" y="289940"/>
                  </a:lnTo>
                  <a:lnTo>
                    <a:pt x="991675" y="315380"/>
                  </a:lnTo>
                  <a:lnTo>
                    <a:pt x="1027845" y="341750"/>
                  </a:lnTo>
                  <a:lnTo>
                    <a:pt x="1063293" y="369030"/>
                  </a:lnTo>
                  <a:lnTo>
                    <a:pt x="1098002" y="397205"/>
                  </a:lnTo>
                  <a:lnTo>
                    <a:pt x="1131955" y="426257"/>
                  </a:lnTo>
                  <a:lnTo>
                    <a:pt x="1165134" y="456168"/>
                  </a:lnTo>
                  <a:lnTo>
                    <a:pt x="1197521" y="486922"/>
                  </a:lnTo>
                  <a:lnTo>
                    <a:pt x="1229101" y="518502"/>
                  </a:lnTo>
                  <a:lnTo>
                    <a:pt x="1259855" y="550889"/>
                  </a:lnTo>
                  <a:lnTo>
                    <a:pt x="1289766" y="584068"/>
                  </a:lnTo>
                  <a:lnTo>
                    <a:pt x="1318818" y="618021"/>
                  </a:lnTo>
                  <a:lnTo>
                    <a:pt x="1346993" y="652730"/>
                  </a:lnTo>
                  <a:lnTo>
                    <a:pt x="1374273" y="688178"/>
                  </a:lnTo>
                  <a:lnTo>
                    <a:pt x="1400643" y="724348"/>
                  </a:lnTo>
                  <a:lnTo>
                    <a:pt x="1426083" y="761224"/>
                  </a:lnTo>
                  <a:lnTo>
                    <a:pt x="1450578" y="798787"/>
                  </a:lnTo>
                  <a:lnTo>
                    <a:pt x="1474110" y="837021"/>
                  </a:lnTo>
                  <a:lnTo>
                    <a:pt x="1496661" y="875908"/>
                  </a:lnTo>
                  <a:lnTo>
                    <a:pt x="1518216" y="915432"/>
                  </a:lnTo>
                  <a:lnTo>
                    <a:pt x="1538755" y="955574"/>
                  </a:lnTo>
                  <a:lnTo>
                    <a:pt x="1558263" y="996318"/>
                  </a:lnTo>
                  <a:lnTo>
                    <a:pt x="1576722" y="1037647"/>
                  </a:lnTo>
                  <a:lnTo>
                    <a:pt x="1594114" y="1079542"/>
                  </a:lnTo>
                  <a:lnTo>
                    <a:pt x="1610423" y="1121989"/>
                  </a:lnTo>
                  <a:lnTo>
                    <a:pt x="1625632" y="1164968"/>
                  </a:lnTo>
                  <a:lnTo>
                    <a:pt x="1639722" y="1208462"/>
                  </a:lnTo>
                  <a:lnTo>
                    <a:pt x="1652678" y="1252456"/>
                  </a:lnTo>
                  <a:lnTo>
                    <a:pt x="1664481" y="1296930"/>
                  </a:lnTo>
                  <a:lnTo>
                    <a:pt x="1675115" y="1341869"/>
                  </a:lnTo>
                  <a:lnTo>
                    <a:pt x="1684563" y="1387255"/>
                  </a:lnTo>
                  <a:lnTo>
                    <a:pt x="1692806" y="1433070"/>
                  </a:lnTo>
                  <a:lnTo>
                    <a:pt x="1699829" y="1479298"/>
                  </a:lnTo>
                  <a:lnTo>
                    <a:pt x="1705613" y="1525921"/>
                  </a:lnTo>
                  <a:lnTo>
                    <a:pt x="1710142" y="1572923"/>
                  </a:lnTo>
                  <a:lnTo>
                    <a:pt x="1713398" y="1620285"/>
                  </a:lnTo>
                  <a:lnTo>
                    <a:pt x="1715364" y="1667991"/>
                  </a:lnTo>
                  <a:lnTo>
                    <a:pt x="1716024" y="1716024"/>
                  </a:lnTo>
                  <a:lnTo>
                    <a:pt x="0" y="1716024"/>
                  </a:lnTo>
                  <a:lnTo>
                    <a:pt x="0" y="0"/>
                  </a:lnTo>
                  <a:close/>
                </a:path>
              </a:pathLst>
            </a:custGeom>
            <a:ln w="22225">
              <a:solidFill>
                <a:srgbClr val="FFFFFF"/>
              </a:solidFill>
            </a:ln>
          </p:spPr>
          <p:txBody>
            <a:bodyPr wrap="square" lIns="0" tIns="0" rIns="0" bIns="0" rtlCol="0"/>
            <a:lstStyle/>
            <a:p>
              <a:endParaRPr/>
            </a:p>
          </p:txBody>
        </p:sp>
      </p:grpSp>
      <p:sp>
        <p:nvSpPr>
          <p:cNvPr id="26" name="object 26"/>
          <p:cNvSpPr txBox="1"/>
          <p:nvPr/>
        </p:nvSpPr>
        <p:spPr>
          <a:xfrm>
            <a:off x="3577845" y="1787291"/>
            <a:ext cx="9931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Interpersonal</a:t>
            </a:r>
            <a:endParaRPr sz="1200">
              <a:latin typeface="Arial"/>
              <a:cs typeface="Arial"/>
            </a:endParaRPr>
          </a:p>
        </p:txBody>
      </p:sp>
      <p:grpSp>
        <p:nvGrpSpPr>
          <p:cNvPr id="27" name="object 27"/>
          <p:cNvGrpSpPr/>
          <p:nvPr/>
        </p:nvGrpSpPr>
        <p:grpSpPr>
          <a:xfrm>
            <a:off x="3458273" y="2581973"/>
            <a:ext cx="1738630" cy="1738630"/>
            <a:chOff x="3458273" y="2581973"/>
            <a:chExt cx="1738630" cy="1738630"/>
          </a:xfrm>
        </p:grpSpPr>
        <p:sp>
          <p:nvSpPr>
            <p:cNvPr id="28" name="object 28"/>
            <p:cNvSpPr/>
            <p:nvPr/>
          </p:nvSpPr>
          <p:spPr>
            <a:xfrm>
              <a:off x="3469385" y="2593085"/>
              <a:ext cx="1716405" cy="1716405"/>
            </a:xfrm>
            <a:custGeom>
              <a:avLst/>
              <a:gdLst/>
              <a:ahLst/>
              <a:cxnLst/>
              <a:rect l="l" t="t" r="r" b="b"/>
              <a:pathLst>
                <a:path w="1716404" h="1716404">
                  <a:moveTo>
                    <a:pt x="1716024" y="0"/>
                  </a:moveTo>
                  <a:lnTo>
                    <a:pt x="0" y="0"/>
                  </a:lnTo>
                  <a:lnTo>
                    <a:pt x="0" y="1716024"/>
                  </a:lnTo>
                  <a:lnTo>
                    <a:pt x="48032" y="1715364"/>
                  </a:lnTo>
                  <a:lnTo>
                    <a:pt x="95738" y="1713398"/>
                  </a:lnTo>
                  <a:lnTo>
                    <a:pt x="143100" y="1710142"/>
                  </a:lnTo>
                  <a:lnTo>
                    <a:pt x="190102" y="1705613"/>
                  </a:lnTo>
                  <a:lnTo>
                    <a:pt x="236725" y="1699829"/>
                  </a:lnTo>
                  <a:lnTo>
                    <a:pt x="282953" y="1692806"/>
                  </a:lnTo>
                  <a:lnTo>
                    <a:pt x="328768" y="1684563"/>
                  </a:lnTo>
                  <a:lnTo>
                    <a:pt x="374154" y="1675115"/>
                  </a:lnTo>
                  <a:lnTo>
                    <a:pt x="419093" y="1664481"/>
                  </a:lnTo>
                  <a:lnTo>
                    <a:pt x="463567" y="1652678"/>
                  </a:lnTo>
                  <a:lnTo>
                    <a:pt x="507561" y="1639722"/>
                  </a:lnTo>
                  <a:lnTo>
                    <a:pt x="551055" y="1625632"/>
                  </a:lnTo>
                  <a:lnTo>
                    <a:pt x="594034" y="1610423"/>
                  </a:lnTo>
                  <a:lnTo>
                    <a:pt x="636481" y="1594114"/>
                  </a:lnTo>
                  <a:lnTo>
                    <a:pt x="678376" y="1576722"/>
                  </a:lnTo>
                  <a:lnTo>
                    <a:pt x="719705" y="1558263"/>
                  </a:lnTo>
                  <a:lnTo>
                    <a:pt x="760449" y="1538755"/>
                  </a:lnTo>
                  <a:lnTo>
                    <a:pt x="800591" y="1518216"/>
                  </a:lnTo>
                  <a:lnTo>
                    <a:pt x="840115" y="1496661"/>
                  </a:lnTo>
                  <a:lnTo>
                    <a:pt x="879002" y="1474110"/>
                  </a:lnTo>
                  <a:lnTo>
                    <a:pt x="917236" y="1450578"/>
                  </a:lnTo>
                  <a:lnTo>
                    <a:pt x="954799" y="1426083"/>
                  </a:lnTo>
                  <a:lnTo>
                    <a:pt x="991675" y="1400643"/>
                  </a:lnTo>
                  <a:lnTo>
                    <a:pt x="1027845" y="1374273"/>
                  </a:lnTo>
                  <a:lnTo>
                    <a:pt x="1063293" y="1346993"/>
                  </a:lnTo>
                  <a:lnTo>
                    <a:pt x="1098002" y="1318818"/>
                  </a:lnTo>
                  <a:lnTo>
                    <a:pt x="1131955" y="1289766"/>
                  </a:lnTo>
                  <a:lnTo>
                    <a:pt x="1165134" y="1259855"/>
                  </a:lnTo>
                  <a:lnTo>
                    <a:pt x="1197521" y="1229101"/>
                  </a:lnTo>
                  <a:lnTo>
                    <a:pt x="1229101" y="1197521"/>
                  </a:lnTo>
                  <a:lnTo>
                    <a:pt x="1259855" y="1165134"/>
                  </a:lnTo>
                  <a:lnTo>
                    <a:pt x="1289766" y="1131955"/>
                  </a:lnTo>
                  <a:lnTo>
                    <a:pt x="1318818" y="1098002"/>
                  </a:lnTo>
                  <a:lnTo>
                    <a:pt x="1346993" y="1063293"/>
                  </a:lnTo>
                  <a:lnTo>
                    <a:pt x="1374273" y="1027845"/>
                  </a:lnTo>
                  <a:lnTo>
                    <a:pt x="1400643" y="991675"/>
                  </a:lnTo>
                  <a:lnTo>
                    <a:pt x="1426083" y="954799"/>
                  </a:lnTo>
                  <a:lnTo>
                    <a:pt x="1450578" y="917236"/>
                  </a:lnTo>
                  <a:lnTo>
                    <a:pt x="1474110" y="879002"/>
                  </a:lnTo>
                  <a:lnTo>
                    <a:pt x="1496661" y="840115"/>
                  </a:lnTo>
                  <a:lnTo>
                    <a:pt x="1518216" y="800591"/>
                  </a:lnTo>
                  <a:lnTo>
                    <a:pt x="1538755" y="760449"/>
                  </a:lnTo>
                  <a:lnTo>
                    <a:pt x="1558263" y="719705"/>
                  </a:lnTo>
                  <a:lnTo>
                    <a:pt x="1576722" y="678376"/>
                  </a:lnTo>
                  <a:lnTo>
                    <a:pt x="1594114" y="636481"/>
                  </a:lnTo>
                  <a:lnTo>
                    <a:pt x="1610423" y="594034"/>
                  </a:lnTo>
                  <a:lnTo>
                    <a:pt x="1625632" y="551055"/>
                  </a:lnTo>
                  <a:lnTo>
                    <a:pt x="1639722" y="507561"/>
                  </a:lnTo>
                  <a:lnTo>
                    <a:pt x="1652678" y="463567"/>
                  </a:lnTo>
                  <a:lnTo>
                    <a:pt x="1664481" y="419093"/>
                  </a:lnTo>
                  <a:lnTo>
                    <a:pt x="1675115" y="374154"/>
                  </a:lnTo>
                  <a:lnTo>
                    <a:pt x="1684563" y="328768"/>
                  </a:lnTo>
                  <a:lnTo>
                    <a:pt x="1692806" y="282953"/>
                  </a:lnTo>
                  <a:lnTo>
                    <a:pt x="1699829" y="236725"/>
                  </a:lnTo>
                  <a:lnTo>
                    <a:pt x="1705613" y="190102"/>
                  </a:lnTo>
                  <a:lnTo>
                    <a:pt x="1710142" y="143100"/>
                  </a:lnTo>
                  <a:lnTo>
                    <a:pt x="1713398" y="95738"/>
                  </a:lnTo>
                  <a:lnTo>
                    <a:pt x="1715364" y="48032"/>
                  </a:lnTo>
                  <a:lnTo>
                    <a:pt x="1716024" y="0"/>
                  </a:lnTo>
                  <a:close/>
                </a:path>
              </a:pathLst>
            </a:custGeom>
            <a:solidFill>
              <a:srgbClr val="256099"/>
            </a:solidFill>
          </p:spPr>
          <p:txBody>
            <a:bodyPr wrap="square" lIns="0" tIns="0" rIns="0" bIns="0" rtlCol="0"/>
            <a:lstStyle/>
            <a:p>
              <a:endParaRPr/>
            </a:p>
          </p:txBody>
        </p:sp>
        <p:sp>
          <p:nvSpPr>
            <p:cNvPr id="29" name="object 29"/>
            <p:cNvSpPr/>
            <p:nvPr/>
          </p:nvSpPr>
          <p:spPr>
            <a:xfrm>
              <a:off x="3469385" y="2593085"/>
              <a:ext cx="1716405" cy="1716405"/>
            </a:xfrm>
            <a:custGeom>
              <a:avLst/>
              <a:gdLst/>
              <a:ahLst/>
              <a:cxnLst/>
              <a:rect l="l" t="t" r="r" b="b"/>
              <a:pathLst>
                <a:path w="1716404" h="1716404">
                  <a:moveTo>
                    <a:pt x="1716024" y="0"/>
                  </a:moveTo>
                  <a:lnTo>
                    <a:pt x="1715364" y="48032"/>
                  </a:lnTo>
                  <a:lnTo>
                    <a:pt x="1713398" y="95738"/>
                  </a:lnTo>
                  <a:lnTo>
                    <a:pt x="1710142" y="143100"/>
                  </a:lnTo>
                  <a:lnTo>
                    <a:pt x="1705613" y="190102"/>
                  </a:lnTo>
                  <a:lnTo>
                    <a:pt x="1699829" y="236725"/>
                  </a:lnTo>
                  <a:lnTo>
                    <a:pt x="1692806" y="282953"/>
                  </a:lnTo>
                  <a:lnTo>
                    <a:pt x="1684563" y="328768"/>
                  </a:lnTo>
                  <a:lnTo>
                    <a:pt x="1675115" y="374154"/>
                  </a:lnTo>
                  <a:lnTo>
                    <a:pt x="1664481" y="419093"/>
                  </a:lnTo>
                  <a:lnTo>
                    <a:pt x="1652678" y="463567"/>
                  </a:lnTo>
                  <a:lnTo>
                    <a:pt x="1639722" y="507561"/>
                  </a:lnTo>
                  <a:lnTo>
                    <a:pt x="1625632" y="551055"/>
                  </a:lnTo>
                  <a:lnTo>
                    <a:pt x="1610423" y="594034"/>
                  </a:lnTo>
                  <a:lnTo>
                    <a:pt x="1594114" y="636481"/>
                  </a:lnTo>
                  <a:lnTo>
                    <a:pt x="1576722" y="678376"/>
                  </a:lnTo>
                  <a:lnTo>
                    <a:pt x="1558263" y="719705"/>
                  </a:lnTo>
                  <a:lnTo>
                    <a:pt x="1538755" y="760449"/>
                  </a:lnTo>
                  <a:lnTo>
                    <a:pt x="1518216" y="800591"/>
                  </a:lnTo>
                  <a:lnTo>
                    <a:pt x="1496661" y="840115"/>
                  </a:lnTo>
                  <a:lnTo>
                    <a:pt x="1474110" y="879002"/>
                  </a:lnTo>
                  <a:lnTo>
                    <a:pt x="1450578" y="917236"/>
                  </a:lnTo>
                  <a:lnTo>
                    <a:pt x="1426083" y="954799"/>
                  </a:lnTo>
                  <a:lnTo>
                    <a:pt x="1400643" y="991675"/>
                  </a:lnTo>
                  <a:lnTo>
                    <a:pt x="1374273" y="1027845"/>
                  </a:lnTo>
                  <a:lnTo>
                    <a:pt x="1346993" y="1063293"/>
                  </a:lnTo>
                  <a:lnTo>
                    <a:pt x="1318818" y="1098002"/>
                  </a:lnTo>
                  <a:lnTo>
                    <a:pt x="1289766" y="1131955"/>
                  </a:lnTo>
                  <a:lnTo>
                    <a:pt x="1259855" y="1165134"/>
                  </a:lnTo>
                  <a:lnTo>
                    <a:pt x="1229101" y="1197521"/>
                  </a:lnTo>
                  <a:lnTo>
                    <a:pt x="1197521" y="1229101"/>
                  </a:lnTo>
                  <a:lnTo>
                    <a:pt x="1165134" y="1259855"/>
                  </a:lnTo>
                  <a:lnTo>
                    <a:pt x="1131955" y="1289766"/>
                  </a:lnTo>
                  <a:lnTo>
                    <a:pt x="1098002" y="1318818"/>
                  </a:lnTo>
                  <a:lnTo>
                    <a:pt x="1063293" y="1346993"/>
                  </a:lnTo>
                  <a:lnTo>
                    <a:pt x="1027845" y="1374273"/>
                  </a:lnTo>
                  <a:lnTo>
                    <a:pt x="991675" y="1400643"/>
                  </a:lnTo>
                  <a:lnTo>
                    <a:pt x="954799" y="1426083"/>
                  </a:lnTo>
                  <a:lnTo>
                    <a:pt x="917236" y="1450578"/>
                  </a:lnTo>
                  <a:lnTo>
                    <a:pt x="879002" y="1474110"/>
                  </a:lnTo>
                  <a:lnTo>
                    <a:pt x="840115" y="1496661"/>
                  </a:lnTo>
                  <a:lnTo>
                    <a:pt x="800591" y="1518216"/>
                  </a:lnTo>
                  <a:lnTo>
                    <a:pt x="760449" y="1538755"/>
                  </a:lnTo>
                  <a:lnTo>
                    <a:pt x="719705" y="1558263"/>
                  </a:lnTo>
                  <a:lnTo>
                    <a:pt x="678376" y="1576722"/>
                  </a:lnTo>
                  <a:lnTo>
                    <a:pt x="636481" y="1594114"/>
                  </a:lnTo>
                  <a:lnTo>
                    <a:pt x="594034" y="1610423"/>
                  </a:lnTo>
                  <a:lnTo>
                    <a:pt x="551055" y="1625632"/>
                  </a:lnTo>
                  <a:lnTo>
                    <a:pt x="507561" y="1639722"/>
                  </a:lnTo>
                  <a:lnTo>
                    <a:pt x="463567" y="1652678"/>
                  </a:lnTo>
                  <a:lnTo>
                    <a:pt x="419093" y="1664481"/>
                  </a:lnTo>
                  <a:lnTo>
                    <a:pt x="374154" y="1675115"/>
                  </a:lnTo>
                  <a:lnTo>
                    <a:pt x="328768" y="1684563"/>
                  </a:lnTo>
                  <a:lnTo>
                    <a:pt x="282953" y="1692806"/>
                  </a:lnTo>
                  <a:lnTo>
                    <a:pt x="236725" y="1699829"/>
                  </a:lnTo>
                  <a:lnTo>
                    <a:pt x="190102" y="1705613"/>
                  </a:lnTo>
                  <a:lnTo>
                    <a:pt x="143100" y="1710142"/>
                  </a:lnTo>
                  <a:lnTo>
                    <a:pt x="95738" y="1713398"/>
                  </a:lnTo>
                  <a:lnTo>
                    <a:pt x="48032" y="1715364"/>
                  </a:lnTo>
                  <a:lnTo>
                    <a:pt x="0" y="1716024"/>
                  </a:lnTo>
                  <a:lnTo>
                    <a:pt x="0" y="0"/>
                  </a:lnTo>
                  <a:lnTo>
                    <a:pt x="1716024" y="0"/>
                  </a:lnTo>
                  <a:close/>
                </a:path>
              </a:pathLst>
            </a:custGeom>
            <a:ln w="22225">
              <a:solidFill>
                <a:srgbClr val="FFFFFF"/>
              </a:solidFill>
            </a:ln>
          </p:spPr>
          <p:txBody>
            <a:bodyPr wrap="square" lIns="0" tIns="0" rIns="0" bIns="0" rtlCol="0"/>
            <a:lstStyle/>
            <a:p>
              <a:endParaRPr/>
            </a:p>
          </p:txBody>
        </p:sp>
      </p:grpSp>
      <p:sp>
        <p:nvSpPr>
          <p:cNvPr id="30" name="object 30"/>
          <p:cNvSpPr txBox="1"/>
          <p:nvPr/>
        </p:nvSpPr>
        <p:spPr>
          <a:xfrm>
            <a:off x="3596164" y="3079714"/>
            <a:ext cx="95821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Organization</a:t>
            </a:r>
            <a:endParaRPr sz="1200">
              <a:latin typeface="Arial"/>
              <a:cs typeface="Arial"/>
            </a:endParaRPr>
          </a:p>
        </p:txBody>
      </p:sp>
      <p:grpSp>
        <p:nvGrpSpPr>
          <p:cNvPr id="31" name="object 31"/>
          <p:cNvGrpSpPr/>
          <p:nvPr/>
        </p:nvGrpSpPr>
        <p:grpSpPr>
          <a:xfrm>
            <a:off x="1652333" y="2581973"/>
            <a:ext cx="1761489" cy="1738630"/>
            <a:chOff x="1652333" y="2581973"/>
            <a:chExt cx="1761489" cy="1738630"/>
          </a:xfrm>
        </p:grpSpPr>
        <p:sp>
          <p:nvSpPr>
            <p:cNvPr id="32" name="object 32"/>
            <p:cNvSpPr/>
            <p:nvPr/>
          </p:nvSpPr>
          <p:spPr>
            <a:xfrm>
              <a:off x="1663445" y="2593085"/>
              <a:ext cx="1739264" cy="1716405"/>
            </a:xfrm>
            <a:custGeom>
              <a:avLst/>
              <a:gdLst/>
              <a:ahLst/>
              <a:cxnLst/>
              <a:rect l="l" t="t" r="r" b="b"/>
              <a:pathLst>
                <a:path w="1739264" h="1716404">
                  <a:moveTo>
                    <a:pt x="1738883" y="0"/>
                  </a:moveTo>
                  <a:lnTo>
                    <a:pt x="0" y="0"/>
                  </a:lnTo>
                  <a:lnTo>
                    <a:pt x="668" y="48032"/>
                  </a:lnTo>
                  <a:lnTo>
                    <a:pt x="2660" y="95738"/>
                  </a:lnTo>
                  <a:lnTo>
                    <a:pt x="5960" y="143100"/>
                  </a:lnTo>
                  <a:lnTo>
                    <a:pt x="10549" y="190102"/>
                  </a:lnTo>
                  <a:lnTo>
                    <a:pt x="16410" y="236725"/>
                  </a:lnTo>
                  <a:lnTo>
                    <a:pt x="23526" y="282953"/>
                  </a:lnTo>
                  <a:lnTo>
                    <a:pt x="31879" y="328768"/>
                  </a:lnTo>
                  <a:lnTo>
                    <a:pt x="41453" y="374154"/>
                  </a:lnTo>
                  <a:lnTo>
                    <a:pt x="52228" y="419093"/>
                  </a:lnTo>
                  <a:lnTo>
                    <a:pt x="64189" y="463567"/>
                  </a:lnTo>
                  <a:lnTo>
                    <a:pt x="77317" y="507561"/>
                  </a:lnTo>
                  <a:lnTo>
                    <a:pt x="91596" y="551055"/>
                  </a:lnTo>
                  <a:lnTo>
                    <a:pt x="107007" y="594034"/>
                  </a:lnTo>
                  <a:lnTo>
                    <a:pt x="123533" y="636481"/>
                  </a:lnTo>
                  <a:lnTo>
                    <a:pt x="141157" y="678376"/>
                  </a:lnTo>
                  <a:lnTo>
                    <a:pt x="159862" y="719705"/>
                  </a:lnTo>
                  <a:lnTo>
                    <a:pt x="179630" y="760449"/>
                  </a:lnTo>
                  <a:lnTo>
                    <a:pt x="200443" y="800591"/>
                  </a:lnTo>
                  <a:lnTo>
                    <a:pt x="222284" y="840115"/>
                  </a:lnTo>
                  <a:lnTo>
                    <a:pt x="245136" y="879002"/>
                  </a:lnTo>
                  <a:lnTo>
                    <a:pt x="268982" y="917236"/>
                  </a:lnTo>
                  <a:lnTo>
                    <a:pt x="293803" y="954799"/>
                  </a:lnTo>
                  <a:lnTo>
                    <a:pt x="319582" y="991675"/>
                  </a:lnTo>
                  <a:lnTo>
                    <a:pt x="346303" y="1027845"/>
                  </a:lnTo>
                  <a:lnTo>
                    <a:pt x="373947" y="1063293"/>
                  </a:lnTo>
                  <a:lnTo>
                    <a:pt x="402497" y="1098002"/>
                  </a:lnTo>
                  <a:lnTo>
                    <a:pt x="431936" y="1131955"/>
                  </a:lnTo>
                  <a:lnTo>
                    <a:pt x="462246" y="1165134"/>
                  </a:lnTo>
                  <a:lnTo>
                    <a:pt x="493409" y="1197521"/>
                  </a:lnTo>
                  <a:lnTo>
                    <a:pt x="525410" y="1229101"/>
                  </a:lnTo>
                  <a:lnTo>
                    <a:pt x="558229" y="1259855"/>
                  </a:lnTo>
                  <a:lnTo>
                    <a:pt x="591849" y="1289766"/>
                  </a:lnTo>
                  <a:lnTo>
                    <a:pt x="626254" y="1318818"/>
                  </a:lnTo>
                  <a:lnTo>
                    <a:pt x="661426" y="1346993"/>
                  </a:lnTo>
                  <a:lnTo>
                    <a:pt x="697346" y="1374273"/>
                  </a:lnTo>
                  <a:lnTo>
                    <a:pt x="733999" y="1400643"/>
                  </a:lnTo>
                  <a:lnTo>
                    <a:pt x="771365" y="1426083"/>
                  </a:lnTo>
                  <a:lnTo>
                    <a:pt x="809429" y="1450578"/>
                  </a:lnTo>
                  <a:lnTo>
                    <a:pt x="848172" y="1474110"/>
                  </a:lnTo>
                  <a:lnTo>
                    <a:pt x="887577" y="1496661"/>
                  </a:lnTo>
                  <a:lnTo>
                    <a:pt x="927627" y="1518216"/>
                  </a:lnTo>
                  <a:lnTo>
                    <a:pt x="968304" y="1538755"/>
                  </a:lnTo>
                  <a:lnTo>
                    <a:pt x="1009591" y="1558263"/>
                  </a:lnTo>
                  <a:lnTo>
                    <a:pt x="1051470" y="1576722"/>
                  </a:lnTo>
                  <a:lnTo>
                    <a:pt x="1093924" y="1594114"/>
                  </a:lnTo>
                  <a:lnTo>
                    <a:pt x="1136936" y="1610423"/>
                  </a:lnTo>
                  <a:lnTo>
                    <a:pt x="1180487" y="1625632"/>
                  </a:lnTo>
                  <a:lnTo>
                    <a:pt x="1224561" y="1639722"/>
                  </a:lnTo>
                  <a:lnTo>
                    <a:pt x="1269141" y="1652678"/>
                  </a:lnTo>
                  <a:lnTo>
                    <a:pt x="1314208" y="1664481"/>
                  </a:lnTo>
                  <a:lnTo>
                    <a:pt x="1359745" y="1675115"/>
                  </a:lnTo>
                  <a:lnTo>
                    <a:pt x="1405735" y="1684563"/>
                  </a:lnTo>
                  <a:lnTo>
                    <a:pt x="1452161" y="1692806"/>
                  </a:lnTo>
                  <a:lnTo>
                    <a:pt x="1499005" y="1699829"/>
                  </a:lnTo>
                  <a:lnTo>
                    <a:pt x="1546249" y="1705613"/>
                  </a:lnTo>
                  <a:lnTo>
                    <a:pt x="1593877" y="1710142"/>
                  </a:lnTo>
                  <a:lnTo>
                    <a:pt x="1641870" y="1713398"/>
                  </a:lnTo>
                  <a:lnTo>
                    <a:pt x="1690211" y="1715364"/>
                  </a:lnTo>
                  <a:lnTo>
                    <a:pt x="1738883" y="1716024"/>
                  </a:lnTo>
                  <a:lnTo>
                    <a:pt x="1738883" y="0"/>
                  </a:lnTo>
                  <a:close/>
                </a:path>
              </a:pathLst>
            </a:custGeom>
            <a:solidFill>
              <a:srgbClr val="6F2F9F"/>
            </a:solidFill>
          </p:spPr>
          <p:txBody>
            <a:bodyPr wrap="square" lIns="0" tIns="0" rIns="0" bIns="0" rtlCol="0"/>
            <a:lstStyle/>
            <a:p>
              <a:endParaRPr/>
            </a:p>
          </p:txBody>
        </p:sp>
        <p:sp>
          <p:nvSpPr>
            <p:cNvPr id="33" name="object 33"/>
            <p:cNvSpPr/>
            <p:nvPr/>
          </p:nvSpPr>
          <p:spPr>
            <a:xfrm>
              <a:off x="1663445" y="2593085"/>
              <a:ext cx="1739264" cy="1716405"/>
            </a:xfrm>
            <a:custGeom>
              <a:avLst/>
              <a:gdLst/>
              <a:ahLst/>
              <a:cxnLst/>
              <a:rect l="l" t="t" r="r" b="b"/>
              <a:pathLst>
                <a:path w="1739264" h="1716404">
                  <a:moveTo>
                    <a:pt x="1738883" y="1716024"/>
                  </a:moveTo>
                  <a:lnTo>
                    <a:pt x="1690211" y="1715364"/>
                  </a:lnTo>
                  <a:lnTo>
                    <a:pt x="1641870" y="1713398"/>
                  </a:lnTo>
                  <a:lnTo>
                    <a:pt x="1593877" y="1710142"/>
                  </a:lnTo>
                  <a:lnTo>
                    <a:pt x="1546249" y="1705613"/>
                  </a:lnTo>
                  <a:lnTo>
                    <a:pt x="1499005" y="1699829"/>
                  </a:lnTo>
                  <a:lnTo>
                    <a:pt x="1452161" y="1692806"/>
                  </a:lnTo>
                  <a:lnTo>
                    <a:pt x="1405735" y="1684563"/>
                  </a:lnTo>
                  <a:lnTo>
                    <a:pt x="1359745" y="1675115"/>
                  </a:lnTo>
                  <a:lnTo>
                    <a:pt x="1314208" y="1664481"/>
                  </a:lnTo>
                  <a:lnTo>
                    <a:pt x="1269141" y="1652678"/>
                  </a:lnTo>
                  <a:lnTo>
                    <a:pt x="1224561" y="1639722"/>
                  </a:lnTo>
                  <a:lnTo>
                    <a:pt x="1180487" y="1625632"/>
                  </a:lnTo>
                  <a:lnTo>
                    <a:pt x="1136936" y="1610423"/>
                  </a:lnTo>
                  <a:lnTo>
                    <a:pt x="1093924" y="1594114"/>
                  </a:lnTo>
                  <a:lnTo>
                    <a:pt x="1051470" y="1576722"/>
                  </a:lnTo>
                  <a:lnTo>
                    <a:pt x="1009591" y="1558263"/>
                  </a:lnTo>
                  <a:lnTo>
                    <a:pt x="968304" y="1538755"/>
                  </a:lnTo>
                  <a:lnTo>
                    <a:pt x="927627" y="1518216"/>
                  </a:lnTo>
                  <a:lnTo>
                    <a:pt x="887577" y="1496661"/>
                  </a:lnTo>
                  <a:lnTo>
                    <a:pt x="848172" y="1474110"/>
                  </a:lnTo>
                  <a:lnTo>
                    <a:pt x="809429" y="1450578"/>
                  </a:lnTo>
                  <a:lnTo>
                    <a:pt x="771365" y="1426083"/>
                  </a:lnTo>
                  <a:lnTo>
                    <a:pt x="733999" y="1400643"/>
                  </a:lnTo>
                  <a:lnTo>
                    <a:pt x="697346" y="1374273"/>
                  </a:lnTo>
                  <a:lnTo>
                    <a:pt x="661426" y="1346993"/>
                  </a:lnTo>
                  <a:lnTo>
                    <a:pt x="626254" y="1318818"/>
                  </a:lnTo>
                  <a:lnTo>
                    <a:pt x="591849" y="1289766"/>
                  </a:lnTo>
                  <a:lnTo>
                    <a:pt x="558229" y="1259855"/>
                  </a:lnTo>
                  <a:lnTo>
                    <a:pt x="525410" y="1229101"/>
                  </a:lnTo>
                  <a:lnTo>
                    <a:pt x="493409" y="1197521"/>
                  </a:lnTo>
                  <a:lnTo>
                    <a:pt x="462246" y="1165134"/>
                  </a:lnTo>
                  <a:lnTo>
                    <a:pt x="431936" y="1131955"/>
                  </a:lnTo>
                  <a:lnTo>
                    <a:pt x="402497" y="1098002"/>
                  </a:lnTo>
                  <a:lnTo>
                    <a:pt x="373947" y="1063293"/>
                  </a:lnTo>
                  <a:lnTo>
                    <a:pt x="346303" y="1027845"/>
                  </a:lnTo>
                  <a:lnTo>
                    <a:pt x="319582" y="991675"/>
                  </a:lnTo>
                  <a:lnTo>
                    <a:pt x="293803" y="954799"/>
                  </a:lnTo>
                  <a:lnTo>
                    <a:pt x="268982" y="917236"/>
                  </a:lnTo>
                  <a:lnTo>
                    <a:pt x="245136" y="879002"/>
                  </a:lnTo>
                  <a:lnTo>
                    <a:pt x="222284" y="840115"/>
                  </a:lnTo>
                  <a:lnTo>
                    <a:pt x="200443" y="800591"/>
                  </a:lnTo>
                  <a:lnTo>
                    <a:pt x="179630" y="760449"/>
                  </a:lnTo>
                  <a:lnTo>
                    <a:pt x="159862" y="719705"/>
                  </a:lnTo>
                  <a:lnTo>
                    <a:pt x="141157" y="678376"/>
                  </a:lnTo>
                  <a:lnTo>
                    <a:pt x="123533" y="636481"/>
                  </a:lnTo>
                  <a:lnTo>
                    <a:pt x="107007" y="594034"/>
                  </a:lnTo>
                  <a:lnTo>
                    <a:pt x="91596" y="551055"/>
                  </a:lnTo>
                  <a:lnTo>
                    <a:pt x="77317" y="507561"/>
                  </a:lnTo>
                  <a:lnTo>
                    <a:pt x="64189" y="463567"/>
                  </a:lnTo>
                  <a:lnTo>
                    <a:pt x="52228" y="419093"/>
                  </a:lnTo>
                  <a:lnTo>
                    <a:pt x="41453" y="374154"/>
                  </a:lnTo>
                  <a:lnTo>
                    <a:pt x="31879" y="328768"/>
                  </a:lnTo>
                  <a:lnTo>
                    <a:pt x="23526" y="282953"/>
                  </a:lnTo>
                  <a:lnTo>
                    <a:pt x="16410" y="236725"/>
                  </a:lnTo>
                  <a:lnTo>
                    <a:pt x="10549" y="190102"/>
                  </a:lnTo>
                  <a:lnTo>
                    <a:pt x="5960" y="143100"/>
                  </a:lnTo>
                  <a:lnTo>
                    <a:pt x="2660" y="95738"/>
                  </a:lnTo>
                  <a:lnTo>
                    <a:pt x="668" y="48032"/>
                  </a:lnTo>
                  <a:lnTo>
                    <a:pt x="0" y="0"/>
                  </a:lnTo>
                  <a:lnTo>
                    <a:pt x="1738883" y="0"/>
                  </a:lnTo>
                  <a:lnTo>
                    <a:pt x="1738883" y="1716024"/>
                  </a:lnTo>
                  <a:close/>
                </a:path>
              </a:pathLst>
            </a:custGeom>
            <a:ln w="22225">
              <a:solidFill>
                <a:srgbClr val="FFFFFF"/>
              </a:solidFill>
            </a:ln>
          </p:spPr>
          <p:txBody>
            <a:bodyPr wrap="square" lIns="0" tIns="0" rIns="0" bIns="0" rtlCol="0"/>
            <a:lstStyle/>
            <a:p>
              <a:endParaRPr/>
            </a:p>
          </p:txBody>
        </p:sp>
      </p:grpSp>
      <p:sp>
        <p:nvSpPr>
          <p:cNvPr id="34" name="object 34"/>
          <p:cNvSpPr txBox="1"/>
          <p:nvPr/>
        </p:nvSpPr>
        <p:spPr>
          <a:xfrm>
            <a:off x="2272492" y="3071651"/>
            <a:ext cx="1028700" cy="223520"/>
          </a:xfrm>
          <a:prstGeom prst="rect">
            <a:avLst/>
          </a:prstGeom>
        </p:spPr>
        <p:txBody>
          <a:bodyPr vert="horz" wrap="square" lIns="0" tIns="12065" rIns="0" bIns="0" rtlCol="0">
            <a:spAutoFit/>
          </a:bodyPr>
          <a:lstStyle/>
          <a:p>
            <a:pPr marL="12700">
              <a:lnSpc>
                <a:spcPct val="100000"/>
              </a:lnSpc>
              <a:spcBef>
                <a:spcPts val="95"/>
              </a:spcBef>
            </a:pPr>
            <a:r>
              <a:rPr sz="1300" b="1" spc="-5" dirty="0">
                <a:solidFill>
                  <a:srgbClr val="FFFFFF"/>
                </a:solidFill>
                <a:latin typeface="Arial"/>
                <a:cs typeface="Arial"/>
              </a:rPr>
              <a:t>En</a:t>
            </a:r>
            <a:r>
              <a:rPr sz="1300" b="1" spc="-30" dirty="0">
                <a:solidFill>
                  <a:srgbClr val="FFFFFF"/>
                </a:solidFill>
                <a:latin typeface="Arial"/>
                <a:cs typeface="Arial"/>
              </a:rPr>
              <a:t>v</a:t>
            </a:r>
            <a:r>
              <a:rPr sz="1300" b="1" spc="-5" dirty="0">
                <a:solidFill>
                  <a:srgbClr val="FFFFFF"/>
                </a:solidFill>
                <a:latin typeface="Arial"/>
                <a:cs typeface="Arial"/>
              </a:rPr>
              <a:t>ironment</a:t>
            </a:r>
            <a:endParaRPr sz="1300">
              <a:latin typeface="Arial"/>
              <a:cs typeface="Arial"/>
            </a:endParaRPr>
          </a:p>
        </p:txBody>
      </p:sp>
      <p:grpSp>
        <p:nvGrpSpPr>
          <p:cNvPr id="35" name="object 35"/>
          <p:cNvGrpSpPr/>
          <p:nvPr/>
        </p:nvGrpSpPr>
        <p:grpSpPr>
          <a:xfrm>
            <a:off x="3155188" y="2217927"/>
            <a:ext cx="563880" cy="247650"/>
            <a:chOff x="3155188" y="2217927"/>
            <a:chExt cx="563880" cy="247650"/>
          </a:xfrm>
        </p:grpSpPr>
        <p:sp>
          <p:nvSpPr>
            <p:cNvPr id="36" name="object 36"/>
            <p:cNvSpPr/>
            <p:nvPr/>
          </p:nvSpPr>
          <p:spPr>
            <a:xfrm>
              <a:off x="3166300" y="2229040"/>
              <a:ext cx="541655" cy="225425"/>
            </a:xfrm>
            <a:custGeom>
              <a:avLst/>
              <a:gdLst/>
              <a:ahLst/>
              <a:cxnLst/>
              <a:rect l="l" t="t" r="r" b="b"/>
              <a:pathLst>
                <a:path w="541654" h="225425">
                  <a:moveTo>
                    <a:pt x="263461" y="0"/>
                  </a:moveTo>
                  <a:lnTo>
                    <a:pt x="210365" y="4578"/>
                  </a:lnTo>
                  <a:lnTo>
                    <a:pt x="160911" y="17710"/>
                  </a:lnTo>
                  <a:lnTo>
                    <a:pt x="116158" y="38489"/>
                  </a:lnTo>
                  <a:lnTo>
                    <a:pt x="77166" y="66008"/>
                  </a:lnTo>
                  <a:lnTo>
                    <a:pt x="44995" y="99361"/>
                  </a:lnTo>
                  <a:lnTo>
                    <a:pt x="20704" y="137642"/>
                  </a:lnTo>
                  <a:lnTo>
                    <a:pt x="5352" y="179944"/>
                  </a:lnTo>
                  <a:lnTo>
                    <a:pt x="0" y="225361"/>
                  </a:lnTo>
                  <a:lnTo>
                    <a:pt x="64389" y="225361"/>
                  </a:lnTo>
                  <a:lnTo>
                    <a:pt x="71926" y="181465"/>
                  </a:lnTo>
                  <a:lnTo>
                    <a:pt x="93478" y="141578"/>
                  </a:lnTo>
                  <a:lnTo>
                    <a:pt x="127450" y="107812"/>
                  </a:lnTo>
                  <a:lnTo>
                    <a:pt x="172250" y="82283"/>
                  </a:lnTo>
                  <a:lnTo>
                    <a:pt x="222543" y="67784"/>
                  </a:lnTo>
                  <a:lnTo>
                    <a:pt x="274005" y="64587"/>
                  </a:lnTo>
                  <a:lnTo>
                    <a:pt x="324080" y="72031"/>
                  </a:lnTo>
                  <a:lnTo>
                    <a:pt x="370210" y="89455"/>
                  </a:lnTo>
                  <a:lnTo>
                    <a:pt x="409839" y="116198"/>
                  </a:lnTo>
                  <a:lnTo>
                    <a:pt x="440410" y="151599"/>
                  </a:lnTo>
                  <a:lnTo>
                    <a:pt x="412813" y="151599"/>
                  </a:lnTo>
                  <a:lnTo>
                    <a:pt x="494728" y="225361"/>
                  </a:lnTo>
                  <a:lnTo>
                    <a:pt x="541591" y="151599"/>
                  </a:lnTo>
                  <a:lnTo>
                    <a:pt x="512406" y="151599"/>
                  </a:lnTo>
                  <a:lnTo>
                    <a:pt x="489005" y="108862"/>
                  </a:lnTo>
                  <a:lnTo>
                    <a:pt x="456484" y="71966"/>
                  </a:lnTo>
                  <a:lnTo>
                    <a:pt x="416256" y="41771"/>
                  </a:lnTo>
                  <a:lnTo>
                    <a:pt x="369735" y="19138"/>
                  </a:lnTo>
                  <a:lnTo>
                    <a:pt x="318332" y="4928"/>
                  </a:lnTo>
                  <a:lnTo>
                    <a:pt x="263461" y="0"/>
                  </a:lnTo>
                  <a:close/>
                </a:path>
              </a:pathLst>
            </a:custGeom>
            <a:solidFill>
              <a:srgbClr val="B4CDE6"/>
            </a:solidFill>
          </p:spPr>
          <p:txBody>
            <a:bodyPr wrap="square" lIns="0" tIns="0" rIns="0" bIns="0" rtlCol="0"/>
            <a:lstStyle/>
            <a:p>
              <a:endParaRPr/>
            </a:p>
          </p:txBody>
        </p:sp>
        <p:sp>
          <p:nvSpPr>
            <p:cNvPr id="37" name="object 37"/>
            <p:cNvSpPr/>
            <p:nvPr/>
          </p:nvSpPr>
          <p:spPr>
            <a:xfrm>
              <a:off x="3166300" y="2229040"/>
              <a:ext cx="541655" cy="225425"/>
            </a:xfrm>
            <a:custGeom>
              <a:avLst/>
              <a:gdLst/>
              <a:ahLst/>
              <a:cxnLst/>
              <a:rect l="l" t="t" r="r" b="b"/>
              <a:pathLst>
                <a:path w="541654" h="225425">
                  <a:moveTo>
                    <a:pt x="0" y="225361"/>
                  </a:moveTo>
                  <a:lnTo>
                    <a:pt x="5352" y="179944"/>
                  </a:lnTo>
                  <a:lnTo>
                    <a:pt x="20704" y="137642"/>
                  </a:lnTo>
                  <a:lnTo>
                    <a:pt x="44995" y="99361"/>
                  </a:lnTo>
                  <a:lnTo>
                    <a:pt x="77166" y="66008"/>
                  </a:lnTo>
                  <a:lnTo>
                    <a:pt x="116158" y="38489"/>
                  </a:lnTo>
                  <a:lnTo>
                    <a:pt x="160911" y="17710"/>
                  </a:lnTo>
                  <a:lnTo>
                    <a:pt x="210365" y="4578"/>
                  </a:lnTo>
                  <a:lnTo>
                    <a:pt x="263461" y="0"/>
                  </a:lnTo>
                  <a:lnTo>
                    <a:pt x="318332" y="4928"/>
                  </a:lnTo>
                  <a:lnTo>
                    <a:pt x="369735" y="19138"/>
                  </a:lnTo>
                  <a:lnTo>
                    <a:pt x="416256" y="41771"/>
                  </a:lnTo>
                  <a:lnTo>
                    <a:pt x="456484" y="71966"/>
                  </a:lnTo>
                  <a:lnTo>
                    <a:pt x="489005" y="108862"/>
                  </a:lnTo>
                  <a:lnTo>
                    <a:pt x="512406" y="151599"/>
                  </a:lnTo>
                  <a:lnTo>
                    <a:pt x="541591" y="151599"/>
                  </a:lnTo>
                  <a:lnTo>
                    <a:pt x="494728" y="225361"/>
                  </a:lnTo>
                  <a:lnTo>
                    <a:pt x="412813" y="151599"/>
                  </a:lnTo>
                  <a:lnTo>
                    <a:pt x="440410" y="151599"/>
                  </a:lnTo>
                  <a:lnTo>
                    <a:pt x="409839" y="116198"/>
                  </a:lnTo>
                  <a:lnTo>
                    <a:pt x="370210" y="89455"/>
                  </a:lnTo>
                  <a:lnTo>
                    <a:pt x="324080" y="72031"/>
                  </a:lnTo>
                  <a:lnTo>
                    <a:pt x="274005" y="64587"/>
                  </a:lnTo>
                  <a:lnTo>
                    <a:pt x="222543" y="67784"/>
                  </a:lnTo>
                  <a:lnTo>
                    <a:pt x="172250" y="82283"/>
                  </a:lnTo>
                  <a:lnTo>
                    <a:pt x="127450" y="107812"/>
                  </a:lnTo>
                  <a:lnTo>
                    <a:pt x="93478" y="141578"/>
                  </a:lnTo>
                  <a:lnTo>
                    <a:pt x="71926" y="181465"/>
                  </a:lnTo>
                  <a:lnTo>
                    <a:pt x="64389" y="225361"/>
                  </a:lnTo>
                  <a:lnTo>
                    <a:pt x="0" y="225361"/>
                  </a:lnTo>
                  <a:close/>
                </a:path>
              </a:pathLst>
            </a:custGeom>
            <a:ln w="22225">
              <a:solidFill>
                <a:srgbClr val="FFFFFF"/>
              </a:solidFill>
            </a:ln>
          </p:spPr>
          <p:txBody>
            <a:bodyPr wrap="square" lIns="0" tIns="0" rIns="0" bIns="0" rtlCol="0"/>
            <a:lstStyle/>
            <a:p>
              <a:endParaRPr/>
            </a:p>
          </p:txBody>
        </p:sp>
      </p:grpSp>
      <p:grpSp>
        <p:nvGrpSpPr>
          <p:cNvPr id="38" name="object 38"/>
          <p:cNvGrpSpPr/>
          <p:nvPr/>
        </p:nvGrpSpPr>
        <p:grpSpPr>
          <a:xfrm>
            <a:off x="3140519" y="2641409"/>
            <a:ext cx="563880" cy="247650"/>
            <a:chOff x="3140519" y="2641409"/>
            <a:chExt cx="563880" cy="247650"/>
          </a:xfrm>
        </p:grpSpPr>
        <p:sp>
          <p:nvSpPr>
            <p:cNvPr id="39" name="object 39"/>
            <p:cNvSpPr/>
            <p:nvPr/>
          </p:nvSpPr>
          <p:spPr>
            <a:xfrm>
              <a:off x="3151632" y="2652522"/>
              <a:ext cx="541655" cy="225425"/>
            </a:xfrm>
            <a:custGeom>
              <a:avLst/>
              <a:gdLst/>
              <a:ahLst/>
              <a:cxnLst/>
              <a:rect l="l" t="t" r="r" b="b"/>
              <a:pathLst>
                <a:path w="541654" h="225425">
                  <a:moveTo>
                    <a:pt x="541591" y="0"/>
                  </a:moveTo>
                  <a:lnTo>
                    <a:pt x="477202" y="0"/>
                  </a:lnTo>
                  <a:lnTo>
                    <a:pt x="469664" y="43896"/>
                  </a:lnTo>
                  <a:lnTo>
                    <a:pt x="448113" y="83783"/>
                  </a:lnTo>
                  <a:lnTo>
                    <a:pt x="414141" y="117548"/>
                  </a:lnTo>
                  <a:lnTo>
                    <a:pt x="369341" y="143078"/>
                  </a:lnTo>
                  <a:lnTo>
                    <a:pt x="319047" y="157577"/>
                  </a:lnTo>
                  <a:lnTo>
                    <a:pt x="267585" y="160774"/>
                  </a:lnTo>
                  <a:lnTo>
                    <a:pt x="217511" y="153330"/>
                  </a:lnTo>
                  <a:lnTo>
                    <a:pt x="171381" y="135905"/>
                  </a:lnTo>
                  <a:lnTo>
                    <a:pt x="131752" y="109162"/>
                  </a:lnTo>
                  <a:lnTo>
                    <a:pt x="101180" y="73761"/>
                  </a:lnTo>
                  <a:lnTo>
                    <a:pt x="128778" y="73761"/>
                  </a:lnTo>
                  <a:lnTo>
                    <a:pt x="46863" y="0"/>
                  </a:lnTo>
                  <a:lnTo>
                    <a:pt x="0" y="73761"/>
                  </a:lnTo>
                  <a:lnTo>
                    <a:pt x="29184" y="73761"/>
                  </a:lnTo>
                  <a:lnTo>
                    <a:pt x="52585" y="116498"/>
                  </a:lnTo>
                  <a:lnTo>
                    <a:pt x="85106" y="153394"/>
                  </a:lnTo>
                  <a:lnTo>
                    <a:pt x="125334" y="183589"/>
                  </a:lnTo>
                  <a:lnTo>
                    <a:pt x="171856" y="206222"/>
                  </a:lnTo>
                  <a:lnTo>
                    <a:pt x="223259" y="220433"/>
                  </a:lnTo>
                  <a:lnTo>
                    <a:pt x="278130" y="225361"/>
                  </a:lnTo>
                  <a:lnTo>
                    <a:pt x="331226" y="220782"/>
                  </a:lnTo>
                  <a:lnTo>
                    <a:pt x="380680" y="207650"/>
                  </a:lnTo>
                  <a:lnTo>
                    <a:pt x="425433" y="186872"/>
                  </a:lnTo>
                  <a:lnTo>
                    <a:pt x="464424" y="159353"/>
                  </a:lnTo>
                  <a:lnTo>
                    <a:pt x="496595" y="126000"/>
                  </a:lnTo>
                  <a:lnTo>
                    <a:pt x="520887" y="87719"/>
                  </a:lnTo>
                  <a:lnTo>
                    <a:pt x="536238" y="45417"/>
                  </a:lnTo>
                  <a:lnTo>
                    <a:pt x="541591" y="0"/>
                  </a:lnTo>
                  <a:close/>
                </a:path>
              </a:pathLst>
            </a:custGeom>
            <a:solidFill>
              <a:srgbClr val="B4CDE6"/>
            </a:solidFill>
          </p:spPr>
          <p:txBody>
            <a:bodyPr wrap="square" lIns="0" tIns="0" rIns="0" bIns="0" rtlCol="0"/>
            <a:lstStyle/>
            <a:p>
              <a:endParaRPr/>
            </a:p>
          </p:txBody>
        </p:sp>
        <p:sp>
          <p:nvSpPr>
            <p:cNvPr id="40" name="object 40"/>
            <p:cNvSpPr/>
            <p:nvPr/>
          </p:nvSpPr>
          <p:spPr>
            <a:xfrm>
              <a:off x="3151632" y="2652522"/>
              <a:ext cx="541655" cy="225425"/>
            </a:xfrm>
            <a:custGeom>
              <a:avLst/>
              <a:gdLst/>
              <a:ahLst/>
              <a:cxnLst/>
              <a:rect l="l" t="t" r="r" b="b"/>
              <a:pathLst>
                <a:path w="541654" h="225425">
                  <a:moveTo>
                    <a:pt x="541591" y="0"/>
                  </a:moveTo>
                  <a:lnTo>
                    <a:pt x="536238" y="45417"/>
                  </a:lnTo>
                  <a:lnTo>
                    <a:pt x="520887" y="87719"/>
                  </a:lnTo>
                  <a:lnTo>
                    <a:pt x="496595" y="126000"/>
                  </a:lnTo>
                  <a:lnTo>
                    <a:pt x="464424" y="159353"/>
                  </a:lnTo>
                  <a:lnTo>
                    <a:pt x="425433" y="186872"/>
                  </a:lnTo>
                  <a:lnTo>
                    <a:pt x="380680" y="207650"/>
                  </a:lnTo>
                  <a:lnTo>
                    <a:pt x="331226" y="220782"/>
                  </a:lnTo>
                  <a:lnTo>
                    <a:pt x="278130" y="225361"/>
                  </a:lnTo>
                  <a:lnTo>
                    <a:pt x="223259" y="220433"/>
                  </a:lnTo>
                  <a:lnTo>
                    <a:pt x="171856" y="206222"/>
                  </a:lnTo>
                  <a:lnTo>
                    <a:pt x="125334" y="183589"/>
                  </a:lnTo>
                  <a:lnTo>
                    <a:pt x="85106" y="153394"/>
                  </a:lnTo>
                  <a:lnTo>
                    <a:pt x="52585" y="116498"/>
                  </a:lnTo>
                  <a:lnTo>
                    <a:pt x="29184" y="73761"/>
                  </a:lnTo>
                  <a:lnTo>
                    <a:pt x="0" y="73761"/>
                  </a:lnTo>
                  <a:lnTo>
                    <a:pt x="46863" y="0"/>
                  </a:lnTo>
                  <a:lnTo>
                    <a:pt x="128778" y="73761"/>
                  </a:lnTo>
                  <a:lnTo>
                    <a:pt x="101180" y="73761"/>
                  </a:lnTo>
                  <a:lnTo>
                    <a:pt x="131752" y="109162"/>
                  </a:lnTo>
                  <a:lnTo>
                    <a:pt x="171381" y="135905"/>
                  </a:lnTo>
                  <a:lnTo>
                    <a:pt x="217511" y="153330"/>
                  </a:lnTo>
                  <a:lnTo>
                    <a:pt x="267585" y="160774"/>
                  </a:lnTo>
                  <a:lnTo>
                    <a:pt x="319047" y="157577"/>
                  </a:lnTo>
                  <a:lnTo>
                    <a:pt x="369341" y="143078"/>
                  </a:lnTo>
                  <a:lnTo>
                    <a:pt x="414141" y="117548"/>
                  </a:lnTo>
                  <a:lnTo>
                    <a:pt x="448113" y="83783"/>
                  </a:lnTo>
                  <a:lnTo>
                    <a:pt x="469664" y="43896"/>
                  </a:lnTo>
                  <a:lnTo>
                    <a:pt x="477202" y="0"/>
                  </a:lnTo>
                  <a:lnTo>
                    <a:pt x="541591" y="0"/>
                  </a:lnTo>
                  <a:close/>
                </a:path>
              </a:pathLst>
            </a:custGeom>
            <a:ln w="22225">
              <a:solidFill>
                <a:srgbClr val="FFFFFF"/>
              </a:solidFill>
            </a:ln>
          </p:spPr>
          <p:txBody>
            <a:bodyPr wrap="square" lIns="0" tIns="0" rIns="0" bIns="0" rtlCol="0"/>
            <a:lstStyle/>
            <a:p>
              <a:endParaRPr/>
            </a:p>
          </p:txBody>
        </p:sp>
      </p:grpSp>
      <p:sp>
        <p:nvSpPr>
          <p:cNvPr id="41" name="object 41"/>
          <p:cNvSpPr txBox="1"/>
          <p:nvPr/>
        </p:nvSpPr>
        <p:spPr>
          <a:xfrm>
            <a:off x="6333760" y="4569912"/>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3381CC"/>
                </a:solidFill>
                <a:latin typeface="Arial"/>
                <a:cs typeface="Arial"/>
              </a:rPr>
              <a:t>11</a:t>
            </a:fld>
            <a:endParaRPr sz="1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845459"/>
            <a:ext cx="5283730" cy="4399281"/>
          </a:xfrm>
          <a:prstGeom prst="rect">
            <a:avLst/>
          </a:prstGeom>
        </p:spPr>
        <p:txBody>
          <a:bodyPr vert="horz" wrap="square" lIns="0" tIns="13335" rIns="0" bIns="0" rtlCol="0">
            <a:spAutoFit/>
          </a:bodyPr>
          <a:lstStyle/>
          <a:p>
            <a:pPr marL="367665" lvl="1" indent="-173355">
              <a:lnSpc>
                <a:spcPct val="100000"/>
              </a:lnSpc>
              <a:spcBef>
                <a:spcPts val="635"/>
              </a:spcBef>
              <a:buClr>
                <a:srgbClr val="3381CC"/>
              </a:buClr>
              <a:buSzPct val="89285"/>
              <a:buChar char="•"/>
              <a:tabLst>
                <a:tab pos="368300" algn="l"/>
              </a:tabLst>
            </a:pPr>
            <a:r>
              <a:rPr lang="en-US" sz="1400" b="1" spc="-5" dirty="0">
                <a:solidFill>
                  <a:srgbClr val="122C41"/>
                </a:solidFill>
                <a:latin typeface="Arial"/>
                <a:cs typeface="Arial"/>
              </a:rPr>
              <a:t>Built Environment</a:t>
            </a:r>
          </a:p>
          <a:p>
            <a:pPr marL="824865" lvl="2" indent="-173355">
              <a:spcBef>
                <a:spcPts val="635"/>
              </a:spcBef>
              <a:buClr>
                <a:srgbClr val="3381CC"/>
              </a:buClr>
              <a:buSzPct val="89285"/>
              <a:buChar char="•"/>
              <a:tabLst>
                <a:tab pos="368300" algn="l"/>
              </a:tabLst>
            </a:pPr>
            <a:r>
              <a:rPr lang="en-US" sz="1000" dirty="0">
                <a:latin typeface="Arial"/>
                <a:cs typeface="Arial"/>
              </a:rPr>
              <a:t>Spaces for physical activity such as walking trails or routes, showers and changing facilities, and stairwell enhanced with artwork and music to make them more inviting. </a:t>
            </a:r>
            <a:endParaRPr lang="en-US" sz="1000" dirty="0">
              <a:solidFill>
                <a:srgbClr val="122C41"/>
              </a:solidFill>
              <a:latin typeface="Arial"/>
              <a:cs typeface="Arial"/>
            </a:endParaRPr>
          </a:p>
          <a:p>
            <a:pPr marL="367665" lvl="1" indent="-173355">
              <a:lnSpc>
                <a:spcPct val="100000"/>
              </a:lnSpc>
              <a:spcBef>
                <a:spcPts val="635"/>
              </a:spcBef>
              <a:buClr>
                <a:srgbClr val="3381CC"/>
              </a:buClr>
              <a:buSzPct val="89285"/>
              <a:buChar char="•"/>
              <a:tabLst>
                <a:tab pos="368300" algn="l"/>
              </a:tabLst>
            </a:pPr>
            <a:r>
              <a:rPr lang="en-US" sz="1400" b="1" dirty="0">
                <a:solidFill>
                  <a:srgbClr val="122C41"/>
                </a:solidFill>
                <a:latin typeface="Arial"/>
                <a:cs typeface="Arial"/>
              </a:rPr>
              <a:t>Food and Nutrition Security</a:t>
            </a:r>
            <a:endParaRPr sz="1400" b="1" dirty="0">
              <a:latin typeface="Arial"/>
              <a:cs typeface="Arial"/>
            </a:endParaRPr>
          </a:p>
          <a:p>
            <a:pPr marL="824865" lvl="2" indent="-173355">
              <a:spcBef>
                <a:spcPts val="635"/>
              </a:spcBef>
              <a:buClr>
                <a:srgbClr val="3381CC"/>
              </a:buClr>
              <a:buSzPct val="89285"/>
              <a:buChar char="•"/>
              <a:tabLst>
                <a:tab pos="368300" algn="l"/>
              </a:tabLst>
            </a:pPr>
            <a:r>
              <a:rPr lang="en-US" sz="1000" spc="-5" dirty="0">
                <a:solidFill>
                  <a:srgbClr val="122C41"/>
                </a:solidFill>
                <a:latin typeface="Arial"/>
                <a:cs typeface="Arial"/>
              </a:rPr>
              <a:t>Having a written policy that makes healthy foods and beverages available in all onsite points of purchase such as cafeterias and vending machines or examining subsidies and discounts on healthy food items available for purchase. </a:t>
            </a:r>
          </a:p>
          <a:p>
            <a:pPr marL="367665" lvl="1" indent="-173355">
              <a:spcBef>
                <a:spcPts val="635"/>
              </a:spcBef>
              <a:buClr>
                <a:srgbClr val="3381CC"/>
              </a:buClr>
              <a:buSzPct val="89285"/>
              <a:buChar char="•"/>
              <a:tabLst>
                <a:tab pos="368300" algn="l"/>
              </a:tabLst>
            </a:pPr>
            <a:r>
              <a:rPr lang="en-US" sz="1400" b="1" spc="-5" dirty="0">
                <a:solidFill>
                  <a:srgbClr val="122C41"/>
                </a:solidFill>
                <a:latin typeface="Arial"/>
                <a:cs typeface="Arial"/>
              </a:rPr>
              <a:t>Community-Clinical Linkages</a:t>
            </a:r>
          </a:p>
          <a:p>
            <a:pPr marL="824865" lvl="2" indent="-173355">
              <a:spcBef>
                <a:spcPts val="635"/>
              </a:spcBef>
              <a:buClr>
                <a:srgbClr val="3381CC"/>
              </a:buClr>
              <a:buSzPct val="89285"/>
              <a:buChar char="•"/>
              <a:tabLst>
                <a:tab pos="368300" algn="l"/>
              </a:tabLst>
            </a:pPr>
            <a:r>
              <a:rPr lang="en-US" sz="1000" spc="-5" dirty="0">
                <a:solidFill>
                  <a:srgbClr val="122C41"/>
                </a:solidFill>
                <a:latin typeface="Arial"/>
                <a:cs typeface="Arial"/>
              </a:rPr>
              <a:t>Improve access to and use of telemedicine, chronic disease self-management programs, and ensuring prescription drug coverage for common chronic conditions such as hypertension, high cholesterol, and diabetes.</a:t>
            </a:r>
            <a:endParaRPr lang="en-US" sz="1400" spc="-5" dirty="0">
              <a:solidFill>
                <a:srgbClr val="122C41"/>
              </a:solidFill>
              <a:latin typeface="Arial"/>
              <a:cs typeface="Arial"/>
            </a:endParaRPr>
          </a:p>
          <a:p>
            <a:pPr marL="367665" lvl="1" indent="-173355">
              <a:spcBef>
                <a:spcPts val="635"/>
              </a:spcBef>
              <a:buClr>
                <a:srgbClr val="3381CC"/>
              </a:buClr>
              <a:buSzPct val="89285"/>
              <a:buChar char="•"/>
              <a:tabLst>
                <a:tab pos="368300" algn="l"/>
              </a:tabLst>
            </a:pPr>
            <a:r>
              <a:rPr lang="en-US" sz="1400" b="1" spc="-5" dirty="0">
                <a:solidFill>
                  <a:srgbClr val="122C41"/>
                </a:solidFill>
                <a:latin typeface="Arial"/>
                <a:cs typeface="Arial"/>
              </a:rPr>
              <a:t>Social Connectedness</a:t>
            </a:r>
          </a:p>
          <a:p>
            <a:pPr marL="824865" lvl="2" indent="-173355">
              <a:spcBef>
                <a:spcPts val="635"/>
              </a:spcBef>
              <a:buClr>
                <a:srgbClr val="3381CC"/>
              </a:buClr>
              <a:buSzPct val="89285"/>
              <a:buChar char="•"/>
              <a:tabLst>
                <a:tab pos="368300" algn="l"/>
              </a:tabLst>
            </a:pPr>
            <a:r>
              <a:rPr lang="en-US" sz="1000" spc="-5" dirty="0">
                <a:solidFill>
                  <a:srgbClr val="122C41"/>
                </a:solidFill>
                <a:latin typeface="Arial"/>
                <a:cs typeface="Arial"/>
              </a:rPr>
              <a:t>Establishing active and diverse health promotion committees, employee needs and interest survey for planning health promotion activities, using tailored health promotion communications to ensure that they are accessible and appealing to all employees.</a:t>
            </a:r>
            <a:endParaRPr lang="en-US" sz="1400" spc="-5" dirty="0">
              <a:solidFill>
                <a:srgbClr val="122C41"/>
              </a:solidFill>
              <a:latin typeface="Arial"/>
              <a:cs typeface="Arial"/>
            </a:endParaRPr>
          </a:p>
          <a:p>
            <a:pPr marL="367665" lvl="1" indent="-173355">
              <a:spcBef>
                <a:spcPts val="635"/>
              </a:spcBef>
              <a:buClr>
                <a:srgbClr val="3381CC"/>
              </a:buClr>
              <a:buSzPct val="89285"/>
              <a:buChar char="•"/>
              <a:tabLst>
                <a:tab pos="368300" algn="l"/>
              </a:tabLst>
            </a:pPr>
            <a:r>
              <a:rPr lang="en-US" sz="1400" b="1" spc="-5" dirty="0">
                <a:solidFill>
                  <a:srgbClr val="122C41"/>
                </a:solidFill>
                <a:latin typeface="Arial"/>
                <a:cs typeface="Arial"/>
              </a:rPr>
              <a:t>Tobacco-Free Policy</a:t>
            </a:r>
          </a:p>
          <a:p>
            <a:pPr marL="824865" lvl="2" indent="-173355">
              <a:spcBef>
                <a:spcPts val="635"/>
              </a:spcBef>
              <a:buClr>
                <a:srgbClr val="3381CC"/>
              </a:buClr>
              <a:buSzPct val="89285"/>
              <a:buChar char="•"/>
              <a:tabLst>
                <a:tab pos="368300" algn="l"/>
              </a:tabLst>
            </a:pPr>
            <a:r>
              <a:rPr lang="en-US" sz="1000" spc="-5" dirty="0">
                <a:solidFill>
                  <a:srgbClr val="122C41"/>
                </a:solidFill>
                <a:latin typeface="Arial"/>
                <a:cs typeface="Arial"/>
              </a:rPr>
              <a:t>Tobacco free environment, coverage for cessation medications and NRT, access to cessation programs</a:t>
            </a:r>
            <a:endParaRPr sz="1000" dirty="0">
              <a:latin typeface="Arial"/>
              <a:cs typeface="Arial"/>
            </a:endParaRPr>
          </a:p>
          <a:p>
            <a:pPr lvl="1">
              <a:lnSpc>
                <a:spcPct val="100000"/>
              </a:lnSpc>
              <a:spcBef>
                <a:spcPts val="15"/>
              </a:spcBef>
              <a:buClr>
                <a:srgbClr val="3381CC"/>
              </a:buClr>
              <a:buFont typeface="Arial"/>
              <a:buChar char="•"/>
            </a:pPr>
            <a:endParaRPr sz="2000" dirty="0">
              <a:latin typeface="Arial"/>
              <a:cs typeface="Arial"/>
            </a:endParaRPr>
          </a:p>
        </p:txBody>
      </p:sp>
      <p:sp>
        <p:nvSpPr>
          <p:cNvPr id="3" name="object 3"/>
          <p:cNvSpPr txBox="1">
            <a:spLocks noGrp="1"/>
          </p:cNvSpPr>
          <p:nvPr>
            <p:ph type="title"/>
          </p:nvPr>
        </p:nvSpPr>
        <p:spPr>
          <a:xfrm>
            <a:off x="1" y="209551"/>
            <a:ext cx="6858000" cy="293824"/>
          </a:xfrm>
          <a:prstGeom prst="rect">
            <a:avLst/>
          </a:prstGeom>
        </p:spPr>
        <p:txBody>
          <a:bodyPr vert="horz" wrap="square" lIns="0" tIns="12700" rIns="0" bIns="0" rtlCol="0">
            <a:spAutoFit/>
          </a:bodyPr>
          <a:lstStyle/>
          <a:p>
            <a:pPr marL="12700" algn="ctr">
              <a:lnSpc>
                <a:spcPct val="100000"/>
              </a:lnSpc>
              <a:spcBef>
                <a:spcPts val="100"/>
              </a:spcBef>
            </a:pPr>
            <a:r>
              <a:rPr lang="en-US" sz="1800" b="1" dirty="0">
                <a:solidFill>
                  <a:srgbClr val="102B40"/>
                </a:solidFill>
              </a:rPr>
              <a:t>Social Determinants of Health to Advance Health Equity</a:t>
            </a:r>
            <a:endParaRPr sz="1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12</a:t>
            </a:fld>
            <a:endParaRPr spc="-5" dirty="0"/>
          </a:p>
        </p:txBody>
      </p:sp>
      <p:pic>
        <p:nvPicPr>
          <p:cNvPr id="6" name="Picture 5">
            <a:extLst>
              <a:ext uri="{FF2B5EF4-FFF2-40B4-BE49-F238E27FC236}">
                <a16:creationId xmlns:a16="http://schemas.microsoft.com/office/drawing/2014/main" id="{874E202B-BC5F-B745-04E2-A0603EE4AA01}"/>
              </a:ext>
            </a:extLst>
          </p:cNvPr>
          <p:cNvPicPr>
            <a:picLocks noChangeAspect="1"/>
          </p:cNvPicPr>
          <p:nvPr/>
        </p:nvPicPr>
        <p:blipFill>
          <a:blip r:embed="rId3"/>
          <a:stretch>
            <a:fillRect/>
          </a:stretch>
        </p:blipFill>
        <p:spPr>
          <a:xfrm>
            <a:off x="281078" y="845459"/>
            <a:ext cx="687838" cy="685800"/>
          </a:xfrm>
          <a:prstGeom prst="rect">
            <a:avLst/>
          </a:prstGeom>
        </p:spPr>
      </p:pic>
      <p:pic>
        <p:nvPicPr>
          <p:cNvPr id="7" name="Picture 6">
            <a:extLst>
              <a:ext uri="{FF2B5EF4-FFF2-40B4-BE49-F238E27FC236}">
                <a16:creationId xmlns:a16="http://schemas.microsoft.com/office/drawing/2014/main" id="{0717978E-4B9C-0188-6316-4BA0C47C066E}"/>
              </a:ext>
            </a:extLst>
          </p:cNvPr>
          <p:cNvPicPr>
            <a:picLocks noChangeAspect="1"/>
          </p:cNvPicPr>
          <p:nvPr/>
        </p:nvPicPr>
        <p:blipFill>
          <a:blip r:embed="rId4"/>
          <a:stretch>
            <a:fillRect/>
          </a:stretch>
        </p:blipFill>
        <p:spPr>
          <a:xfrm>
            <a:off x="281078" y="1657350"/>
            <a:ext cx="682734" cy="685800"/>
          </a:xfrm>
          <a:prstGeom prst="rect">
            <a:avLst/>
          </a:prstGeom>
        </p:spPr>
      </p:pic>
      <p:pic>
        <p:nvPicPr>
          <p:cNvPr id="8" name="Content Placeholder 4">
            <a:extLst>
              <a:ext uri="{FF2B5EF4-FFF2-40B4-BE49-F238E27FC236}">
                <a16:creationId xmlns:a16="http://schemas.microsoft.com/office/drawing/2014/main" id="{5EBF6B47-0F2E-73F7-9BEE-358BD86E1324}"/>
              </a:ext>
            </a:extLst>
          </p:cNvPr>
          <p:cNvPicPr>
            <a:picLocks noChangeAspect="1"/>
          </p:cNvPicPr>
          <p:nvPr/>
        </p:nvPicPr>
        <p:blipFill>
          <a:blip r:embed="rId5"/>
          <a:stretch>
            <a:fillRect/>
          </a:stretch>
        </p:blipFill>
        <p:spPr>
          <a:xfrm>
            <a:off x="278012" y="2453847"/>
            <a:ext cx="685800" cy="693008"/>
          </a:xfrm>
          <a:prstGeom prst="rect">
            <a:avLst/>
          </a:prstGeom>
        </p:spPr>
      </p:pic>
      <p:pic>
        <p:nvPicPr>
          <p:cNvPr id="1026" name="Picture 2" descr="Group of people hugging">
            <a:extLst>
              <a:ext uri="{FF2B5EF4-FFF2-40B4-BE49-F238E27FC236}">
                <a16:creationId xmlns:a16="http://schemas.microsoft.com/office/drawing/2014/main" id="{9D274EF8-6D3E-5ADD-266B-D20F2F4375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012" y="3266413"/>
            <a:ext cx="685800" cy="680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smoking icon">
            <a:extLst>
              <a:ext uri="{FF2B5EF4-FFF2-40B4-BE49-F238E27FC236}">
                <a16:creationId xmlns:a16="http://schemas.microsoft.com/office/drawing/2014/main" id="{63CBE111-F024-D099-861D-42F932FB80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012" y="4041705"/>
            <a:ext cx="685800" cy="69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DBED-DA3D-4AF4-B3B7-F66E04ACF60C}"/>
              </a:ext>
            </a:extLst>
          </p:cNvPr>
          <p:cNvSpPr>
            <a:spLocks noGrp="1"/>
          </p:cNvSpPr>
          <p:nvPr>
            <p:ph type="title"/>
          </p:nvPr>
        </p:nvSpPr>
        <p:spPr/>
        <p:txBody>
          <a:bodyPr/>
          <a:lstStyle/>
          <a:p>
            <a:r>
              <a:rPr lang="en-US" dirty="0"/>
              <a:t>THE 2019 update PROCESS: Survey Development</a:t>
            </a:r>
          </a:p>
        </p:txBody>
      </p:sp>
      <p:sp>
        <p:nvSpPr>
          <p:cNvPr id="3" name="Slide Number Placeholder 2">
            <a:extLst>
              <a:ext uri="{FF2B5EF4-FFF2-40B4-BE49-F238E27FC236}">
                <a16:creationId xmlns:a16="http://schemas.microsoft.com/office/drawing/2014/main" id="{2B842220-208F-4C2E-95C8-05726010B388}"/>
              </a:ext>
            </a:extLst>
          </p:cNvPr>
          <p:cNvSpPr>
            <a:spLocks noGrp="1"/>
          </p:cNvSpPr>
          <p:nvPr>
            <p:ph type="sldNum" sz="quarter" idx="12"/>
          </p:nvPr>
        </p:nvSpPr>
        <p:spPr/>
        <p:txBody>
          <a:bodyPr/>
          <a:lstStyle/>
          <a:p>
            <a:pPr defTabSz="257175"/>
            <a:fld id="{D57F1E4F-1CFF-5643-939E-217C01CDF565}" type="slidenum">
              <a:rPr lang="en-US">
                <a:solidFill>
                  <a:srgbClr val="56A0B8"/>
                </a:solidFill>
                <a:latin typeface="Calibri"/>
              </a:rPr>
              <a:pPr defTabSz="257175"/>
              <a:t>13</a:t>
            </a:fld>
            <a:endParaRPr lang="en-US" dirty="0">
              <a:solidFill>
                <a:srgbClr val="56A0B8"/>
              </a:solidFill>
              <a:latin typeface="Calibri"/>
            </a:endParaRPr>
          </a:p>
        </p:txBody>
      </p:sp>
      <p:sp>
        <p:nvSpPr>
          <p:cNvPr id="4" name="Rectangle 3">
            <a:extLst>
              <a:ext uri="{FF2B5EF4-FFF2-40B4-BE49-F238E27FC236}">
                <a16:creationId xmlns:a16="http://schemas.microsoft.com/office/drawing/2014/main" id="{E4BBA8ED-231C-4B60-BED2-11722C42A33F}"/>
              </a:ext>
            </a:extLst>
          </p:cNvPr>
          <p:cNvSpPr/>
          <p:nvPr/>
        </p:nvSpPr>
        <p:spPr>
          <a:xfrm>
            <a:off x="326921" y="2089546"/>
            <a:ext cx="1028700"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257175"/>
            <a:r>
              <a:rPr lang="en-US" sz="1013" dirty="0">
                <a:solidFill>
                  <a:prstClr val="white"/>
                </a:solidFill>
                <a:latin typeface="Calibri"/>
              </a:rPr>
              <a:t>Literature Review </a:t>
            </a:r>
            <a:r>
              <a:rPr lang="en-US" sz="900" dirty="0">
                <a:solidFill>
                  <a:prstClr val="white"/>
                </a:solidFill>
                <a:latin typeface="Calibri"/>
              </a:rPr>
              <a:t>(n=1,131)</a:t>
            </a:r>
            <a:endParaRPr lang="en-US" sz="1013" dirty="0">
              <a:solidFill>
                <a:prstClr val="white"/>
              </a:solidFill>
              <a:latin typeface="Calibri"/>
            </a:endParaRPr>
          </a:p>
        </p:txBody>
      </p:sp>
      <p:sp>
        <p:nvSpPr>
          <p:cNvPr id="5" name="Rectangle 4">
            <a:extLst>
              <a:ext uri="{FF2B5EF4-FFF2-40B4-BE49-F238E27FC236}">
                <a16:creationId xmlns:a16="http://schemas.microsoft.com/office/drawing/2014/main" id="{86D201CC-99B1-4DC5-9B19-4874C32C6321}"/>
              </a:ext>
            </a:extLst>
          </p:cNvPr>
          <p:cNvSpPr/>
          <p:nvPr/>
        </p:nvSpPr>
        <p:spPr>
          <a:xfrm>
            <a:off x="326921" y="3112618"/>
            <a:ext cx="1028700"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1013" dirty="0">
                <a:solidFill>
                  <a:prstClr val="white"/>
                </a:solidFill>
                <a:latin typeface="Calibri"/>
              </a:rPr>
              <a:t>Stakeholder Interviews  </a:t>
            </a:r>
          </a:p>
          <a:p>
            <a:pPr algn="ctr" defTabSz="257175"/>
            <a:r>
              <a:rPr lang="en-US" sz="900" dirty="0">
                <a:solidFill>
                  <a:prstClr val="white"/>
                </a:solidFill>
                <a:latin typeface="Calibri"/>
              </a:rPr>
              <a:t>(n=9)</a:t>
            </a:r>
          </a:p>
        </p:txBody>
      </p:sp>
      <p:sp>
        <p:nvSpPr>
          <p:cNvPr id="7" name="Rectangle 6">
            <a:extLst>
              <a:ext uri="{FF2B5EF4-FFF2-40B4-BE49-F238E27FC236}">
                <a16:creationId xmlns:a16="http://schemas.microsoft.com/office/drawing/2014/main" id="{369BB787-3050-4083-87F5-40F97C095CB8}"/>
              </a:ext>
            </a:extLst>
          </p:cNvPr>
          <p:cNvSpPr/>
          <p:nvPr/>
        </p:nvSpPr>
        <p:spPr>
          <a:xfrm>
            <a:off x="3772181" y="2407353"/>
            <a:ext cx="1028700" cy="81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1013" dirty="0">
                <a:solidFill>
                  <a:prstClr val="white"/>
                </a:solidFill>
                <a:latin typeface="Calibri"/>
              </a:rPr>
              <a:t>Subject Matter Expert Panels  </a:t>
            </a:r>
          </a:p>
          <a:p>
            <a:pPr algn="ctr" defTabSz="257175"/>
            <a:r>
              <a:rPr lang="en-US" sz="900" dirty="0">
                <a:solidFill>
                  <a:prstClr val="white"/>
                </a:solidFill>
                <a:latin typeface="Calibri"/>
              </a:rPr>
              <a:t>(n= 18 panels, 67 participants)</a:t>
            </a:r>
          </a:p>
          <a:p>
            <a:pPr algn="ctr" defTabSz="257175"/>
            <a:endParaRPr lang="en-US" sz="1013" dirty="0">
              <a:solidFill>
                <a:prstClr val="white"/>
              </a:solidFill>
              <a:latin typeface="Calibri"/>
            </a:endParaRPr>
          </a:p>
        </p:txBody>
      </p:sp>
      <p:sp>
        <p:nvSpPr>
          <p:cNvPr id="9" name="Oval 8">
            <a:extLst>
              <a:ext uri="{FF2B5EF4-FFF2-40B4-BE49-F238E27FC236}">
                <a16:creationId xmlns:a16="http://schemas.microsoft.com/office/drawing/2014/main" id="{48107A82-F70A-483C-890B-EF3570D192E0}"/>
              </a:ext>
            </a:extLst>
          </p:cNvPr>
          <p:cNvSpPr/>
          <p:nvPr/>
        </p:nvSpPr>
        <p:spPr>
          <a:xfrm>
            <a:off x="1835664" y="2560625"/>
            <a:ext cx="1250156" cy="66518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257175"/>
            <a:r>
              <a:rPr lang="en-US" sz="1013" dirty="0">
                <a:solidFill>
                  <a:prstClr val="white"/>
                </a:solidFill>
                <a:latin typeface="Calibri"/>
              </a:rPr>
              <a:t>Draft 2019 CDC ScoreCard</a:t>
            </a:r>
          </a:p>
        </p:txBody>
      </p:sp>
      <p:sp>
        <p:nvSpPr>
          <p:cNvPr id="10" name="Oval 9">
            <a:extLst>
              <a:ext uri="{FF2B5EF4-FFF2-40B4-BE49-F238E27FC236}">
                <a16:creationId xmlns:a16="http://schemas.microsoft.com/office/drawing/2014/main" id="{0627E4D0-3E19-4DA4-9241-A4F40327DEC5}"/>
              </a:ext>
            </a:extLst>
          </p:cNvPr>
          <p:cNvSpPr/>
          <p:nvPr/>
        </p:nvSpPr>
        <p:spPr>
          <a:xfrm>
            <a:off x="5280923" y="2571750"/>
            <a:ext cx="1250156" cy="6651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257175"/>
            <a:r>
              <a:rPr lang="en-US" sz="1013" dirty="0">
                <a:solidFill>
                  <a:prstClr val="white"/>
                </a:solidFill>
                <a:latin typeface="Calibri"/>
              </a:rPr>
              <a:t>Pilot Testing</a:t>
            </a:r>
          </a:p>
        </p:txBody>
      </p:sp>
      <p:sp>
        <p:nvSpPr>
          <p:cNvPr id="11" name="Arrow: Right 10">
            <a:extLst>
              <a:ext uri="{FF2B5EF4-FFF2-40B4-BE49-F238E27FC236}">
                <a16:creationId xmlns:a16="http://schemas.microsoft.com/office/drawing/2014/main" id="{21EB07B9-0B30-4B40-867A-AA56EB2ACD03}"/>
              </a:ext>
            </a:extLst>
          </p:cNvPr>
          <p:cNvSpPr/>
          <p:nvPr/>
        </p:nvSpPr>
        <p:spPr>
          <a:xfrm rot="1901265">
            <a:off x="1427702" y="2340389"/>
            <a:ext cx="507206" cy="178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57175"/>
            <a:endParaRPr lang="en-US" sz="1013">
              <a:solidFill>
                <a:prstClr val="white"/>
              </a:solidFill>
              <a:latin typeface="Calibri"/>
            </a:endParaRPr>
          </a:p>
        </p:txBody>
      </p:sp>
      <p:sp>
        <p:nvSpPr>
          <p:cNvPr id="12" name="Arrow: Right 11">
            <a:extLst>
              <a:ext uri="{FF2B5EF4-FFF2-40B4-BE49-F238E27FC236}">
                <a16:creationId xmlns:a16="http://schemas.microsoft.com/office/drawing/2014/main" id="{F4810AB1-54D9-4D9F-9F7A-97A0818ADED7}"/>
              </a:ext>
            </a:extLst>
          </p:cNvPr>
          <p:cNvSpPr/>
          <p:nvPr/>
        </p:nvSpPr>
        <p:spPr>
          <a:xfrm rot="19670853">
            <a:off x="1428176" y="3266091"/>
            <a:ext cx="507206" cy="178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57175"/>
            <a:endParaRPr lang="en-US" sz="1013">
              <a:solidFill>
                <a:prstClr val="white"/>
              </a:solidFill>
              <a:latin typeface="Calibri"/>
            </a:endParaRPr>
          </a:p>
        </p:txBody>
      </p:sp>
      <p:sp>
        <p:nvSpPr>
          <p:cNvPr id="13" name="Arrow: Right 12">
            <a:extLst>
              <a:ext uri="{FF2B5EF4-FFF2-40B4-BE49-F238E27FC236}">
                <a16:creationId xmlns:a16="http://schemas.microsoft.com/office/drawing/2014/main" id="{B44AB3F7-3F7B-4CE8-B0C2-EA588A16B5AF}"/>
              </a:ext>
            </a:extLst>
          </p:cNvPr>
          <p:cNvSpPr/>
          <p:nvPr/>
        </p:nvSpPr>
        <p:spPr>
          <a:xfrm>
            <a:off x="3175510" y="2803921"/>
            <a:ext cx="326426" cy="178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57175"/>
            <a:endParaRPr lang="en-US" sz="1013">
              <a:solidFill>
                <a:prstClr val="white"/>
              </a:solidFill>
              <a:latin typeface="Calibri"/>
            </a:endParaRPr>
          </a:p>
        </p:txBody>
      </p:sp>
      <p:sp>
        <p:nvSpPr>
          <p:cNvPr id="15" name="Arrow: Right 14">
            <a:extLst>
              <a:ext uri="{FF2B5EF4-FFF2-40B4-BE49-F238E27FC236}">
                <a16:creationId xmlns:a16="http://schemas.microsoft.com/office/drawing/2014/main" id="{34CD842B-C1AA-4F0E-BB25-341CEC9EF9ED}"/>
              </a:ext>
            </a:extLst>
          </p:cNvPr>
          <p:cNvSpPr/>
          <p:nvPr/>
        </p:nvSpPr>
        <p:spPr>
          <a:xfrm>
            <a:off x="4877689" y="2815046"/>
            <a:ext cx="326426" cy="178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57175"/>
            <a:endParaRPr lang="en-US" sz="1013">
              <a:solidFill>
                <a:prstClr val="white"/>
              </a:solidFill>
              <a:latin typeface="Calibri"/>
            </a:endParaRPr>
          </a:p>
        </p:txBody>
      </p:sp>
      <p:sp>
        <p:nvSpPr>
          <p:cNvPr id="6" name="TextBox 5"/>
          <p:cNvSpPr txBox="1"/>
          <p:nvPr/>
        </p:nvSpPr>
        <p:spPr>
          <a:xfrm>
            <a:off x="326920" y="3928242"/>
            <a:ext cx="5873855" cy="334835"/>
          </a:xfrm>
          <a:prstGeom prst="rect">
            <a:avLst/>
          </a:prstGeom>
          <a:noFill/>
        </p:spPr>
        <p:txBody>
          <a:bodyPr wrap="square" rtlCol="0">
            <a:spAutoFit/>
          </a:bodyPr>
          <a:lstStyle/>
          <a:p>
            <a:pPr defTabSz="257175"/>
            <a:r>
              <a:rPr lang="en-US" sz="788" dirty="0">
                <a:solidFill>
                  <a:srgbClr val="122C41"/>
                </a:solidFill>
                <a:latin typeface="Calibri"/>
              </a:rPr>
              <a:t>Source: Roemer EC, Kent KB, Mummert A, McCleary K, Palmer JB, Lang JE, Matson Koffman DM, Goetzel RZ. Validity and Reliability of the Updated CDC Worksite Health </a:t>
            </a:r>
            <a:r>
              <a:rPr lang="en-US" sz="788" dirty="0" err="1">
                <a:solidFill>
                  <a:srgbClr val="122C41"/>
                </a:solidFill>
                <a:latin typeface="Calibri"/>
              </a:rPr>
              <a:t>ScoreCard</a:t>
            </a:r>
            <a:r>
              <a:rPr lang="en-US" sz="788" dirty="0">
                <a:solidFill>
                  <a:srgbClr val="122C41"/>
                </a:solidFill>
                <a:latin typeface="Calibri"/>
              </a:rPr>
              <a:t>. J </a:t>
            </a:r>
            <a:r>
              <a:rPr lang="en-US" sz="788" dirty="0" err="1">
                <a:solidFill>
                  <a:srgbClr val="122C41"/>
                </a:solidFill>
                <a:latin typeface="Calibri"/>
              </a:rPr>
              <a:t>Occup</a:t>
            </a:r>
            <a:r>
              <a:rPr lang="en-US" sz="788" dirty="0">
                <a:solidFill>
                  <a:srgbClr val="122C41"/>
                </a:solidFill>
                <a:latin typeface="Calibri"/>
              </a:rPr>
              <a:t> Environ Med. 2019 Sep;61(9):767-777.</a:t>
            </a:r>
          </a:p>
        </p:txBody>
      </p:sp>
    </p:spTree>
    <p:extLst>
      <p:ext uri="{BB962C8B-B14F-4D97-AF65-F5344CB8AC3E}">
        <p14:creationId xmlns:p14="http://schemas.microsoft.com/office/powerpoint/2010/main" val="305477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DBED-DA3D-4AF4-B3B7-F66E04ACF60C}"/>
              </a:ext>
            </a:extLst>
          </p:cNvPr>
          <p:cNvSpPr>
            <a:spLocks noGrp="1"/>
          </p:cNvSpPr>
          <p:nvPr>
            <p:ph type="title"/>
          </p:nvPr>
        </p:nvSpPr>
        <p:spPr>
          <a:xfrm>
            <a:off x="341208" y="590550"/>
            <a:ext cx="6204159" cy="570263"/>
          </a:xfrm>
        </p:spPr>
        <p:txBody>
          <a:bodyPr/>
          <a:lstStyle/>
          <a:p>
            <a:r>
              <a:rPr lang="en-US" dirty="0"/>
              <a:t>THE 2019 update PROCESS: Survey Testing</a:t>
            </a:r>
          </a:p>
        </p:txBody>
      </p:sp>
      <p:sp>
        <p:nvSpPr>
          <p:cNvPr id="3" name="Slide Number Placeholder 2">
            <a:extLst>
              <a:ext uri="{FF2B5EF4-FFF2-40B4-BE49-F238E27FC236}">
                <a16:creationId xmlns:a16="http://schemas.microsoft.com/office/drawing/2014/main" id="{93E12A27-3BBD-4BCB-BFDB-931A548F5E39}"/>
              </a:ext>
            </a:extLst>
          </p:cNvPr>
          <p:cNvSpPr>
            <a:spLocks noGrp="1"/>
          </p:cNvSpPr>
          <p:nvPr>
            <p:ph type="sldNum" sz="quarter" idx="12"/>
          </p:nvPr>
        </p:nvSpPr>
        <p:spPr>
          <a:xfrm>
            <a:off x="5953331" y="4576167"/>
            <a:ext cx="592036" cy="205383"/>
          </a:xfrm>
        </p:spPr>
        <p:txBody>
          <a:bodyPr/>
          <a:lstStyle/>
          <a:p>
            <a:pPr defTabSz="257175"/>
            <a:fld id="{D57F1E4F-1CFF-5643-939E-217C01CDF565}" type="slidenum">
              <a:rPr lang="en-US">
                <a:solidFill>
                  <a:srgbClr val="56A0B8"/>
                </a:solidFill>
                <a:latin typeface="Calibri"/>
              </a:rPr>
              <a:pPr defTabSz="257175"/>
              <a:t>14</a:t>
            </a:fld>
            <a:endParaRPr lang="en-US" dirty="0">
              <a:solidFill>
                <a:srgbClr val="56A0B8"/>
              </a:solidFill>
              <a:latin typeface="Calibri"/>
            </a:endParaRPr>
          </a:p>
        </p:txBody>
      </p:sp>
      <p:sp>
        <p:nvSpPr>
          <p:cNvPr id="5" name="Rectangle 4">
            <a:extLst>
              <a:ext uri="{FF2B5EF4-FFF2-40B4-BE49-F238E27FC236}">
                <a16:creationId xmlns:a16="http://schemas.microsoft.com/office/drawing/2014/main" id="{86D201CC-99B1-4DC5-9B19-4874C32C6321}"/>
              </a:ext>
            </a:extLst>
          </p:cNvPr>
          <p:cNvSpPr/>
          <p:nvPr/>
        </p:nvSpPr>
        <p:spPr>
          <a:xfrm>
            <a:off x="250656" y="2522883"/>
            <a:ext cx="1028700" cy="61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1013" dirty="0">
                <a:solidFill>
                  <a:prstClr val="white"/>
                </a:solidFill>
                <a:latin typeface="Calibri"/>
              </a:rPr>
              <a:t>Interviews </a:t>
            </a:r>
            <a:r>
              <a:rPr lang="en-US" sz="900" dirty="0">
                <a:solidFill>
                  <a:prstClr val="white"/>
                </a:solidFill>
                <a:latin typeface="Calibri"/>
              </a:rPr>
              <a:t>(n=9)</a:t>
            </a:r>
            <a:endParaRPr lang="en-US" sz="1013" dirty="0">
              <a:solidFill>
                <a:prstClr val="white"/>
              </a:solidFill>
              <a:latin typeface="Calibri"/>
            </a:endParaRPr>
          </a:p>
        </p:txBody>
      </p:sp>
      <p:sp>
        <p:nvSpPr>
          <p:cNvPr id="7" name="Rectangle 6">
            <a:extLst>
              <a:ext uri="{FF2B5EF4-FFF2-40B4-BE49-F238E27FC236}">
                <a16:creationId xmlns:a16="http://schemas.microsoft.com/office/drawing/2014/main" id="{369BB787-3050-4083-87F5-40F97C095CB8}"/>
              </a:ext>
            </a:extLst>
          </p:cNvPr>
          <p:cNvSpPr/>
          <p:nvPr/>
        </p:nvSpPr>
        <p:spPr>
          <a:xfrm>
            <a:off x="250656" y="1765087"/>
            <a:ext cx="1028700" cy="61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1013" dirty="0">
                <a:solidFill>
                  <a:prstClr val="white"/>
                </a:solidFill>
                <a:latin typeface="Calibri"/>
              </a:rPr>
              <a:t>Pilot Study Worksites </a:t>
            </a:r>
          </a:p>
          <a:p>
            <a:pPr algn="ctr" defTabSz="257175"/>
            <a:r>
              <a:rPr lang="en-US" sz="900" dirty="0">
                <a:solidFill>
                  <a:prstClr val="white"/>
                </a:solidFill>
                <a:latin typeface="Calibri"/>
              </a:rPr>
              <a:t>(n=93, 2 respondents each)</a:t>
            </a:r>
            <a:endParaRPr lang="en-US" sz="1013" dirty="0">
              <a:solidFill>
                <a:prstClr val="white"/>
              </a:solidFill>
              <a:latin typeface="Calibri"/>
            </a:endParaRPr>
          </a:p>
        </p:txBody>
      </p:sp>
      <p:sp>
        <p:nvSpPr>
          <p:cNvPr id="9" name="Oval 8">
            <a:extLst>
              <a:ext uri="{FF2B5EF4-FFF2-40B4-BE49-F238E27FC236}">
                <a16:creationId xmlns:a16="http://schemas.microsoft.com/office/drawing/2014/main" id="{48107A82-F70A-483C-890B-EF3570D192E0}"/>
              </a:ext>
            </a:extLst>
          </p:cNvPr>
          <p:cNvSpPr/>
          <p:nvPr/>
        </p:nvSpPr>
        <p:spPr>
          <a:xfrm>
            <a:off x="5438477" y="2337534"/>
            <a:ext cx="1250156" cy="66518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257175"/>
            <a:r>
              <a:rPr lang="en-US" sz="1013" dirty="0">
                <a:solidFill>
                  <a:prstClr val="white"/>
                </a:solidFill>
                <a:latin typeface="Calibri"/>
              </a:rPr>
              <a:t>Final 2019 CDC ScoreCard</a:t>
            </a:r>
          </a:p>
        </p:txBody>
      </p:sp>
      <p:sp>
        <p:nvSpPr>
          <p:cNvPr id="10" name="Oval 9">
            <a:extLst>
              <a:ext uri="{FF2B5EF4-FFF2-40B4-BE49-F238E27FC236}">
                <a16:creationId xmlns:a16="http://schemas.microsoft.com/office/drawing/2014/main" id="{0627E4D0-3E19-4DA4-9241-A4F40327DEC5}"/>
              </a:ext>
            </a:extLst>
          </p:cNvPr>
          <p:cNvSpPr/>
          <p:nvPr/>
        </p:nvSpPr>
        <p:spPr>
          <a:xfrm>
            <a:off x="1820462" y="2337534"/>
            <a:ext cx="1250156" cy="6651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257175"/>
            <a:r>
              <a:rPr lang="en-US" sz="1013" dirty="0">
                <a:solidFill>
                  <a:prstClr val="white"/>
                </a:solidFill>
                <a:latin typeface="Calibri"/>
              </a:rPr>
              <a:t>Revised 2019 CDC ScoreCard</a:t>
            </a:r>
          </a:p>
        </p:txBody>
      </p:sp>
      <p:sp>
        <p:nvSpPr>
          <p:cNvPr id="11" name="Arrow: Right 10">
            <a:extLst>
              <a:ext uri="{FF2B5EF4-FFF2-40B4-BE49-F238E27FC236}">
                <a16:creationId xmlns:a16="http://schemas.microsoft.com/office/drawing/2014/main" id="{21EB07B9-0B30-4B40-867A-AA56EB2ACD03}"/>
              </a:ext>
            </a:extLst>
          </p:cNvPr>
          <p:cNvSpPr/>
          <p:nvPr/>
        </p:nvSpPr>
        <p:spPr>
          <a:xfrm rot="1901265">
            <a:off x="1383059" y="2224868"/>
            <a:ext cx="507206" cy="178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57175"/>
            <a:endParaRPr lang="en-US" sz="1013">
              <a:solidFill>
                <a:prstClr val="white"/>
              </a:solidFill>
              <a:latin typeface="Calibri"/>
            </a:endParaRPr>
          </a:p>
        </p:txBody>
      </p:sp>
      <p:sp>
        <p:nvSpPr>
          <p:cNvPr id="12" name="Arrow: Right 11">
            <a:extLst>
              <a:ext uri="{FF2B5EF4-FFF2-40B4-BE49-F238E27FC236}">
                <a16:creationId xmlns:a16="http://schemas.microsoft.com/office/drawing/2014/main" id="{F4810AB1-54D9-4D9F-9F7A-97A0818ADED7}"/>
              </a:ext>
            </a:extLst>
          </p:cNvPr>
          <p:cNvSpPr/>
          <p:nvPr/>
        </p:nvSpPr>
        <p:spPr>
          <a:xfrm rot="19670853">
            <a:off x="1386967" y="3198428"/>
            <a:ext cx="507206" cy="178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57175"/>
            <a:endParaRPr lang="en-US" sz="1013">
              <a:solidFill>
                <a:prstClr val="white"/>
              </a:solidFill>
              <a:latin typeface="Calibri"/>
            </a:endParaRPr>
          </a:p>
        </p:txBody>
      </p:sp>
      <p:sp>
        <p:nvSpPr>
          <p:cNvPr id="15" name="Arrow: Right 14">
            <a:extLst>
              <a:ext uri="{FF2B5EF4-FFF2-40B4-BE49-F238E27FC236}">
                <a16:creationId xmlns:a16="http://schemas.microsoft.com/office/drawing/2014/main" id="{34CD842B-C1AA-4F0E-BB25-341CEC9EF9ED}"/>
              </a:ext>
            </a:extLst>
          </p:cNvPr>
          <p:cNvSpPr/>
          <p:nvPr/>
        </p:nvSpPr>
        <p:spPr>
          <a:xfrm>
            <a:off x="3153946" y="2218110"/>
            <a:ext cx="2201204" cy="965379"/>
          </a:xfrm>
          <a:prstGeom prst="rightArrow">
            <a:avLst>
              <a:gd name="adj1" fmla="val 50000"/>
              <a:gd name="adj2" fmla="val 6847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160734" indent="-160734" defTabSz="257175">
              <a:buFont typeface="Arial" panose="020B0604020202020204" pitchFamily="34" charset="0"/>
              <a:buChar char="•"/>
            </a:pPr>
            <a:r>
              <a:rPr lang="en-US" sz="1013" dirty="0">
                <a:solidFill>
                  <a:prstClr val="white"/>
                </a:solidFill>
                <a:latin typeface="Calibri"/>
              </a:rPr>
              <a:t>Additional Literature Reviews</a:t>
            </a:r>
          </a:p>
          <a:p>
            <a:pPr marL="160734" indent="-160734" defTabSz="257175">
              <a:buFont typeface="Arial" panose="020B0604020202020204" pitchFamily="34" charset="0"/>
              <a:buChar char="•"/>
            </a:pPr>
            <a:r>
              <a:rPr lang="en-US" sz="1013" dirty="0">
                <a:solidFill>
                  <a:prstClr val="white"/>
                </a:solidFill>
                <a:latin typeface="Calibri"/>
              </a:rPr>
              <a:t>Vetting by CDC and Project Team</a:t>
            </a:r>
          </a:p>
        </p:txBody>
      </p:sp>
      <p:sp>
        <p:nvSpPr>
          <p:cNvPr id="13" name="Rectangle 12">
            <a:extLst>
              <a:ext uri="{FF2B5EF4-FFF2-40B4-BE49-F238E27FC236}">
                <a16:creationId xmlns:a16="http://schemas.microsoft.com/office/drawing/2014/main" id="{DE776D10-22B6-4418-AFD1-0DDBDD946FB0}"/>
              </a:ext>
            </a:extLst>
          </p:cNvPr>
          <p:cNvSpPr/>
          <p:nvPr/>
        </p:nvSpPr>
        <p:spPr>
          <a:xfrm>
            <a:off x="250656" y="3274152"/>
            <a:ext cx="1028700" cy="61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1013" dirty="0">
                <a:solidFill>
                  <a:prstClr val="white"/>
                </a:solidFill>
                <a:latin typeface="Calibri"/>
              </a:rPr>
              <a:t>Site Visits </a:t>
            </a:r>
            <a:r>
              <a:rPr lang="en-US" sz="900" dirty="0">
                <a:solidFill>
                  <a:prstClr val="white"/>
                </a:solidFill>
                <a:latin typeface="Calibri"/>
              </a:rPr>
              <a:t>(n=5)</a:t>
            </a:r>
            <a:endParaRPr lang="en-US" sz="1013" dirty="0">
              <a:solidFill>
                <a:prstClr val="white"/>
              </a:solidFill>
              <a:latin typeface="Calibri"/>
            </a:endParaRPr>
          </a:p>
        </p:txBody>
      </p:sp>
      <p:sp>
        <p:nvSpPr>
          <p:cNvPr id="14" name="Arrow: Right 13">
            <a:extLst>
              <a:ext uri="{FF2B5EF4-FFF2-40B4-BE49-F238E27FC236}">
                <a16:creationId xmlns:a16="http://schemas.microsoft.com/office/drawing/2014/main" id="{34C80076-08D7-4E6A-AB4E-7775048E57AC}"/>
              </a:ext>
            </a:extLst>
          </p:cNvPr>
          <p:cNvSpPr/>
          <p:nvPr/>
        </p:nvSpPr>
        <p:spPr>
          <a:xfrm>
            <a:off x="1343607" y="2704223"/>
            <a:ext cx="393527" cy="1690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257175"/>
            <a:endParaRPr lang="en-US" sz="1013">
              <a:solidFill>
                <a:prstClr val="white"/>
              </a:solidFill>
              <a:latin typeface="Calibri"/>
            </a:endParaRPr>
          </a:p>
        </p:txBody>
      </p:sp>
      <p:sp>
        <p:nvSpPr>
          <p:cNvPr id="16" name="TextBox 15"/>
          <p:cNvSpPr txBox="1"/>
          <p:nvPr/>
        </p:nvSpPr>
        <p:spPr>
          <a:xfrm>
            <a:off x="250655" y="3944722"/>
            <a:ext cx="5873855" cy="334835"/>
          </a:xfrm>
          <a:prstGeom prst="rect">
            <a:avLst/>
          </a:prstGeom>
          <a:noFill/>
        </p:spPr>
        <p:txBody>
          <a:bodyPr wrap="square" rtlCol="0">
            <a:spAutoFit/>
          </a:bodyPr>
          <a:lstStyle/>
          <a:p>
            <a:pPr defTabSz="257175"/>
            <a:r>
              <a:rPr lang="en-US" sz="788">
                <a:solidFill>
                  <a:srgbClr val="122C41"/>
                </a:solidFill>
                <a:latin typeface="Calibri"/>
              </a:rPr>
              <a:t>Source: Roemer EC, Kent KB, Mummert A, McCleary K, Palmer JB, Lang JE, Matson Koffman DM, Goetzel RZ. Validity and Reliability of the Updated CDC Worksite Health ScoreCard. J Occup Environ Med. 2019 Sep;61(9):767-777.</a:t>
            </a:r>
            <a:endParaRPr lang="en-US" sz="788" dirty="0">
              <a:solidFill>
                <a:srgbClr val="122C41"/>
              </a:solidFill>
              <a:latin typeface="Calibri"/>
            </a:endParaRPr>
          </a:p>
        </p:txBody>
      </p:sp>
    </p:spTree>
    <p:extLst>
      <p:ext uri="{BB962C8B-B14F-4D97-AF65-F5344CB8AC3E}">
        <p14:creationId xmlns:p14="http://schemas.microsoft.com/office/powerpoint/2010/main" val="288664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3181" y="220927"/>
            <a:ext cx="57105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02B40"/>
                </a:solidFill>
                <a:latin typeface="Arial"/>
                <a:cs typeface="Arial"/>
              </a:rPr>
              <a:t>How</a:t>
            </a:r>
            <a:r>
              <a:rPr sz="1800" b="1" spc="-10" dirty="0">
                <a:solidFill>
                  <a:srgbClr val="102B40"/>
                </a:solidFill>
                <a:latin typeface="Arial"/>
                <a:cs typeface="Arial"/>
              </a:rPr>
              <a:t> </a:t>
            </a:r>
            <a:r>
              <a:rPr sz="1800" b="1" dirty="0">
                <a:solidFill>
                  <a:srgbClr val="102B40"/>
                </a:solidFill>
                <a:latin typeface="Arial"/>
                <a:cs typeface="Arial"/>
              </a:rPr>
              <a:t>is</a:t>
            </a:r>
            <a:r>
              <a:rPr sz="1800" b="1" spc="-5" dirty="0">
                <a:solidFill>
                  <a:srgbClr val="102B40"/>
                </a:solidFill>
                <a:latin typeface="Arial"/>
                <a:cs typeface="Arial"/>
              </a:rPr>
              <a:t> </a:t>
            </a:r>
            <a:r>
              <a:rPr sz="1800" b="1" dirty="0">
                <a:solidFill>
                  <a:srgbClr val="102B40"/>
                </a:solidFill>
                <a:latin typeface="Arial"/>
                <a:cs typeface="Arial"/>
              </a:rPr>
              <a:t>the</a:t>
            </a:r>
            <a:r>
              <a:rPr sz="1800" b="1" spc="-10" dirty="0">
                <a:solidFill>
                  <a:srgbClr val="102B40"/>
                </a:solidFill>
                <a:latin typeface="Arial"/>
                <a:cs typeface="Arial"/>
              </a:rPr>
              <a:t> </a:t>
            </a:r>
            <a:r>
              <a:rPr sz="1800" b="1" spc="-5" dirty="0">
                <a:solidFill>
                  <a:srgbClr val="102B40"/>
                </a:solidFill>
                <a:latin typeface="Arial"/>
                <a:cs typeface="Arial"/>
              </a:rPr>
              <a:t>CDC</a:t>
            </a:r>
            <a:r>
              <a:rPr sz="1800" b="1" dirty="0">
                <a:solidFill>
                  <a:srgbClr val="102B40"/>
                </a:solidFill>
                <a:latin typeface="Arial"/>
                <a:cs typeface="Arial"/>
              </a:rPr>
              <a:t> </a:t>
            </a:r>
            <a:r>
              <a:rPr sz="1800" b="1" spc="-10" dirty="0">
                <a:solidFill>
                  <a:srgbClr val="102B40"/>
                </a:solidFill>
                <a:latin typeface="Arial"/>
                <a:cs typeface="Arial"/>
              </a:rPr>
              <a:t>Worksite</a:t>
            </a:r>
            <a:r>
              <a:rPr sz="1800" b="1" spc="5" dirty="0">
                <a:solidFill>
                  <a:srgbClr val="102B40"/>
                </a:solidFill>
                <a:latin typeface="Arial"/>
                <a:cs typeface="Arial"/>
              </a:rPr>
              <a:t> </a:t>
            </a:r>
            <a:r>
              <a:rPr sz="1800" b="1" spc="-5" dirty="0">
                <a:solidFill>
                  <a:srgbClr val="102B40"/>
                </a:solidFill>
                <a:latin typeface="Arial"/>
                <a:cs typeface="Arial"/>
              </a:rPr>
              <a:t>Health</a:t>
            </a:r>
            <a:r>
              <a:rPr sz="1800" b="1" spc="5"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spc="-5" dirty="0">
                <a:solidFill>
                  <a:srgbClr val="102B40"/>
                </a:solidFill>
                <a:latin typeface="Arial"/>
                <a:cs typeface="Arial"/>
              </a:rPr>
              <a:t>Scored?</a:t>
            </a:r>
            <a:endParaRPr sz="1800">
              <a:latin typeface="Arial"/>
              <a:cs typeface="Arial"/>
            </a:endParaRPr>
          </a:p>
        </p:txBody>
      </p:sp>
      <p:grpSp>
        <p:nvGrpSpPr>
          <p:cNvPr id="3" name="object 3"/>
          <p:cNvGrpSpPr/>
          <p:nvPr/>
        </p:nvGrpSpPr>
        <p:grpSpPr>
          <a:xfrm>
            <a:off x="315722" y="3057398"/>
            <a:ext cx="6359525" cy="1503680"/>
            <a:chOff x="315722" y="3057398"/>
            <a:chExt cx="6359525" cy="1503680"/>
          </a:xfrm>
        </p:grpSpPr>
        <p:pic>
          <p:nvPicPr>
            <p:cNvPr id="4" name="object 4"/>
            <p:cNvPicPr/>
            <p:nvPr/>
          </p:nvPicPr>
          <p:blipFill>
            <a:blip r:embed="rId3" cstate="print"/>
            <a:stretch>
              <a:fillRect/>
            </a:stretch>
          </p:blipFill>
          <p:spPr>
            <a:xfrm>
              <a:off x="328422" y="3070098"/>
              <a:ext cx="6333743" cy="1478279"/>
            </a:xfrm>
            <a:prstGeom prst="rect">
              <a:avLst/>
            </a:prstGeom>
          </p:spPr>
        </p:pic>
        <p:sp>
          <p:nvSpPr>
            <p:cNvPr id="5" name="object 5"/>
            <p:cNvSpPr/>
            <p:nvPr/>
          </p:nvSpPr>
          <p:spPr>
            <a:xfrm>
              <a:off x="328422" y="3070098"/>
              <a:ext cx="6334125" cy="1478280"/>
            </a:xfrm>
            <a:custGeom>
              <a:avLst/>
              <a:gdLst/>
              <a:ahLst/>
              <a:cxnLst/>
              <a:rect l="l" t="t" r="r" b="b"/>
              <a:pathLst>
                <a:path w="6334125" h="1478279">
                  <a:moveTo>
                    <a:pt x="0" y="0"/>
                  </a:moveTo>
                  <a:lnTo>
                    <a:pt x="6333744" y="0"/>
                  </a:lnTo>
                  <a:lnTo>
                    <a:pt x="6333744" y="1478280"/>
                  </a:lnTo>
                  <a:lnTo>
                    <a:pt x="0" y="1478280"/>
                  </a:lnTo>
                  <a:lnTo>
                    <a:pt x="0" y="0"/>
                  </a:lnTo>
                  <a:close/>
                </a:path>
              </a:pathLst>
            </a:custGeom>
            <a:ln w="25400">
              <a:solidFill>
                <a:srgbClr val="102B40"/>
              </a:solidFill>
            </a:ln>
          </p:spPr>
          <p:txBody>
            <a:bodyPr wrap="square" lIns="0" tIns="0" rIns="0" bIns="0" rtlCol="0"/>
            <a:lstStyle/>
            <a:p>
              <a:endParaRPr/>
            </a:p>
          </p:txBody>
        </p:sp>
      </p:grpSp>
      <p:sp>
        <p:nvSpPr>
          <p:cNvPr id="6" name="object 6"/>
          <p:cNvSpPr txBox="1"/>
          <p:nvPr/>
        </p:nvSpPr>
        <p:spPr>
          <a:xfrm>
            <a:off x="405659" y="861484"/>
            <a:ext cx="6440805" cy="3676519"/>
          </a:xfrm>
          <a:prstGeom prst="rect">
            <a:avLst/>
          </a:prstGeom>
        </p:spPr>
        <p:txBody>
          <a:bodyPr vert="horz" wrap="square" lIns="0" tIns="37465" rIns="0" bIns="0" rtlCol="0">
            <a:spAutoFit/>
          </a:bodyPr>
          <a:lstStyle/>
          <a:p>
            <a:pPr marL="184785" marR="995044" indent="-172720">
              <a:lnSpc>
                <a:spcPts val="1510"/>
              </a:lnSpc>
              <a:spcBef>
                <a:spcPts val="295"/>
              </a:spcBef>
              <a:buClr>
                <a:srgbClr val="3381CC"/>
              </a:buClr>
              <a:buSzPct val="89285"/>
              <a:buChar char="•"/>
              <a:tabLst>
                <a:tab pos="185420" algn="l"/>
              </a:tabLst>
            </a:pPr>
            <a:r>
              <a:rPr sz="1400" spc="-5" dirty="0">
                <a:solidFill>
                  <a:srgbClr val="122C41"/>
                </a:solidFill>
                <a:latin typeface="Arial"/>
                <a:cs typeface="Arial"/>
              </a:rPr>
              <a:t>The</a:t>
            </a:r>
            <a:r>
              <a:rPr sz="1400" spc="-20" dirty="0">
                <a:solidFill>
                  <a:srgbClr val="122C41"/>
                </a:solidFill>
                <a:latin typeface="Arial"/>
                <a:cs typeface="Arial"/>
              </a:rPr>
              <a:t> </a:t>
            </a:r>
            <a:r>
              <a:rPr sz="1400" spc="-5" dirty="0">
                <a:solidFill>
                  <a:srgbClr val="122C41"/>
                </a:solidFill>
                <a:latin typeface="Arial"/>
                <a:cs typeface="Arial"/>
              </a:rPr>
              <a:t>Health</a:t>
            </a:r>
            <a:r>
              <a:rPr sz="1400" spc="-15" dirty="0">
                <a:solidFill>
                  <a:srgbClr val="122C41"/>
                </a:solidFill>
                <a:latin typeface="Arial"/>
                <a:cs typeface="Arial"/>
              </a:rPr>
              <a:t> </a:t>
            </a:r>
            <a:r>
              <a:rPr sz="1400" spc="-5" dirty="0">
                <a:solidFill>
                  <a:srgbClr val="122C41"/>
                </a:solidFill>
                <a:latin typeface="Arial"/>
                <a:cs typeface="Arial"/>
              </a:rPr>
              <a:t>ScoreCard</a:t>
            </a:r>
            <a:r>
              <a:rPr sz="1400" spc="-25" dirty="0">
                <a:solidFill>
                  <a:srgbClr val="122C41"/>
                </a:solidFill>
                <a:latin typeface="Arial"/>
                <a:cs typeface="Arial"/>
              </a:rPr>
              <a:t> </a:t>
            </a:r>
            <a:r>
              <a:rPr sz="1400" dirty="0">
                <a:solidFill>
                  <a:srgbClr val="122C41"/>
                </a:solidFill>
                <a:latin typeface="Arial"/>
                <a:cs typeface="Arial"/>
              </a:rPr>
              <a:t>scoring</a:t>
            </a:r>
            <a:r>
              <a:rPr sz="1400" spc="-40" dirty="0">
                <a:solidFill>
                  <a:srgbClr val="122C41"/>
                </a:solidFill>
                <a:latin typeface="Arial"/>
                <a:cs typeface="Arial"/>
              </a:rPr>
              <a:t> </a:t>
            </a:r>
            <a:r>
              <a:rPr sz="1400" dirty="0">
                <a:solidFill>
                  <a:srgbClr val="122C41"/>
                </a:solidFill>
                <a:latin typeface="Arial"/>
                <a:cs typeface="Arial"/>
              </a:rPr>
              <a:t>system</a:t>
            </a:r>
            <a:r>
              <a:rPr sz="1400" spc="-20" dirty="0">
                <a:solidFill>
                  <a:srgbClr val="122C41"/>
                </a:solidFill>
                <a:latin typeface="Arial"/>
                <a:cs typeface="Arial"/>
              </a:rPr>
              <a:t> </a:t>
            </a:r>
            <a:r>
              <a:rPr sz="1400" spc="-10" dirty="0">
                <a:solidFill>
                  <a:srgbClr val="122C41"/>
                </a:solidFill>
                <a:latin typeface="Arial"/>
                <a:cs typeface="Arial"/>
              </a:rPr>
              <a:t>was</a:t>
            </a:r>
            <a:r>
              <a:rPr sz="1400" spc="10" dirty="0">
                <a:solidFill>
                  <a:srgbClr val="122C41"/>
                </a:solidFill>
                <a:latin typeface="Arial"/>
                <a:cs typeface="Arial"/>
              </a:rPr>
              <a:t> </a:t>
            </a:r>
            <a:r>
              <a:rPr sz="1400" spc="-5" dirty="0">
                <a:solidFill>
                  <a:srgbClr val="122C41"/>
                </a:solidFill>
                <a:latin typeface="Arial"/>
                <a:cs typeface="Arial"/>
              </a:rPr>
              <a:t>developed</a:t>
            </a:r>
            <a:r>
              <a:rPr sz="1400" spc="-25" dirty="0">
                <a:solidFill>
                  <a:srgbClr val="122C41"/>
                </a:solidFill>
                <a:latin typeface="Arial"/>
                <a:cs typeface="Arial"/>
              </a:rPr>
              <a:t> </a:t>
            </a:r>
            <a:r>
              <a:rPr sz="1400" dirty="0">
                <a:solidFill>
                  <a:srgbClr val="122C41"/>
                </a:solidFill>
                <a:latin typeface="Arial"/>
                <a:cs typeface="Arial"/>
              </a:rPr>
              <a:t>to</a:t>
            </a:r>
            <a:r>
              <a:rPr sz="1400" spc="-15" dirty="0">
                <a:solidFill>
                  <a:srgbClr val="122C41"/>
                </a:solidFill>
                <a:latin typeface="Arial"/>
                <a:cs typeface="Arial"/>
              </a:rPr>
              <a:t> </a:t>
            </a:r>
            <a:r>
              <a:rPr sz="1400" dirty="0">
                <a:solidFill>
                  <a:srgbClr val="122C41"/>
                </a:solidFill>
                <a:latin typeface="Arial"/>
                <a:cs typeface="Arial"/>
              </a:rPr>
              <a:t>reflect</a:t>
            </a:r>
            <a:r>
              <a:rPr sz="1400" spc="-30" dirty="0">
                <a:solidFill>
                  <a:srgbClr val="122C41"/>
                </a:solidFill>
                <a:latin typeface="Arial"/>
                <a:cs typeface="Arial"/>
              </a:rPr>
              <a:t> </a:t>
            </a:r>
            <a:r>
              <a:rPr sz="1400" dirty="0">
                <a:solidFill>
                  <a:srgbClr val="122C41"/>
                </a:solidFill>
                <a:latin typeface="Arial"/>
                <a:cs typeface="Arial"/>
              </a:rPr>
              <a:t>the </a:t>
            </a:r>
            <a:r>
              <a:rPr sz="1400" spc="-375" dirty="0">
                <a:solidFill>
                  <a:srgbClr val="122C41"/>
                </a:solidFill>
                <a:latin typeface="Arial"/>
                <a:cs typeface="Arial"/>
              </a:rPr>
              <a:t> </a:t>
            </a:r>
            <a:r>
              <a:rPr sz="1400" spc="-5" dirty="0">
                <a:solidFill>
                  <a:srgbClr val="122C41"/>
                </a:solidFill>
                <a:latin typeface="Arial"/>
                <a:cs typeface="Arial"/>
              </a:rPr>
              <a:t>relative</a:t>
            </a:r>
            <a:r>
              <a:rPr sz="1400" spc="-20" dirty="0">
                <a:solidFill>
                  <a:srgbClr val="122C41"/>
                </a:solidFill>
                <a:latin typeface="Arial"/>
                <a:cs typeface="Arial"/>
              </a:rPr>
              <a:t> </a:t>
            </a:r>
            <a:r>
              <a:rPr sz="1400" spc="-5" dirty="0">
                <a:solidFill>
                  <a:srgbClr val="122C41"/>
                </a:solidFill>
                <a:latin typeface="Arial"/>
                <a:cs typeface="Arial"/>
              </a:rPr>
              <a:t>impact</a:t>
            </a:r>
            <a:r>
              <a:rPr sz="1400" spc="-25" dirty="0">
                <a:solidFill>
                  <a:srgbClr val="122C41"/>
                </a:solidFill>
                <a:latin typeface="Arial"/>
                <a:cs typeface="Arial"/>
              </a:rPr>
              <a:t> </a:t>
            </a:r>
            <a:r>
              <a:rPr sz="1400" spc="-5" dirty="0">
                <a:solidFill>
                  <a:srgbClr val="122C41"/>
                </a:solidFill>
                <a:latin typeface="Arial"/>
                <a:cs typeface="Arial"/>
              </a:rPr>
              <a:t>of</a:t>
            </a:r>
            <a:r>
              <a:rPr sz="1400" spc="-10" dirty="0">
                <a:solidFill>
                  <a:srgbClr val="122C41"/>
                </a:solidFill>
                <a:latin typeface="Arial"/>
                <a:cs typeface="Arial"/>
              </a:rPr>
              <a:t> </a:t>
            </a:r>
            <a:r>
              <a:rPr sz="1400" spc="-5" dirty="0">
                <a:solidFill>
                  <a:srgbClr val="122C41"/>
                </a:solidFill>
                <a:latin typeface="Arial"/>
                <a:cs typeface="Arial"/>
              </a:rPr>
              <a:t>proven</a:t>
            </a:r>
            <a:r>
              <a:rPr sz="1400" spc="-10" dirty="0">
                <a:solidFill>
                  <a:srgbClr val="122C41"/>
                </a:solidFill>
                <a:latin typeface="Arial"/>
                <a:cs typeface="Arial"/>
              </a:rPr>
              <a:t> </a:t>
            </a:r>
            <a:r>
              <a:rPr sz="1400" dirty="0">
                <a:solidFill>
                  <a:srgbClr val="122C41"/>
                </a:solidFill>
                <a:latin typeface="Arial"/>
                <a:cs typeface="Arial"/>
              </a:rPr>
              <a:t>health</a:t>
            </a:r>
            <a:r>
              <a:rPr sz="1400" spc="-30" dirty="0">
                <a:solidFill>
                  <a:srgbClr val="122C41"/>
                </a:solidFill>
                <a:latin typeface="Arial"/>
                <a:cs typeface="Arial"/>
              </a:rPr>
              <a:t> </a:t>
            </a:r>
            <a:r>
              <a:rPr sz="1400" spc="-5" dirty="0">
                <a:solidFill>
                  <a:srgbClr val="122C41"/>
                </a:solidFill>
                <a:latin typeface="Arial"/>
                <a:cs typeface="Arial"/>
              </a:rPr>
              <a:t>promotion</a:t>
            </a:r>
            <a:r>
              <a:rPr sz="1400" spc="-40" dirty="0">
                <a:solidFill>
                  <a:srgbClr val="122C41"/>
                </a:solidFill>
                <a:latin typeface="Arial"/>
                <a:cs typeface="Arial"/>
              </a:rPr>
              <a:t> </a:t>
            </a:r>
            <a:r>
              <a:rPr sz="1400" spc="-5" dirty="0">
                <a:solidFill>
                  <a:srgbClr val="122C41"/>
                </a:solidFill>
                <a:latin typeface="Arial"/>
                <a:cs typeface="Arial"/>
              </a:rPr>
              <a:t>strategies.</a:t>
            </a:r>
            <a:endParaRPr sz="1400" dirty="0">
              <a:latin typeface="Arial"/>
              <a:cs typeface="Arial"/>
            </a:endParaRPr>
          </a:p>
          <a:p>
            <a:pPr>
              <a:lnSpc>
                <a:spcPct val="100000"/>
              </a:lnSpc>
              <a:buClr>
                <a:srgbClr val="3381CC"/>
              </a:buClr>
              <a:buFont typeface="Arial"/>
              <a:buChar char="•"/>
            </a:pPr>
            <a:endParaRPr sz="1500" dirty="0">
              <a:latin typeface="Arial"/>
              <a:cs typeface="Arial"/>
            </a:endParaRPr>
          </a:p>
          <a:p>
            <a:pPr marL="184785" marR="462915" indent="-172720">
              <a:lnSpc>
                <a:spcPts val="1510"/>
              </a:lnSpc>
              <a:spcBef>
                <a:spcPts val="1065"/>
              </a:spcBef>
              <a:buClr>
                <a:srgbClr val="3381CC"/>
              </a:buClr>
              <a:buSzPct val="89285"/>
              <a:buChar char="•"/>
              <a:tabLst>
                <a:tab pos="185420" algn="l"/>
              </a:tabLst>
            </a:pPr>
            <a:r>
              <a:rPr sz="1400" dirty="0">
                <a:solidFill>
                  <a:srgbClr val="122C41"/>
                </a:solidFill>
                <a:latin typeface="Arial"/>
                <a:cs typeface="Arial"/>
              </a:rPr>
              <a:t>Each</a:t>
            </a:r>
            <a:r>
              <a:rPr sz="1400" spc="-20" dirty="0">
                <a:solidFill>
                  <a:srgbClr val="122C41"/>
                </a:solidFill>
                <a:latin typeface="Arial"/>
                <a:cs typeface="Arial"/>
              </a:rPr>
              <a:t> </a:t>
            </a:r>
            <a:r>
              <a:rPr sz="1400" dirty="0">
                <a:solidFill>
                  <a:srgbClr val="122C41"/>
                </a:solidFill>
                <a:latin typeface="Arial"/>
                <a:cs typeface="Arial"/>
              </a:rPr>
              <a:t>item</a:t>
            </a:r>
            <a:r>
              <a:rPr sz="1400" spc="-25" dirty="0">
                <a:solidFill>
                  <a:srgbClr val="122C41"/>
                </a:solidFill>
                <a:latin typeface="Arial"/>
                <a:cs typeface="Arial"/>
              </a:rPr>
              <a:t> </a:t>
            </a:r>
            <a:r>
              <a:rPr sz="1400" spc="-5" dirty="0">
                <a:solidFill>
                  <a:srgbClr val="122C41"/>
                </a:solidFill>
                <a:latin typeface="Arial"/>
                <a:cs typeface="Arial"/>
              </a:rPr>
              <a:t>on</a:t>
            </a:r>
            <a:r>
              <a:rPr sz="1400" spc="-15" dirty="0">
                <a:solidFill>
                  <a:srgbClr val="122C41"/>
                </a:solidFill>
                <a:latin typeface="Arial"/>
                <a:cs typeface="Arial"/>
              </a:rPr>
              <a:t> </a:t>
            </a:r>
            <a:r>
              <a:rPr sz="1400" dirty="0">
                <a:solidFill>
                  <a:srgbClr val="122C41"/>
                </a:solidFill>
                <a:latin typeface="Arial"/>
                <a:cs typeface="Arial"/>
              </a:rPr>
              <a:t>the</a:t>
            </a:r>
            <a:r>
              <a:rPr sz="1400" spc="-20" dirty="0">
                <a:solidFill>
                  <a:srgbClr val="122C41"/>
                </a:solidFill>
                <a:latin typeface="Arial"/>
                <a:cs typeface="Arial"/>
              </a:rPr>
              <a:t> </a:t>
            </a:r>
            <a:r>
              <a:rPr sz="1400" spc="-5" dirty="0">
                <a:solidFill>
                  <a:srgbClr val="122C41"/>
                </a:solidFill>
                <a:latin typeface="Arial"/>
                <a:cs typeface="Arial"/>
              </a:rPr>
              <a:t>HSC</a:t>
            </a:r>
            <a:r>
              <a:rPr sz="1400" dirty="0">
                <a:solidFill>
                  <a:srgbClr val="122C41"/>
                </a:solidFill>
                <a:latin typeface="Arial"/>
                <a:cs typeface="Arial"/>
              </a:rPr>
              <a:t> </a:t>
            </a:r>
            <a:r>
              <a:rPr sz="1400" spc="-5" dirty="0">
                <a:solidFill>
                  <a:srgbClr val="122C41"/>
                </a:solidFill>
                <a:latin typeface="Arial"/>
                <a:cs typeface="Arial"/>
              </a:rPr>
              <a:t>survey</a:t>
            </a:r>
            <a:r>
              <a:rPr sz="1400" spc="-10" dirty="0">
                <a:solidFill>
                  <a:srgbClr val="122C41"/>
                </a:solidFill>
                <a:latin typeface="Arial"/>
                <a:cs typeface="Arial"/>
              </a:rPr>
              <a:t> </a:t>
            </a:r>
            <a:r>
              <a:rPr sz="1400" spc="-5" dirty="0">
                <a:solidFill>
                  <a:srgbClr val="122C41"/>
                </a:solidFill>
                <a:latin typeface="Arial"/>
                <a:cs typeface="Arial"/>
              </a:rPr>
              <a:t>has</a:t>
            </a:r>
            <a:r>
              <a:rPr sz="1400" spc="-15" dirty="0">
                <a:solidFill>
                  <a:srgbClr val="122C41"/>
                </a:solidFill>
                <a:latin typeface="Arial"/>
                <a:cs typeface="Arial"/>
              </a:rPr>
              <a:t> </a:t>
            </a:r>
            <a:r>
              <a:rPr sz="1400" spc="-5" dirty="0">
                <a:solidFill>
                  <a:srgbClr val="122C41"/>
                </a:solidFill>
                <a:latin typeface="Arial"/>
                <a:cs typeface="Arial"/>
              </a:rPr>
              <a:t>been</a:t>
            </a:r>
            <a:r>
              <a:rPr sz="1400" spc="-15" dirty="0">
                <a:solidFill>
                  <a:srgbClr val="122C41"/>
                </a:solidFill>
                <a:latin typeface="Arial"/>
                <a:cs typeface="Arial"/>
              </a:rPr>
              <a:t> </a:t>
            </a:r>
            <a:r>
              <a:rPr sz="1400" dirty="0">
                <a:solidFill>
                  <a:srgbClr val="122C41"/>
                </a:solidFill>
                <a:latin typeface="Arial"/>
                <a:cs typeface="Arial"/>
              </a:rPr>
              <a:t>assigned</a:t>
            </a:r>
            <a:r>
              <a:rPr sz="1400" spc="-45" dirty="0">
                <a:solidFill>
                  <a:srgbClr val="122C41"/>
                </a:solidFill>
                <a:latin typeface="Arial"/>
                <a:cs typeface="Arial"/>
              </a:rPr>
              <a:t> </a:t>
            </a:r>
            <a:r>
              <a:rPr sz="1400" dirty="0">
                <a:solidFill>
                  <a:srgbClr val="122C41"/>
                </a:solidFill>
                <a:latin typeface="Arial"/>
                <a:cs typeface="Arial"/>
              </a:rPr>
              <a:t>a</a:t>
            </a:r>
            <a:r>
              <a:rPr sz="1400" spc="-10" dirty="0">
                <a:solidFill>
                  <a:srgbClr val="122C41"/>
                </a:solidFill>
                <a:latin typeface="Arial"/>
                <a:cs typeface="Arial"/>
              </a:rPr>
              <a:t> </a:t>
            </a:r>
            <a:r>
              <a:rPr sz="1400" spc="-5" dirty="0">
                <a:solidFill>
                  <a:srgbClr val="122C41"/>
                </a:solidFill>
                <a:latin typeface="Arial"/>
                <a:cs typeface="Arial"/>
              </a:rPr>
              <a:t>point</a:t>
            </a:r>
            <a:r>
              <a:rPr sz="1400" spc="-20" dirty="0">
                <a:solidFill>
                  <a:srgbClr val="122C41"/>
                </a:solidFill>
                <a:latin typeface="Arial"/>
                <a:cs typeface="Arial"/>
              </a:rPr>
              <a:t> </a:t>
            </a:r>
            <a:r>
              <a:rPr sz="1400" spc="-5" dirty="0">
                <a:solidFill>
                  <a:srgbClr val="122C41"/>
                </a:solidFill>
                <a:latin typeface="Arial"/>
                <a:cs typeface="Arial"/>
              </a:rPr>
              <a:t>value</a:t>
            </a:r>
            <a:r>
              <a:rPr sz="1400" spc="-10" dirty="0">
                <a:solidFill>
                  <a:srgbClr val="122C41"/>
                </a:solidFill>
                <a:latin typeface="Arial"/>
                <a:cs typeface="Arial"/>
              </a:rPr>
              <a:t> </a:t>
            </a:r>
            <a:r>
              <a:rPr sz="1400" spc="-5" dirty="0">
                <a:solidFill>
                  <a:srgbClr val="122C41"/>
                </a:solidFill>
                <a:latin typeface="Arial"/>
                <a:cs typeface="Arial"/>
              </a:rPr>
              <a:t>between</a:t>
            </a:r>
            <a:r>
              <a:rPr sz="1400" spc="-15" dirty="0">
                <a:solidFill>
                  <a:srgbClr val="122C41"/>
                </a:solidFill>
                <a:latin typeface="Arial"/>
                <a:cs typeface="Arial"/>
              </a:rPr>
              <a:t> </a:t>
            </a:r>
            <a:r>
              <a:rPr sz="1400" dirty="0">
                <a:solidFill>
                  <a:srgbClr val="122C41"/>
                </a:solidFill>
                <a:latin typeface="Arial"/>
                <a:cs typeface="Arial"/>
              </a:rPr>
              <a:t>1 </a:t>
            </a:r>
            <a:r>
              <a:rPr sz="1400" spc="-375" dirty="0">
                <a:solidFill>
                  <a:srgbClr val="122C41"/>
                </a:solidFill>
                <a:latin typeface="Arial"/>
                <a:cs typeface="Arial"/>
              </a:rPr>
              <a:t> </a:t>
            </a:r>
            <a:r>
              <a:rPr sz="1400" spc="-5" dirty="0">
                <a:solidFill>
                  <a:srgbClr val="122C41"/>
                </a:solidFill>
                <a:latin typeface="Arial"/>
                <a:cs typeface="Arial"/>
              </a:rPr>
              <a:t>and</a:t>
            </a:r>
            <a:r>
              <a:rPr sz="1400" spc="-20" dirty="0">
                <a:solidFill>
                  <a:srgbClr val="122C41"/>
                </a:solidFill>
                <a:latin typeface="Arial"/>
                <a:cs typeface="Arial"/>
              </a:rPr>
              <a:t> </a:t>
            </a:r>
            <a:r>
              <a:rPr sz="1400" dirty="0">
                <a:solidFill>
                  <a:srgbClr val="122C41"/>
                </a:solidFill>
                <a:latin typeface="Arial"/>
                <a:cs typeface="Arial"/>
              </a:rPr>
              <a:t>3</a:t>
            </a:r>
            <a:r>
              <a:rPr sz="1400" spc="-10" dirty="0">
                <a:solidFill>
                  <a:srgbClr val="122C41"/>
                </a:solidFill>
                <a:latin typeface="Arial"/>
                <a:cs typeface="Arial"/>
              </a:rPr>
              <a:t> </a:t>
            </a:r>
            <a:r>
              <a:rPr sz="1400" spc="-5" dirty="0">
                <a:solidFill>
                  <a:srgbClr val="122C41"/>
                </a:solidFill>
                <a:latin typeface="Arial"/>
                <a:cs typeface="Arial"/>
              </a:rPr>
              <a:t>(where</a:t>
            </a:r>
            <a:r>
              <a:rPr sz="1400" spc="-20" dirty="0">
                <a:solidFill>
                  <a:srgbClr val="122C41"/>
                </a:solidFill>
                <a:latin typeface="Arial"/>
                <a:cs typeface="Arial"/>
              </a:rPr>
              <a:t> </a:t>
            </a:r>
            <a:r>
              <a:rPr sz="1400" spc="-5" dirty="0">
                <a:solidFill>
                  <a:srgbClr val="122C41"/>
                </a:solidFill>
                <a:latin typeface="Arial"/>
                <a:cs typeface="Arial"/>
              </a:rPr>
              <a:t>1=good,</a:t>
            </a:r>
            <a:r>
              <a:rPr sz="1400" spc="-25" dirty="0">
                <a:solidFill>
                  <a:srgbClr val="122C41"/>
                </a:solidFill>
                <a:latin typeface="Arial"/>
                <a:cs typeface="Arial"/>
              </a:rPr>
              <a:t> </a:t>
            </a:r>
            <a:r>
              <a:rPr sz="1400" spc="-15" dirty="0">
                <a:solidFill>
                  <a:srgbClr val="122C41"/>
                </a:solidFill>
                <a:latin typeface="Arial"/>
                <a:cs typeface="Arial"/>
              </a:rPr>
              <a:t>2=better,</a:t>
            </a:r>
            <a:r>
              <a:rPr sz="1400" spc="-40" dirty="0">
                <a:solidFill>
                  <a:srgbClr val="122C41"/>
                </a:solidFill>
                <a:latin typeface="Arial"/>
                <a:cs typeface="Arial"/>
              </a:rPr>
              <a:t> </a:t>
            </a:r>
            <a:r>
              <a:rPr sz="1400" spc="-5" dirty="0">
                <a:solidFill>
                  <a:srgbClr val="122C41"/>
                </a:solidFill>
                <a:latin typeface="Arial"/>
                <a:cs typeface="Arial"/>
              </a:rPr>
              <a:t>and</a:t>
            </a:r>
            <a:r>
              <a:rPr sz="1400" spc="-20" dirty="0">
                <a:solidFill>
                  <a:srgbClr val="122C41"/>
                </a:solidFill>
                <a:latin typeface="Arial"/>
                <a:cs typeface="Arial"/>
              </a:rPr>
              <a:t> </a:t>
            </a:r>
            <a:r>
              <a:rPr sz="1400" dirty="0">
                <a:solidFill>
                  <a:srgbClr val="122C41"/>
                </a:solidFill>
                <a:latin typeface="Arial"/>
                <a:cs typeface="Arial"/>
              </a:rPr>
              <a:t>3=best)</a:t>
            </a:r>
            <a:endParaRPr sz="1400" dirty="0">
              <a:latin typeface="Arial"/>
              <a:cs typeface="Arial"/>
            </a:endParaRPr>
          </a:p>
          <a:p>
            <a:pPr>
              <a:lnSpc>
                <a:spcPct val="100000"/>
              </a:lnSpc>
              <a:buClr>
                <a:srgbClr val="3381CC"/>
              </a:buClr>
              <a:buFont typeface="Arial"/>
              <a:buChar char="•"/>
            </a:pPr>
            <a:endParaRPr sz="1500" dirty="0">
              <a:latin typeface="Arial"/>
              <a:cs typeface="Arial"/>
            </a:endParaRPr>
          </a:p>
          <a:p>
            <a:pPr marL="184785" marR="709930" indent="-172720">
              <a:lnSpc>
                <a:spcPts val="1510"/>
              </a:lnSpc>
              <a:spcBef>
                <a:spcPts val="1060"/>
              </a:spcBef>
              <a:buClr>
                <a:srgbClr val="3381CC"/>
              </a:buClr>
              <a:buSzPct val="89285"/>
              <a:buChar char="•"/>
              <a:tabLst>
                <a:tab pos="185420" algn="l"/>
              </a:tabLst>
            </a:pPr>
            <a:r>
              <a:rPr sz="1400" spc="-5" dirty="0">
                <a:solidFill>
                  <a:srgbClr val="122C41"/>
                </a:solidFill>
                <a:latin typeface="Arial"/>
                <a:cs typeface="Arial"/>
              </a:rPr>
              <a:t>This</a:t>
            </a:r>
            <a:r>
              <a:rPr sz="1400" spc="-15" dirty="0">
                <a:solidFill>
                  <a:srgbClr val="122C41"/>
                </a:solidFill>
                <a:latin typeface="Arial"/>
                <a:cs typeface="Arial"/>
              </a:rPr>
              <a:t> </a:t>
            </a:r>
            <a:r>
              <a:rPr sz="1400" spc="-5" dirty="0">
                <a:solidFill>
                  <a:srgbClr val="122C41"/>
                </a:solidFill>
                <a:latin typeface="Arial"/>
                <a:cs typeface="Arial"/>
              </a:rPr>
              <a:t>point</a:t>
            </a:r>
            <a:r>
              <a:rPr sz="1400" spc="-20" dirty="0">
                <a:solidFill>
                  <a:srgbClr val="122C41"/>
                </a:solidFill>
                <a:latin typeface="Arial"/>
                <a:cs typeface="Arial"/>
              </a:rPr>
              <a:t> </a:t>
            </a:r>
            <a:r>
              <a:rPr sz="1400" spc="-5" dirty="0">
                <a:solidFill>
                  <a:srgbClr val="122C41"/>
                </a:solidFill>
                <a:latin typeface="Arial"/>
                <a:cs typeface="Arial"/>
              </a:rPr>
              <a:t>value</a:t>
            </a:r>
            <a:r>
              <a:rPr sz="1400" spc="5" dirty="0">
                <a:solidFill>
                  <a:srgbClr val="122C41"/>
                </a:solidFill>
                <a:latin typeface="Arial"/>
                <a:cs typeface="Arial"/>
              </a:rPr>
              <a:t> </a:t>
            </a:r>
            <a:r>
              <a:rPr sz="1400" dirty="0">
                <a:solidFill>
                  <a:srgbClr val="122C41"/>
                </a:solidFill>
                <a:latin typeface="Arial"/>
                <a:cs typeface="Arial"/>
              </a:rPr>
              <a:t>reflects</a:t>
            </a:r>
            <a:r>
              <a:rPr sz="1400" spc="-45" dirty="0">
                <a:solidFill>
                  <a:srgbClr val="122C41"/>
                </a:solidFill>
                <a:latin typeface="Arial"/>
                <a:cs typeface="Arial"/>
              </a:rPr>
              <a:t> </a:t>
            </a:r>
            <a:r>
              <a:rPr sz="1400" dirty="0">
                <a:solidFill>
                  <a:srgbClr val="122C41"/>
                </a:solidFill>
                <a:latin typeface="Arial"/>
                <a:cs typeface="Arial"/>
              </a:rPr>
              <a:t>the</a:t>
            </a:r>
            <a:r>
              <a:rPr sz="1400" spc="-20" dirty="0">
                <a:solidFill>
                  <a:srgbClr val="122C41"/>
                </a:solidFill>
                <a:latin typeface="Arial"/>
                <a:cs typeface="Arial"/>
              </a:rPr>
              <a:t> </a:t>
            </a:r>
            <a:r>
              <a:rPr sz="1400" spc="-5" dirty="0">
                <a:solidFill>
                  <a:srgbClr val="122C41"/>
                </a:solidFill>
                <a:latin typeface="Arial"/>
                <a:cs typeface="Arial"/>
              </a:rPr>
              <a:t>level</a:t>
            </a:r>
            <a:r>
              <a:rPr sz="1400" spc="10" dirty="0">
                <a:solidFill>
                  <a:srgbClr val="122C41"/>
                </a:solidFill>
                <a:latin typeface="Arial"/>
                <a:cs typeface="Arial"/>
              </a:rPr>
              <a:t> </a:t>
            </a:r>
            <a:r>
              <a:rPr sz="1400" spc="-5" dirty="0">
                <a:solidFill>
                  <a:srgbClr val="122C41"/>
                </a:solidFill>
                <a:latin typeface="Arial"/>
                <a:cs typeface="Arial"/>
              </a:rPr>
              <a:t>of</a:t>
            </a:r>
            <a:r>
              <a:rPr sz="1400" spc="-15" dirty="0">
                <a:solidFill>
                  <a:srgbClr val="122C41"/>
                </a:solidFill>
                <a:latin typeface="Arial"/>
                <a:cs typeface="Arial"/>
              </a:rPr>
              <a:t> </a:t>
            </a:r>
            <a:r>
              <a:rPr sz="1400" spc="-5" dirty="0">
                <a:solidFill>
                  <a:srgbClr val="122C41"/>
                </a:solidFill>
                <a:latin typeface="Arial"/>
                <a:cs typeface="Arial"/>
              </a:rPr>
              <a:t>impact</a:t>
            </a:r>
            <a:r>
              <a:rPr sz="1400" spc="-20" dirty="0">
                <a:solidFill>
                  <a:srgbClr val="122C41"/>
                </a:solidFill>
                <a:latin typeface="Arial"/>
                <a:cs typeface="Arial"/>
              </a:rPr>
              <a:t> </a:t>
            </a:r>
            <a:r>
              <a:rPr sz="1400" dirty="0">
                <a:solidFill>
                  <a:srgbClr val="122C41"/>
                </a:solidFill>
                <a:latin typeface="Arial"/>
                <a:cs typeface="Arial"/>
              </a:rPr>
              <a:t>that</a:t>
            </a:r>
            <a:r>
              <a:rPr sz="1400" spc="-25" dirty="0">
                <a:solidFill>
                  <a:srgbClr val="122C41"/>
                </a:solidFill>
                <a:latin typeface="Arial"/>
                <a:cs typeface="Arial"/>
              </a:rPr>
              <a:t> </a:t>
            </a:r>
            <a:r>
              <a:rPr sz="1400" dirty="0">
                <a:solidFill>
                  <a:srgbClr val="122C41"/>
                </a:solidFill>
                <a:latin typeface="Arial"/>
                <a:cs typeface="Arial"/>
              </a:rPr>
              <a:t>the</a:t>
            </a:r>
            <a:r>
              <a:rPr sz="1400" spc="-15" dirty="0">
                <a:solidFill>
                  <a:srgbClr val="122C41"/>
                </a:solidFill>
                <a:latin typeface="Arial"/>
                <a:cs typeface="Arial"/>
              </a:rPr>
              <a:t> </a:t>
            </a:r>
            <a:r>
              <a:rPr sz="1400" dirty="0">
                <a:solidFill>
                  <a:srgbClr val="122C41"/>
                </a:solidFill>
                <a:latin typeface="Arial"/>
                <a:cs typeface="Arial"/>
              </a:rPr>
              <a:t>strategy</a:t>
            </a:r>
            <a:r>
              <a:rPr sz="1400" spc="-35" dirty="0">
                <a:solidFill>
                  <a:srgbClr val="122C41"/>
                </a:solidFill>
                <a:latin typeface="Arial"/>
                <a:cs typeface="Arial"/>
              </a:rPr>
              <a:t> </a:t>
            </a:r>
            <a:r>
              <a:rPr sz="1400" spc="-5" dirty="0">
                <a:solidFill>
                  <a:srgbClr val="122C41"/>
                </a:solidFill>
                <a:latin typeface="Arial"/>
                <a:cs typeface="Arial"/>
              </a:rPr>
              <a:t>has</a:t>
            </a:r>
            <a:r>
              <a:rPr sz="1400" spc="-20" dirty="0">
                <a:solidFill>
                  <a:srgbClr val="122C41"/>
                </a:solidFill>
                <a:latin typeface="Arial"/>
                <a:cs typeface="Arial"/>
              </a:rPr>
              <a:t> </a:t>
            </a:r>
            <a:r>
              <a:rPr sz="1400" spc="-5" dirty="0">
                <a:solidFill>
                  <a:srgbClr val="122C41"/>
                </a:solidFill>
                <a:latin typeface="Arial"/>
                <a:cs typeface="Arial"/>
              </a:rPr>
              <a:t>on</a:t>
            </a:r>
            <a:r>
              <a:rPr sz="1400" spc="-10" dirty="0">
                <a:solidFill>
                  <a:srgbClr val="122C41"/>
                </a:solidFill>
                <a:latin typeface="Arial"/>
                <a:cs typeface="Arial"/>
              </a:rPr>
              <a:t> </a:t>
            </a:r>
            <a:r>
              <a:rPr sz="1400" dirty="0">
                <a:solidFill>
                  <a:srgbClr val="122C41"/>
                </a:solidFill>
                <a:latin typeface="Arial"/>
                <a:cs typeface="Arial"/>
              </a:rPr>
              <a:t>the </a:t>
            </a:r>
            <a:r>
              <a:rPr sz="1400" spc="-370" dirty="0">
                <a:solidFill>
                  <a:srgbClr val="122C41"/>
                </a:solidFill>
                <a:latin typeface="Arial"/>
                <a:cs typeface="Arial"/>
              </a:rPr>
              <a:t> </a:t>
            </a:r>
            <a:r>
              <a:rPr sz="1400" spc="-5" dirty="0">
                <a:solidFill>
                  <a:srgbClr val="122C41"/>
                </a:solidFill>
                <a:latin typeface="Arial"/>
                <a:cs typeface="Arial"/>
              </a:rPr>
              <a:t>intended </a:t>
            </a:r>
            <a:r>
              <a:rPr sz="1400" dirty="0">
                <a:solidFill>
                  <a:srgbClr val="122C41"/>
                </a:solidFill>
                <a:latin typeface="Arial"/>
                <a:cs typeface="Arial"/>
              </a:rPr>
              <a:t>health </a:t>
            </a:r>
            <a:r>
              <a:rPr sz="1400" spc="-5" dirty="0">
                <a:solidFill>
                  <a:srgbClr val="122C41"/>
                </a:solidFill>
                <a:latin typeface="Arial"/>
                <a:cs typeface="Arial"/>
              </a:rPr>
              <a:t>behaviors or outcomes and </a:t>
            </a:r>
            <a:r>
              <a:rPr sz="1400" dirty="0">
                <a:solidFill>
                  <a:srgbClr val="122C41"/>
                </a:solidFill>
                <a:latin typeface="Arial"/>
                <a:cs typeface="Arial"/>
              </a:rPr>
              <a:t>the </a:t>
            </a:r>
            <a:r>
              <a:rPr sz="1400" spc="-5" dirty="0">
                <a:solidFill>
                  <a:srgbClr val="122C41"/>
                </a:solidFill>
                <a:latin typeface="Arial"/>
                <a:cs typeface="Arial"/>
              </a:rPr>
              <a:t>strength of </a:t>
            </a:r>
            <a:r>
              <a:rPr sz="1400" dirty="0">
                <a:solidFill>
                  <a:srgbClr val="122C41"/>
                </a:solidFill>
                <a:latin typeface="Arial"/>
                <a:cs typeface="Arial"/>
              </a:rPr>
              <a:t>scientific </a:t>
            </a:r>
            <a:r>
              <a:rPr sz="1400" spc="5" dirty="0">
                <a:solidFill>
                  <a:srgbClr val="122C41"/>
                </a:solidFill>
                <a:latin typeface="Arial"/>
                <a:cs typeface="Arial"/>
              </a:rPr>
              <a:t> </a:t>
            </a:r>
            <a:r>
              <a:rPr sz="1400" spc="-5" dirty="0">
                <a:solidFill>
                  <a:srgbClr val="122C41"/>
                </a:solidFill>
                <a:latin typeface="Arial"/>
                <a:cs typeface="Arial"/>
              </a:rPr>
              <a:t>evidence</a:t>
            </a:r>
            <a:r>
              <a:rPr sz="1400" spc="-25" dirty="0">
                <a:solidFill>
                  <a:srgbClr val="122C41"/>
                </a:solidFill>
                <a:latin typeface="Arial"/>
                <a:cs typeface="Arial"/>
              </a:rPr>
              <a:t> </a:t>
            </a:r>
            <a:r>
              <a:rPr sz="1400" spc="-5" dirty="0">
                <a:solidFill>
                  <a:srgbClr val="122C41"/>
                </a:solidFill>
                <a:latin typeface="Arial"/>
                <a:cs typeface="Arial"/>
              </a:rPr>
              <a:t>supporting</a:t>
            </a:r>
            <a:r>
              <a:rPr sz="1400" spc="-45" dirty="0">
                <a:solidFill>
                  <a:srgbClr val="122C41"/>
                </a:solidFill>
                <a:latin typeface="Arial"/>
                <a:cs typeface="Arial"/>
              </a:rPr>
              <a:t> </a:t>
            </a:r>
            <a:r>
              <a:rPr sz="1400" dirty="0">
                <a:solidFill>
                  <a:srgbClr val="122C41"/>
                </a:solidFill>
                <a:latin typeface="Arial"/>
                <a:cs typeface="Arial"/>
              </a:rPr>
              <a:t>this</a:t>
            </a:r>
            <a:r>
              <a:rPr sz="1400" spc="-25" dirty="0">
                <a:solidFill>
                  <a:srgbClr val="122C41"/>
                </a:solidFill>
                <a:latin typeface="Arial"/>
                <a:cs typeface="Arial"/>
              </a:rPr>
              <a:t> </a:t>
            </a:r>
            <a:r>
              <a:rPr sz="1400" spc="-5" dirty="0">
                <a:solidFill>
                  <a:srgbClr val="122C41"/>
                </a:solidFill>
                <a:latin typeface="Arial"/>
                <a:cs typeface="Arial"/>
              </a:rPr>
              <a:t>impact</a:t>
            </a:r>
            <a:endParaRPr sz="1400" dirty="0">
              <a:latin typeface="Arial"/>
              <a:cs typeface="Arial"/>
            </a:endParaRPr>
          </a:p>
          <a:p>
            <a:pPr marL="12700">
              <a:lnSpc>
                <a:spcPct val="100000"/>
              </a:lnSpc>
              <a:spcBef>
                <a:spcPts val="1085"/>
              </a:spcBef>
            </a:pPr>
            <a:r>
              <a:rPr sz="1900" i="1" spc="-55" dirty="0">
                <a:solidFill>
                  <a:srgbClr val="0B1F2F"/>
                </a:solidFill>
                <a:latin typeface="Arial"/>
                <a:cs typeface="Arial"/>
              </a:rPr>
              <a:t>Example:</a:t>
            </a:r>
            <a:endParaRPr sz="1900" dirty="0">
              <a:latin typeface="Arial"/>
              <a:cs typeface="Arial"/>
            </a:endParaRPr>
          </a:p>
          <a:p>
            <a:pPr>
              <a:lnSpc>
                <a:spcPct val="100000"/>
              </a:lnSpc>
              <a:spcBef>
                <a:spcPts val="30"/>
              </a:spcBef>
            </a:pPr>
            <a:endParaRPr sz="1900" dirty="0">
              <a:latin typeface="Arial"/>
              <a:cs typeface="Arial"/>
            </a:endParaRPr>
          </a:p>
          <a:p>
            <a:pPr marL="12700" marR="5080">
              <a:lnSpc>
                <a:spcPts val="2160"/>
              </a:lnSpc>
            </a:pPr>
            <a:r>
              <a:rPr sz="1600" i="1" spc="-110" dirty="0">
                <a:solidFill>
                  <a:srgbClr val="0B1F2F"/>
                </a:solidFill>
                <a:latin typeface="Arial"/>
                <a:cs typeface="Arial"/>
              </a:rPr>
              <a:t>Awarenes-sbuilding</a:t>
            </a:r>
            <a:r>
              <a:rPr sz="1600" i="1" spc="-25" dirty="0">
                <a:solidFill>
                  <a:srgbClr val="0B1F2F"/>
                </a:solidFill>
                <a:latin typeface="Arial"/>
                <a:cs typeface="Arial"/>
              </a:rPr>
              <a:t> </a:t>
            </a:r>
            <a:r>
              <a:rPr sz="1600" i="1" spc="-50" dirty="0">
                <a:solidFill>
                  <a:srgbClr val="0B1F2F"/>
                </a:solidFill>
                <a:latin typeface="Arial"/>
                <a:cs typeface="Arial"/>
              </a:rPr>
              <a:t>materials</a:t>
            </a:r>
            <a:r>
              <a:rPr sz="1600" i="1" spc="-25" dirty="0">
                <a:solidFill>
                  <a:srgbClr val="0B1F2F"/>
                </a:solidFill>
                <a:latin typeface="Arial"/>
                <a:cs typeface="Arial"/>
              </a:rPr>
              <a:t> </a:t>
            </a:r>
            <a:r>
              <a:rPr sz="1600" i="1" spc="-55" dirty="0">
                <a:solidFill>
                  <a:srgbClr val="0B1F2F"/>
                </a:solidFill>
                <a:latin typeface="Arial"/>
                <a:cs typeface="Arial"/>
              </a:rPr>
              <a:t>such</a:t>
            </a:r>
            <a:r>
              <a:rPr sz="1600" i="1" spc="-25" dirty="0">
                <a:solidFill>
                  <a:srgbClr val="0B1F2F"/>
                </a:solidFill>
                <a:latin typeface="Arial"/>
                <a:cs typeface="Arial"/>
              </a:rPr>
              <a:t> </a:t>
            </a:r>
            <a:r>
              <a:rPr sz="1600" i="1" spc="-60" dirty="0">
                <a:solidFill>
                  <a:srgbClr val="0B1F2F"/>
                </a:solidFill>
                <a:latin typeface="Arial"/>
                <a:cs typeface="Arial"/>
              </a:rPr>
              <a:t>as</a:t>
            </a:r>
            <a:r>
              <a:rPr sz="1600" i="1" spc="-25" dirty="0">
                <a:solidFill>
                  <a:srgbClr val="0B1F2F"/>
                </a:solidFill>
                <a:latin typeface="Arial"/>
                <a:cs typeface="Arial"/>
              </a:rPr>
              <a:t> </a:t>
            </a:r>
            <a:r>
              <a:rPr sz="1600" i="1" spc="-55" dirty="0">
                <a:solidFill>
                  <a:srgbClr val="0B1F2F"/>
                </a:solidFill>
                <a:latin typeface="Arial"/>
                <a:cs typeface="Arial"/>
              </a:rPr>
              <a:t>brochures</a:t>
            </a:r>
            <a:r>
              <a:rPr sz="1600" i="1" spc="-25" dirty="0">
                <a:solidFill>
                  <a:srgbClr val="0B1F2F"/>
                </a:solidFill>
                <a:latin typeface="Arial"/>
                <a:cs typeface="Arial"/>
              </a:rPr>
              <a:t> </a:t>
            </a:r>
            <a:r>
              <a:rPr sz="1600" i="1" spc="-45" dirty="0">
                <a:solidFill>
                  <a:srgbClr val="0B1F2F"/>
                </a:solidFill>
                <a:latin typeface="Arial"/>
                <a:cs typeface="Arial"/>
              </a:rPr>
              <a:t>(1</a:t>
            </a:r>
            <a:r>
              <a:rPr sz="1600" i="1" spc="-20" dirty="0">
                <a:solidFill>
                  <a:srgbClr val="0B1F2F"/>
                </a:solidFill>
                <a:latin typeface="Arial"/>
                <a:cs typeface="Arial"/>
              </a:rPr>
              <a:t> </a:t>
            </a:r>
            <a:r>
              <a:rPr sz="1600" i="1" spc="-50" dirty="0">
                <a:solidFill>
                  <a:srgbClr val="0B1F2F"/>
                </a:solidFill>
                <a:latin typeface="Arial"/>
                <a:cs typeface="Arial"/>
              </a:rPr>
              <a:t>point)</a:t>
            </a:r>
            <a:r>
              <a:rPr sz="1600" i="1" spc="-25" dirty="0">
                <a:solidFill>
                  <a:srgbClr val="0B1F2F"/>
                </a:solidFill>
                <a:latin typeface="Arial"/>
                <a:cs typeface="Arial"/>
              </a:rPr>
              <a:t> </a:t>
            </a:r>
            <a:r>
              <a:rPr sz="1600" i="1" spc="-60" dirty="0">
                <a:solidFill>
                  <a:srgbClr val="0B1F2F"/>
                </a:solidFill>
                <a:latin typeface="Arial"/>
                <a:cs typeface="Arial"/>
              </a:rPr>
              <a:t>have </a:t>
            </a:r>
            <a:r>
              <a:rPr sz="1600" i="1" spc="-55" dirty="0">
                <a:solidFill>
                  <a:srgbClr val="0B1F2F"/>
                </a:solidFill>
                <a:latin typeface="Arial"/>
                <a:cs typeface="Arial"/>
              </a:rPr>
              <a:t> </a:t>
            </a:r>
            <a:r>
              <a:rPr sz="1600" i="1" spc="-50" dirty="0">
                <a:solidFill>
                  <a:srgbClr val="0B1F2F"/>
                </a:solidFill>
                <a:latin typeface="Arial"/>
                <a:cs typeface="Arial"/>
              </a:rPr>
              <a:t>less</a:t>
            </a:r>
            <a:r>
              <a:rPr sz="1600" i="1" spc="-35" dirty="0">
                <a:solidFill>
                  <a:srgbClr val="0B1F2F"/>
                </a:solidFill>
                <a:latin typeface="Arial"/>
                <a:cs typeface="Arial"/>
              </a:rPr>
              <a:t> </a:t>
            </a:r>
            <a:r>
              <a:rPr sz="1600" i="1" spc="-45" dirty="0">
                <a:solidFill>
                  <a:srgbClr val="0B1F2F"/>
                </a:solidFill>
                <a:latin typeface="Arial"/>
                <a:cs typeface="Arial"/>
              </a:rPr>
              <a:t>of</a:t>
            </a:r>
            <a:r>
              <a:rPr sz="1600" i="1" spc="-30" dirty="0">
                <a:solidFill>
                  <a:srgbClr val="0B1F2F"/>
                </a:solidFill>
                <a:latin typeface="Arial"/>
                <a:cs typeface="Arial"/>
              </a:rPr>
              <a:t> </a:t>
            </a:r>
            <a:r>
              <a:rPr sz="1600" i="1" spc="-60" dirty="0">
                <a:solidFill>
                  <a:srgbClr val="0B1F2F"/>
                </a:solidFill>
                <a:latin typeface="Arial"/>
                <a:cs typeface="Arial"/>
              </a:rPr>
              <a:t>an</a:t>
            </a:r>
            <a:r>
              <a:rPr sz="1600" i="1" spc="-30" dirty="0">
                <a:solidFill>
                  <a:srgbClr val="0B1F2F"/>
                </a:solidFill>
                <a:latin typeface="Arial"/>
                <a:cs typeface="Arial"/>
              </a:rPr>
              <a:t> </a:t>
            </a:r>
            <a:r>
              <a:rPr sz="1600" i="1" spc="-45" dirty="0">
                <a:solidFill>
                  <a:srgbClr val="0B1F2F"/>
                </a:solidFill>
                <a:latin typeface="Arial"/>
                <a:cs typeface="Arial"/>
              </a:rPr>
              <a:t>affect</a:t>
            </a:r>
            <a:r>
              <a:rPr sz="1600" i="1" spc="-30" dirty="0">
                <a:solidFill>
                  <a:srgbClr val="0B1F2F"/>
                </a:solidFill>
                <a:latin typeface="Arial"/>
                <a:cs typeface="Arial"/>
              </a:rPr>
              <a:t> </a:t>
            </a:r>
            <a:r>
              <a:rPr sz="1600" i="1" spc="-60" dirty="0">
                <a:solidFill>
                  <a:srgbClr val="0B1F2F"/>
                </a:solidFill>
                <a:latin typeface="Arial"/>
                <a:cs typeface="Arial"/>
              </a:rPr>
              <a:t>on</a:t>
            </a:r>
            <a:r>
              <a:rPr sz="1600" i="1" spc="-30" dirty="0">
                <a:solidFill>
                  <a:srgbClr val="0B1F2F"/>
                </a:solidFill>
                <a:latin typeface="Arial"/>
                <a:cs typeface="Arial"/>
              </a:rPr>
              <a:t> </a:t>
            </a:r>
            <a:r>
              <a:rPr sz="1600" i="1" spc="-60" dirty="0">
                <a:solidFill>
                  <a:srgbClr val="0B1F2F"/>
                </a:solidFill>
                <a:latin typeface="Arial"/>
                <a:cs typeface="Arial"/>
              </a:rPr>
              <a:t>employee</a:t>
            </a:r>
            <a:r>
              <a:rPr sz="1600" i="1" spc="-35" dirty="0">
                <a:solidFill>
                  <a:srgbClr val="0B1F2F"/>
                </a:solidFill>
                <a:latin typeface="Arial"/>
                <a:cs typeface="Arial"/>
              </a:rPr>
              <a:t> </a:t>
            </a:r>
            <a:r>
              <a:rPr sz="1600" i="1" spc="-50" dirty="0">
                <a:solidFill>
                  <a:srgbClr val="0B1F2F"/>
                </a:solidFill>
                <a:latin typeface="Arial"/>
                <a:cs typeface="Arial"/>
              </a:rPr>
              <a:t>health</a:t>
            </a:r>
            <a:r>
              <a:rPr sz="1600" i="1" spc="-30" dirty="0">
                <a:solidFill>
                  <a:srgbClr val="0B1F2F"/>
                </a:solidFill>
                <a:latin typeface="Arial"/>
                <a:cs typeface="Arial"/>
              </a:rPr>
              <a:t> </a:t>
            </a:r>
            <a:r>
              <a:rPr sz="1600" i="1" spc="-50" dirty="0">
                <a:solidFill>
                  <a:srgbClr val="0B1F2F"/>
                </a:solidFill>
                <a:latin typeface="Arial"/>
                <a:cs typeface="Arial"/>
              </a:rPr>
              <a:t>than</a:t>
            </a:r>
            <a:r>
              <a:rPr sz="1600" i="1" spc="-30" dirty="0">
                <a:solidFill>
                  <a:srgbClr val="0B1F2F"/>
                </a:solidFill>
                <a:latin typeface="Arial"/>
                <a:cs typeface="Arial"/>
              </a:rPr>
              <a:t> </a:t>
            </a:r>
            <a:r>
              <a:rPr sz="1600" i="1" spc="-45" dirty="0">
                <a:solidFill>
                  <a:srgbClr val="0B1F2F"/>
                </a:solidFill>
                <a:latin typeface="Arial"/>
                <a:cs typeface="Arial"/>
              </a:rPr>
              <a:t>lifestyle</a:t>
            </a:r>
            <a:r>
              <a:rPr sz="1600" i="1" spc="-30" dirty="0">
                <a:solidFill>
                  <a:srgbClr val="0B1F2F"/>
                </a:solidFill>
                <a:latin typeface="Arial"/>
                <a:cs typeface="Arial"/>
              </a:rPr>
              <a:t> </a:t>
            </a:r>
            <a:r>
              <a:rPr sz="1600" i="1" spc="-50" dirty="0">
                <a:solidFill>
                  <a:srgbClr val="0B1F2F"/>
                </a:solidFill>
                <a:latin typeface="Arial"/>
                <a:cs typeface="Arial"/>
              </a:rPr>
              <a:t>counseling</a:t>
            </a:r>
            <a:r>
              <a:rPr sz="1600" i="1" spc="-30" dirty="0">
                <a:solidFill>
                  <a:srgbClr val="0B1F2F"/>
                </a:solidFill>
                <a:latin typeface="Arial"/>
                <a:cs typeface="Arial"/>
              </a:rPr>
              <a:t> </a:t>
            </a:r>
            <a:r>
              <a:rPr sz="1600" i="1" spc="-50" dirty="0">
                <a:solidFill>
                  <a:srgbClr val="0B1F2F"/>
                </a:solidFill>
                <a:latin typeface="Arial"/>
                <a:cs typeface="Arial"/>
              </a:rPr>
              <a:t>or </a:t>
            </a:r>
            <a:r>
              <a:rPr sz="1600" i="1" spc="-515" dirty="0">
                <a:solidFill>
                  <a:srgbClr val="0B1F2F"/>
                </a:solidFill>
                <a:latin typeface="Arial"/>
                <a:cs typeface="Arial"/>
              </a:rPr>
              <a:t> </a:t>
            </a:r>
            <a:r>
              <a:rPr sz="1600" i="1" spc="-75" dirty="0">
                <a:solidFill>
                  <a:srgbClr val="0B1F2F"/>
                </a:solidFill>
                <a:latin typeface="Arial"/>
                <a:cs typeface="Arial"/>
              </a:rPr>
              <a:t>self-management</a:t>
            </a:r>
            <a:r>
              <a:rPr sz="1600" i="1" spc="-35" dirty="0">
                <a:solidFill>
                  <a:srgbClr val="0B1F2F"/>
                </a:solidFill>
                <a:latin typeface="Arial"/>
                <a:cs typeface="Arial"/>
              </a:rPr>
              <a:t> </a:t>
            </a:r>
            <a:r>
              <a:rPr sz="1600" i="1" spc="-60" dirty="0">
                <a:solidFill>
                  <a:srgbClr val="0B1F2F"/>
                </a:solidFill>
                <a:latin typeface="Arial"/>
                <a:cs typeface="Arial"/>
              </a:rPr>
              <a:t>programs</a:t>
            </a:r>
            <a:r>
              <a:rPr sz="1600" i="1" spc="-30" dirty="0">
                <a:solidFill>
                  <a:srgbClr val="0B1F2F"/>
                </a:solidFill>
                <a:latin typeface="Arial"/>
                <a:cs typeface="Arial"/>
              </a:rPr>
              <a:t> </a:t>
            </a:r>
            <a:r>
              <a:rPr sz="1600" i="1" spc="-45" dirty="0">
                <a:solidFill>
                  <a:srgbClr val="0B1F2F"/>
                </a:solidFill>
                <a:latin typeface="Arial"/>
                <a:cs typeface="Arial"/>
              </a:rPr>
              <a:t>(3</a:t>
            </a:r>
            <a:r>
              <a:rPr sz="1600" i="1" spc="-30" dirty="0">
                <a:solidFill>
                  <a:srgbClr val="0B1F2F"/>
                </a:solidFill>
                <a:latin typeface="Arial"/>
                <a:cs typeface="Arial"/>
              </a:rPr>
              <a:t> </a:t>
            </a:r>
            <a:r>
              <a:rPr sz="1600" i="1" spc="-50" dirty="0">
                <a:solidFill>
                  <a:srgbClr val="0B1F2F"/>
                </a:solidFill>
                <a:latin typeface="Arial"/>
                <a:cs typeface="Arial"/>
              </a:rPr>
              <a:t>points).</a:t>
            </a:r>
            <a:endParaRPr sz="1600" dirty="0">
              <a:latin typeface="Arial"/>
              <a:cs typeface="Arial"/>
            </a:endParaRPr>
          </a:p>
        </p:txBody>
      </p:sp>
      <p:sp>
        <p:nvSpPr>
          <p:cNvPr id="7" name="object 7"/>
          <p:cNvSpPr txBox="1"/>
          <p:nvPr/>
        </p:nvSpPr>
        <p:spPr>
          <a:xfrm>
            <a:off x="6266704" y="4569912"/>
            <a:ext cx="223520" cy="171450"/>
          </a:xfrm>
          <a:prstGeom prst="rect">
            <a:avLst/>
          </a:prstGeom>
        </p:spPr>
        <p:txBody>
          <a:bodyPr vert="horz" wrap="square" lIns="0" tIns="4445" rIns="0" bIns="0" rtlCol="0">
            <a:spAutoFit/>
          </a:bodyPr>
          <a:lstStyle/>
          <a:p>
            <a:pPr marL="31750">
              <a:lnSpc>
                <a:spcPct val="100000"/>
              </a:lnSpc>
              <a:spcBef>
                <a:spcPts val="35"/>
              </a:spcBef>
            </a:pPr>
            <a:fld id="{81D60167-4931-47E6-BA6A-407CBD079E47}" type="slidenum">
              <a:rPr sz="1000" spc="-5" dirty="0">
                <a:solidFill>
                  <a:srgbClr val="3381CC"/>
                </a:solidFill>
                <a:latin typeface="Arial"/>
                <a:cs typeface="Arial"/>
              </a:rPr>
              <a:t>15</a:t>
            </a:fld>
            <a:endParaRPr sz="10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6669" y="964401"/>
            <a:ext cx="2346325" cy="1628775"/>
          </a:xfrm>
          <a:prstGeom prst="rect">
            <a:avLst/>
          </a:prstGeom>
        </p:spPr>
        <p:txBody>
          <a:bodyPr vert="horz" wrap="square" lIns="0" tIns="93345" rIns="0" bIns="0" rtlCol="0">
            <a:spAutoFit/>
          </a:bodyPr>
          <a:lstStyle/>
          <a:p>
            <a:pPr marL="184785" indent="-172720">
              <a:lnSpc>
                <a:spcPct val="100000"/>
              </a:lnSpc>
              <a:spcBef>
                <a:spcPts val="735"/>
              </a:spcBef>
              <a:buClr>
                <a:srgbClr val="3381CC"/>
              </a:buClr>
              <a:buSzPct val="89285"/>
              <a:buFont typeface="Arial"/>
              <a:buChar char="•"/>
              <a:tabLst>
                <a:tab pos="185420" algn="l"/>
              </a:tabLst>
            </a:pPr>
            <a:r>
              <a:rPr sz="1400" dirty="0">
                <a:solidFill>
                  <a:srgbClr val="122C41"/>
                </a:solidFill>
                <a:latin typeface="Arial"/>
                <a:cs typeface="Arial"/>
              </a:rPr>
              <a:t>Describes</a:t>
            </a:r>
            <a:endParaRPr sz="1400">
              <a:latin typeface="Arial"/>
              <a:cs typeface="Arial"/>
            </a:endParaRPr>
          </a:p>
          <a:p>
            <a:pPr marL="367665" lvl="1" indent="-173355">
              <a:lnSpc>
                <a:spcPct val="100000"/>
              </a:lnSpc>
              <a:spcBef>
                <a:spcPts val="635"/>
              </a:spcBef>
              <a:buClr>
                <a:srgbClr val="3381CC"/>
              </a:buClr>
              <a:buSzPct val="89285"/>
              <a:buChar char="•"/>
              <a:tabLst>
                <a:tab pos="368300" algn="l"/>
              </a:tabLst>
            </a:pPr>
            <a:r>
              <a:rPr sz="1400" spc="-5" dirty="0">
                <a:solidFill>
                  <a:srgbClr val="122C41"/>
                </a:solidFill>
                <a:latin typeface="Arial"/>
                <a:cs typeface="Arial"/>
              </a:rPr>
              <a:t>Rating</a:t>
            </a:r>
            <a:r>
              <a:rPr sz="1400" spc="-55" dirty="0">
                <a:solidFill>
                  <a:srgbClr val="122C41"/>
                </a:solidFill>
                <a:latin typeface="Arial"/>
                <a:cs typeface="Arial"/>
              </a:rPr>
              <a:t> </a:t>
            </a:r>
            <a:r>
              <a:rPr sz="1400" dirty="0">
                <a:solidFill>
                  <a:srgbClr val="122C41"/>
                </a:solidFill>
                <a:latin typeface="Arial"/>
                <a:cs typeface="Arial"/>
              </a:rPr>
              <a:t>system</a:t>
            </a:r>
            <a:endParaRPr sz="1400">
              <a:latin typeface="Arial"/>
              <a:cs typeface="Arial"/>
            </a:endParaRPr>
          </a:p>
          <a:p>
            <a:pPr lvl="1">
              <a:lnSpc>
                <a:spcPct val="100000"/>
              </a:lnSpc>
              <a:spcBef>
                <a:spcPts val="15"/>
              </a:spcBef>
              <a:buClr>
                <a:srgbClr val="3381CC"/>
              </a:buClr>
              <a:buFont typeface="Arial"/>
              <a:buChar char="•"/>
            </a:pPr>
            <a:endParaRPr sz="2000">
              <a:latin typeface="Arial"/>
              <a:cs typeface="Arial"/>
            </a:endParaRPr>
          </a:p>
          <a:p>
            <a:pPr marL="367665" lvl="1" indent="-173355">
              <a:lnSpc>
                <a:spcPct val="100000"/>
              </a:lnSpc>
              <a:buClr>
                <a:srgbClr val="3381CC"/>
              </a:buClr>
              <a:buSzPct val="89285"/>
              <a:buChar char="•"/>
              <a:tabLst>
                <a:tab pos="368300" algn="l"/>
              </a:tabLst>
            </a:pPr>
            <a:r>
              <a:rPr sz="1400" dirty="0">
                <a:solidFill>
                  <a:srgbClr val="122C41"/>
                </a:solidFill>
                <a:latin typeface="Arial"/>
                <a:cs typeface="Arial"/>
              </a:rPr>
              <a:t>Scores</a:t>
            </a:r>
            <a:r>
              <a:rPr sz="1400" spc="-50" dirty="0">
                <a:solidFill>
                  <a:srgbClr val="122C41"/>
                </a:solidFill>
                <a:latin typeface="Arial"/>
                <a:cs typeface="Arial"/>
              </a:rPr>
              <a:t> </a:t>
            </a:r>
            <a:r>
              <a:rPr sz="1400" dirty="0">
                <a:solidFill>
                  <a:srgbClr val="122C41"/>
                </a:solidFill>
                <a:latin typeface="Arial"/>
                <a:cs typeface="Arial"/>
              </a:rPr>
              <a:t>for</a:t>
            </a:r>
            <a:r>
              <a:rPr sz="1400" spc="-55" dirty="0">
                <a:solidFill>
                  <a:srgbClr val="122C41"/>
                </a:solidFill>
                <a:latin typeface="Arial"/>
                <a:cs typeface="Arial"/>
              </a:rPr>
              <a:t> </a:t>
            </a:r>
            <a:r>
              <a:rPr sz="1400" dirty="0">
                <a:solidFill>
                  <a:srgbClr val="122C41"/>
                </a:solidFill>
                <a:latin typeface="Arial"/>
                <a:cs typeface="Arial"/>
              </a:rPr>
              <a:t>each</a:t>
            </a:r>
            <a:r>
              <a:rPr sz="1400" spc="-45" dirty="0">
                <a:solidFill>
                  <a:srgbClr val="122C41"/>
                </a:solidFill>
                <a:latin typeface="Arial"/>
                <a:cs typeface="Arial"/>
              </a:rPr>
              <a:t> </a:t>
            </a:r>
            <a:r>
              <a:rPr sz="1400" dirty="0">
                <a:solidFill>
                  <a:srgbClr val="122C41"/>
                </a:solidFill>
                <a:latin typeface="Arial"/>
                <a:cs typeface="Arial"/>
              </a:rPr>
              <a:t>question</a:t>
            </a:r>
            <a:endParaRPr sz="1400">
              <a:latin typeface="Arial"/>
              <a:cs typeface="Arial"/>
            </a:endParaRPr>
          </a:p>
          <a:p>
            <a:pPr lvl="1">
              <a:lnSpc>
                <a:spcPct val="100000"/>
              </a:lnSpc>
              <a:spcBef>
                <a:spcPts val="15"/>
              </a:spcBef>
              <a:buClr>
                <a:srgbClr val="3381CC"/>
              </a:buClr>
              <a:buFont typeface="Arial"/>
              <a:buChar char="•"/>
            </a:pPr>
            <a:endParaRPr sz="2000">
              <a:latin typeface="Arial"/>
              <a:cs typeface="Arial"/>
            </a:endParaRPr>
          </a:p>
          <a:p>
            <a:pPr marL="367665" lvl="1" indent="-173355">
              <a:lnSpc>
                <a:spcPct val="100000"/>
              </a:lnSpc>
              <a:buClr>
                <a:srgbClr val="3381CC"/>
              </a:buClr>
              <a:buSzPct val="89285"/>
              <a:buChar char="•"/>
              <a:tabLst>
                <a:tab pos="368300" algn="l"/>
              </a:tabLst>
            </a:pPr>
            <a:r>
              <a:rPr sz="1400" dirty="0">
                <a:solidFill>
                  <a:srgbClr val="122C41"/>
                </a:solidFill>
                <a:latin typeface="Arial"/>
                <a:cs typeface="Arial"/>
              </a:rPr>
              <a:t>Citations</a:t>
            </a:r>
            <a:r>
              <a:rPr sz="1400" spc="-50" dirty="0">
                <a:solidFill>
                  <a:srgbClr val="122C41"/>
                </a:solidFill>
                <a:latin typeface="Arial"/>
                <a:cs typeface="Arial"/>
              </a:rPr>
              <a:t> </a:t>
            </a:r>
            <a:r>
              <a:rPr sz="1400" spc="-5" dirty="0">
                <a:solidFill>
                  <a:srgbClr val="122C41"/>
                </a:solidFill>
                <a:latin typeface="Arial"/>
                <a:cs typeface="Arial"/>
              </a:rPr>
              <a:t>and</a:t>
            </a:r>
            <a:r>
              <a:rPr sz="1400" spc="-35" dirty="0">
                <a:solidFill>
                  <a:srgbClr val="122C41"/>
                </a:solidFill>
                <a:latin typeface="Arial"/>
                <a:cs typeface="Arial"/>
              </a:rPr>
              <a:t> </a:t>
            </a:r>
            <a:r>
              <a:rPr sz="1400" spc="-5" dirty="0">
                <a:solidFill>
                  <a:srgbClr val="122C41"/>
                </a:solidFill>
                <a:latin typeface="Arial"/>
                <a:cs typeface="Arial"/>
              </a:rPr>
              <a:t>references</a:t>
            </a:r>
            <a:endParaRPr sz="1400">
              <a:latin typeface="Arial"/>
              <a:cs typeface="Arial"/>
            </a:endParaRPr>
          </a:p>
        </p:txBody>
      </p:sp>
      <p:sp>
        <p:nvSpPr>
          <p:cNvPr id="3" name="object 3"/>
          <p:cNvSpPr txBox="1">
            <a:spLocks noGrp="1"/>
          </p:cNvSpPr>
          <p:nvPr>
            <p:ph type="title"/>
          </p:nvPr>
        </p:nvSpPr>
        <p:spPr>
          <a:xfrm>
            <a:off x="1431193" y="97482"/>
            <a:ext cx="3993515" cy="546735"/>
          </a:xfrm>
          <a:prstGeom prst="rect">
            <a:avLst/>
          </a:prstGeom>
        </p:spPr>
        <p:txBody>
          <a:bodyPr vert="horz" wrap="square" lIns="0" tIns="43815" rIns="0" bIns="0" rtlCol="0">
            <a:spAutoFit/>
          </a:bodyPr>
          <a:lstStyle/>
          <a:p>
            <a:pPr marL="827405" marR="5080" indent="-815340">
              <a:lnSpc>
                <a:spcPts val="1939"/>
              </a:lnSpc>
              <a:spcBef>
                <a:spcPts val="345"/>
              </a:spcBef>
            </a:pPr>
            <a:r>
              <a:rPr sz="1800" b="1" dirty="0">
                <a:solidFill>
                  <a:srgbClr val="102B40"/>
                </a:solidFill>
                <a:latin typeface="Arial"/>
                <a:cs typeface="Arial"/>
              </a:rPr>
              <a:t>The </a:t>
            </a:r>
            <a:r>
              <a:rPr sz="1800" b="1" spc="-5" dirty="0">
                <a:solidFill>
                  <a:srgbClr val="102B40"/>
                </a:solidFill>
                <a:latin typeface="Arial"/>
                <a:cs typeface="Arial"/>
              </a:rPr>
              <a:t>CDC </a:t>
            </a:r>
            <a:r>
              <a:rPr sz="1800" b="1" spc="-10" dirty="0">
                <a:solidFill>
                  <a:srgbClr val="102B40"/>
                </a:solidFill>
                <a:latin typeface="Arial"/>
                <a:cs typeface="Arial"/>
              </a:rPr>
              <a:t>Worksite </a:t>
            </a:r>
            <a:r>
              <a:rPr sz="1800" b="1" spc="-5" dirty="0">
                <a:solidFill>
                  <a:srgbClr val="102B40"/>
                </a:solidFill>
                <a:latin typeface="Arial"/>
                <a:cs typeface="Arial"/>
              </a:rPr>
              <a:t>Health </a:t>
            </a:r>
            <a:r>
              <a:rPr sz="1800" b="1" spc="-10" dirty="0">
                <a:solidFill>
                  <a:srgbClr val="102B40"/>
                </a:solidFill>
                <a:latin typeface="Arial"/>
                <a:cs typeface="Arial"/>
              </a:rPr>
              <a:t>ScoreCard </a:t>
            </a:r>
            <a:r>
              <a:rPr sz="1800" b="1" spc="-490" dirty="0">
                <a:solidFill>
                  <a:srgbClr val="102B40"/>
                </a:solidFill>
                <a:latin typeface="Arial"/>
                <a:cs typeface="Arial"/>
              </a:rPr>
              <a:t> </a:t>
            </a:r>
            <a:r>
              <a:rPr sz="1800" b="1" spc="-5" dirty="0">
                <a:solidFill>
                  <a:srgbClr val="102B40"/>
                </a:solidFill>
                <a:latin typeface="Arial"/>
                <a:cs typeface="Arial"/>
              </a:rPr>
              <a:t>Scoring</a:t>
            </a:r>
            <a:r>
              <a:rPr sz="1800" b="1" spc="-10" dirty="0">
                <a:solidFill>
                  <a:srgbClr val="102B40"/>
                </a:solidFill>
                <a:latin typeface="Arial"/>
                <a:cs typeface="Arial"/>
              </a:rPr>
              <a:t> </a:t>
            </a:r>
            <a:r>
              <a:rPr sz="1800" b="1" spc="-5" dirty="0">
                <a:solidFill>
                  <a:srgbClr val="102B40"/>
                </a:solidFill>
                <a:latin typeface="Arial"/>
                <a:cs typeface="Arial"/>
              </a:rPr>
              <a:t>Methodology</a:t>
            </a:r>
            <a:endParaRPr sz="1800">
              <a:latin typeface="Arial"/>
              <a:cs typeface="Arial"/>
            </a:endParaRPr>
          </a:p>
        </p:txBody>
      </p:sp>
      <p:sp>
        <p:nvSpPr>
          <p:cNvPr id="4" name="object 4"/>
          <p:cNvSpPr txBox="1"/>
          <p:nvPr/>
        </p:nvSpPr>
        <p:spPr>
          <a:xfrm>
            <a:off x="405648" y="3917378"/>
            <a:ext cx="6052820" cy="822325"/>
          </a:xfrm>
          <a:prstGeom prst="rect">
            <a:avLst/>
          </a:prstGeom>
        </p:spPr>
        <p:txBody>
          <a:bodyPr vert="horz" wrap="square" lIns="0" tIns="12700" rIns="0" bIns="0" rtlCol="0">
            <a:spAutoFit/>
          </a:bodyPr>
          <a:lstStyle/>
          <a:p>
            <a:pPr marL="734060" marR="5080" indent="-701040">
              <a:lnSpc>
                <a:spcPct val="100000"/>
              </a:lnSpc>
              <a:spcBef>
                <a:spcPts val="100"/>
              </a:spcBef>
              <a:tabLst>
                <a:tab pos="5988685" algn="l"/>
              </a:tabLst>
            </a:pPr>
            <a:r>
              <a:rPr sz="1200" b="1" u="sng" spc="-55" dirty="0">
                <a:solidFill>
                  <a:srgbClr val="006FC0"/>
                </a:solidFill>
                <a:uFill>
                  <a:solidFill>
                    <a:srgbClr val="006FC0"/>
                  </a:solidFill>
                </a:uFill>
                <a:latin typeface="Arial"/>
                <a:cs typeface="Arial"/>
                <a:hlinkClick r:id="rId3"/>
              </a:rPr>
              <a:t>https://www.cdc.gov/workplacehealthpromotion/initiatives/healthscorecard/pdf/CD</a:t>
            </a:r>
            <a:r>
              <a:rPr sz="1200" b="1" u="sng" dirty="0">
                <a:solidFill>
                  <a:srgbClr val="006FC0"/>
                </a:solidFill>
                <a:uFill>
                  <a:solidFill>
                    <a:srgbClr val="006FC0"/>
                  </a:solidFill>
                </a:uFill>
                <a:latin typeface="Arial"/>
                <a:cs typeface="Arial"/>
              </a:rPr>
              <a:t>C	- </a:t>
            </a:r>
            <a:r>
              <a:rPr sz="1200" b="1" dirty="0">
                <a:solidFill>
                  <a:srgbClr val="006FC0"/>
                </a:solidFill>
                <a:latin typeface="Arial"/>
                <a:cs typeface="Arial"/>
              </a:rPr>
              <a:t> </a:t>
            </a:r>
            <a:r>
              <a:rPr sz="1200" b="1" u="sng" spc="-55" dirty="0">
                <a:solidFill>
                  <a:srgbClr val="006FC0"/>
                </a:solidFill>
                <a:uFill>
                  <a:solidFill>
                    <a:srgbClr val="006FC0"/>
                  </a:solidFill>
                </a:uFill>
                <a:latin typeface="Arial"/>
                <a:cs typeface="Arial"/>
              </a:rPr>
              <a:t>Worksite</a:t>
            </a:r>
            <a:r>
              <a:rPr sz="1200" b="1" u="sng" spc="-155" dirty="0">
                <a:solidFill>
                  <a:srgbClr val="006FC0"/>
                </a:solidFill>
                <a:uFill>
                  <a:solidFill>
                    <a:srgbClr val="006FC0"/>
                  </a:solidFill>
                </a:uFill>
                <a:latin typeface="Arial"/>
                <a:cs typeface="Arial"/>
              </a:rPr>
              <a:t> </a:t>
            </a:r>
            <a:r>
              <a:rPr sz="1200" b="1" u="sng" spc="-35" dirty="0">
                <a:solidFill>
                  <a:srgbClr val="006FC0"/>
                </a:solidFill>
                <a:uFill>
                  <a:solidFill>
                    <a:srgbClr val="006FC0"/>
                  </a:solidFill>
                </a:uFill>
                <a:latin typeface="Arial"/>
                <a:cs typeface="Arial"/>
              </a:rPr>
              <a:t>-Health</a:t>
            </a:r>
            <a:r>
              <a:rPr sz="1200" b="1" u="sng" spc="-155" dirty="0">
                <a:solidFill>
                  <a:srgbClr val="006FC0"/>
                </a:solidFill>
                <a:uFill>
                  <a:solidFill>
                    <a:srgbClr val="006FC0"/>
                  </a:solidFill>
                </a:uFill>
                <a:latin typeface="Arial"/>
                <a:cs typeface="Arial"/>
              </a:rPr>
              <a:t> </a:t>
            </a:r>
            <a:r>
              <a:rPr sz="1200" b="1" u="sng" spc="-50" dirty="0">
                <a:solidFill>
                  <a:srgbClr val="006FC0"/>
                </a:solidFill>
                <a:uFill>
                  <a:solidFill>
                    <a:srgbClr val="006FC0"/>
                  </a:solidFill>
                </a:uFill>
                <a:latin typeface="Arial"/>
                <a:cs typeface="Arial"/>
              </a:rPr>
              <a:t>-ScoreCard-Methodology</a:t>
            </a:r>
            <a:r>
              <a:rPr sz="1200" b="1" u="sng" spc="225" dirty="0">
                <a:solidFill>
                  <a:srgbClr val="006FC0"/>
                </a:solidFill>
                <a:uFill>
                  <a:solidFill>
                    <a:srgbClr val="006FC0"/>
                  </a:solidFill>
                </a:uFill>
                <a:latin typeface="Arial"/>
                <a:cs typeface="Arial"/>
              </a:rPr>
              <a:t> </a:t>
            </a:r>
            <a:r>
              <a:rPr sz="1200" b="1" u="sng" spc="-40" dirty="0">
                <a:solidFill>
                  <a:srgbClr val="006FC0"/>
                </a:solidFill>
                <a:uFill>
                  <a:solidFill>
                    <a:srgbClr val="006FC0"/>
                  </a:solidFill>
                </a:uFill>
                <a:latin typeface="Arial"/>
                <a:cs typeface="Arial"/>
              </a:rPr>
              <a:t>-Updated</a:t>
            </a:r>
            <a:r>
              <a:rPr sz="1200" b="1" u="sng" spc="-85" dirty="0">
                <a:solidFill>
                  <a:srgbClr val="006FC0"/>
                </a:solidFill>
                <a:uFill>
                  <a:solidFill>
                    <a:srgbClr val="006FC0"/>
                  </a:solidFill>
                </a:uFill>
                <a:latin typeface="Arial"/>
                <a:cs typeface="Arial"/>
              </a:rPr>
              <a:t> </a:t>
            </a:r>
            <a:r>
              <a:rPr sz="1200" b="1" u="sng" spc="-35" dirty="0">
                <a:solidFill>
                  <a:srgbClr val="006FC0"/>
                </a:solidFill>
                <a:uFill>
                  <a:solidFill>
                    <a:srgbClr val="006FC0"/>
                  </a:solidFill>
                </a:uFill>
                <a:latin typeface="Arial"/>
                <a:cs typeface="Arial"/>
              </a:rPr>
              <a:t>-FINAL-508.pdf</a:t>
            </a:r>
            <a:endParaRPr sz="1200" dirty="0">
              <a:latin typeface="Arial"/>
              <a:cs typeface="Arial"/>
            </a:endParaRPr>
          </a:p>
          <a:p>
            <a:pPr marL="12700" marR="11430">
              <a:lnSpc>
                <a:spcPct val="102099"/>
              </a:lnSpc>
              <a:spcBef>
                <a:spcPts val="944"/>
              </a:spcBef>
              <a:tabLst>
                <a:tab pos="5892800" algn="l"/>
              </a:tabLst>
            </a:pPr>
            <a:r>
              <a:rPr sz="1000" i="1" spc="-5" dirty="0">
                <a:solidFill>
                  <a:srgbClr val="3381CC"/>
                </a:solidFill>
                <a:latin typeface="Arial"/>
                <a:cs typeface="Arial"/>
              </a:rPr>
              <a:t>Centers</a:t>
            </a:r>
            <a:r>
              <a:rPr sz="1000" i="1" dirty="0">
                <a:solidFill>
                  <a:srgbClr val="3381CC"/>
                </a:solidFill>
                <a:latin typeface="Arial"/>
                <a:cs typeface="Arial"/>
              </a:rPr>
              <a:t> </a:t>
            </a:r>
            <a:r>
              <a:rPr sz="1000" i="1" spc="-5" dirty="0">
                <a:solidFill>
                  <a:srgbClr val="3381CC"/>
                </a:solidFill>
                <a:latin typeface="Arial"/>
                <a:cs typeface="Arial"/>
              </a:rPr>
              <a:t>for Disease</a:t>
            </a:r>
            <a:r>
              <a:rPr sz="1000" i="1" dirty="0">
                <a:solidFill>
                  <a:srgbClr val="3381CC"/>
                </a:solidFill>
                <a:latin typeface="Arial"/>
                <a:cs typeface="Arial"/>
              </a:rPr>
              <a:t> </a:t>
            </a:r>
            <a:r>
              <a:rPr sz="1000" i="1" spc="-5" dirty="0">
                <a:solidFill>
                  <a:srgbClr val="3381CC"/>
                </a:solidFill>
                <a:latin typeface="Arial"/>
                <a:cs typeface="Arial"/>
              </a:rPr>
              <a:t>Control</a:t>
            </a:r>
            <a:r>
              <a:rPr sz="1000" i="1" dirty="0">
                <a:solidFill>
                  <a:srgbClr val="3381CC"/>
                </a:solidFill>
                <a:latin typeface="Arial"/>
                <a:cs typeface="Arial"/>
              </a:rPr>
              <a:t> </a:t>
            </a:r>
            <a:r>
              <a:rPr sz="1000" i="1" spc="-10" dirty="0">
                <a:solidFill>
                  <a:srgbClr val="3381CC"/>
                </a:solidFill>
                <a:latin typeface="Arial"/>
                <a:cs typeface="Arial"/>
              </a:rPr>
              <a:t>and</a:t>
            </a:r>
            <a:r>
              <a:rPr sz="1000" i="1" spc="-15" dirty="0">
                <a:solidFill>
                  <a:srgbClr val="3381CC"/>
                </a:solidFill>
                <a:latin typeface="Arial"/>
                <a:cs typeface="Arial"/>
              </a:rPr>
              <a:t> </a:t>
            </a:r>
            <a:r>
              <a:rPr sz="1000" i="1" spc="-10" dirty="0">
                <a:solidFill>
                  <a:srgbClr val="3381CC"/>
                </a:solidFill>
                <a:latin typeface="Arial"/>
                <a:cs typeface="Arial"/>
              </a:rPr>
              <a:t>Prevention.</a:t>
            </a:r>
            <a:r>
              <a:rPr sz="1000" i="1" dirty="0">
                <a:solidFill>
                  <a:srgbClr val="3381CC"/>
                </a:solidFill>
                <a:latin typeface="Arial"/>
                <a:cs typeface="Arial"/>
              </a:rPr>
              <a:t> </a:t>
            </a:r>
            <a:r>
              <a:rPr sz="1000" i="1" spc="-5" dirty="0">
                <a:solidFill>
                  <a:srgbClr val="3381CC"/>
                </a:solidFill>
                <a:latin typeface="Arial"/>
                <a:cs typeface="Arial"/>
              </a:rPr>
              <a:t>CDC</a:t>
            </a:r>
            <a:r>
              <a:rPr sz="1000" i="1" spc="15" dirty="0">
                <a:solidFill>
                  <a:srgbClr val="3381CC"/>
                </a:solidFill>
                <a:latin typeface="Arial"/>
                <a:cs typeface="Arial"/>
              </a:rPr>
              <a:t> </a:t>
            </a:r>
            <a:r>
              <a:rPr sz="1000" i="1" spc="-5" dirty="0">
                <a:solidFill>
                  <a:srgbClr val="3381CC"/>
                </a:solidFill>
                <a:latin typeface="Arial"/>
                <a:cs typeface="Arial"/>
              </a:rPr>
              <a:t>Worksite</a:t>
            </a:r>
            <a:r>
              <a:rPr sz="1000" i="1" spc="-20" dirty="0">
                <a:solidFill>
                  <a:srgbClr val="3381CC"/>
                </a:solidFill>
                <a:latin typeface="Arial"/>
                <a:cs typeface="Arial"/>
              </a:rPr>
              <a:t> </a:t>
            </a:r>
            <a:r>
              <a:rPr sz="1000" i="1" spc="-10" dirty="0">
                <a:solidFill>
                  <a:srgbClr val="3381CC"/>
                </a:solidFill>
                <a:latin typeface="Arial"/>
                <a:cs typeface="Arial"/>
              </a:rPr>
              <a:t>Health</a:t>
            </a:r>
            <a:r>
              <a:rPr sz="1000" i="1" spc="20" dirty="0">
                <a:solidFill>
                  <a:srgbClr val="3381CC"/>
                </a:solidFill>
                <a:latin typeface="Arial"/>
                <a:cs typeface="Arial"/>
              </a:rPr>
              <a:t> </a:t>
            </a:r>
            <a:r>
              <a:rPr sz="1000" i="1" spc="-5" dirty="0">
                <a:solidFill>
                  <a:srgbClr val="3381CC"/>
                </a:solidFill>
                <a:latin typeface="Arial"/>
                <a:cs typeface="Arial"/>
              </a:rPr>
              <a:t>ScoreCard</a:t>
            </a:r>
            <a:r>
              <a:rPr sz="1000" i="1" spc="-10" dirty="0">
                <a:solidFill>
                  <a:srgbClr val="3381CC"/>
                </a:solidFill>
                <a:latin typeface="Arial"/>
                <a:cs typeface="Arial"/>
              </a:rPr>
              <a:t> </a:t>
            </a:r>
            <a:r>
              <a:rPr sz="1000" i="1" spc="-5" dirty="0">
                <a:solidFill>
                  <a:srgbClr val="3381CC"/>
                </a:solidFill>
                <a:latin typeface="Arial"/>
                <a:cs typeface="Arial"/>
              </a:rPr>
              <a:t>Scoring </a:t>
            </a:r>
            <a:r>
              <a:rPr sz="1000" i="1" spc="-10" dirty="0">
                <a:solidFill>
                  <a:srgbClr val="3381CC"/>
                </a:solidFill>
                <a:latin typeface="Arial"/>
                <a:cs typeface="Arial"/>
              </a:rPr>
              <a:t>Methodology, </a:t>
            </a:r>
            <a:r>
              <a:rPr sz="1000" i="1" spc="-5" dirty="0">
                <a:solidFill>
                  <a:srgbClr val="3381CC"/>
                </a:solidFill>
                <a:latin typeface="Arial"/>
                <a:cs typeface="Arial"/>
              </a:rPr>
              <a:t> </a:t>
            </a:r>
            <a:r>
              <a:rPr sz="1000" i="1" spc="-10" dirty="0">
                <a:solidFill>
                  <a:srgbClr val="3381CC"/>
                </a:solidFill>
                <a:latin typeface="Arial"/>
                <a:cs typeface="Arial"/>
              </a:rPr>
              <a:t>E</a:t>
            </a:r>
            <a:r>
              <a:rPr sz="1000" i="1" dirty="0">
                <a:solidFill>
                  <a:srgbClr val="3381CC"/>
                </a:solidFill>
                <a:latin typeface="Arial"/>
                <a:cs typeface="Arial"/>
              </a:rPr>
              <a:t>v</a:t>
            </a:r>
            <a:r>
              <a:rPr sz="1000" i="1" spc="-15" dirty="0">
                <a:solidFill>
                  <a:srgbClr val="3381CC"/>
                </a:solidFill>
                <a:latin typeface="Arial"/>
                <a:cs typeface="Arial"/>
              </a:rPr>
              <a:t>i</a:t>
            </a:r>
            <a:r>
              <a:rPr sz="1000" i="1" spc="-10" dirty="0">
                <a:solidFill>
                  <a:srgbClr val="3381CC"/>
                </a:solidFill>
                <a:latin typeface="Arial"/>
                <a:cs typeface="Arial"/>
              </a:rPr>
              <a:t>den</a:t>
            </a:r>
            <a:r>
              <a:rPr sz="1000" i="1" dirty="0">
                <a:solidFill>
                  <a:srgbClr val="3381CC"/>
                </a:solidFill>
                <a:latin typeface="Arial"/>
                <a:cs typeface="Arial"/>
              </a:rPr>
              <a:t>c</a:t>
            </a:r>
            <a:r>
              <a:rPr sz="1000" i="1" spc="-5" dirty="0">
                <a:solidFill>
                  <a:srgbClr val="3381CC"/>
                </a:solidFill>
                <a:latin typeface="Arial"/>
                <a:cs typeface="Arial"/>
              </a:rPr>
              <a:t>e </a:t>
            </a:r>
            <a:r>
              <a:rPr sz="1000" i="1" spc="-10" dirty="0">
                <a:solidFill>
                  <a:srgbClr val="3381CC"/>
                </a:solidFill>
                <a:latin typeface="Arial"/>
                <a:cs typeface="Arial"/>
              </a:rPr>
              <a:t>an</a:t>
            </a:r>
            <a:r>
              <a:rPr sz="1000" i="1" spc="-5" dirty="0">
                <a:solidFill>
                  <a:srgbClr val="3381CC"/>
                </a:solidFill>
                <a:latin typeface="Arial"/>
                <a:cs typeface="Arial"/>
              </a:rPr>
              <a:t>d</a:t>
            </a:r>
            <a:r>
              <a:rPr sz="1000" i="1" spc="-20" dirty="0">
                <a:solidFill>
                  <a:srgbClr val="3381CC"/>
                </a:solidFill>
                <a:latin typeface="Arial"/>
                <a:cs typeface="Arial"/>
              </a:rPr>
              <a:t> </a:t>
            </a:r>
            <a:r>
              <a:rPr sz="1000" i="1" spc="-10" dirty="0">
                <a:solidFill>
                  <a:srgbClr val="3381CC"/>
                </a:solidFill>
                <a:latin typeface="Arial"/>
                <a:cs typeface="Arial"/>
              </a:rPr>
              <a:t>Impa</a:t>
            </a:r>
            <a:r>
              <a:rPr sz="1000" i="1" dirty="0">
                <a:solidFill>
                  <a:srgbClr val="3381CC"/>
                </a:solidFill>
                <a:latin typeface="Arial"/>
                <a:cs typeface="Arial"/>
              </a:rPr>
              <a:t>c</a:t>
            </a:r>
            <a:r>
              <a:rPr sz="1000" i="1" spc="-5" dirty="0">
                <a:solidFill>
                  <a:srgbClr val="3381CC"/>
                </a:solidFill>
                <a:latin typeface="Arial"/>
                <a:cs typeface="Arial"/>
              </a:rPr>
              <a:t>t R</a:t>
            </a:r>
            <a:r>
              <a:rPr sz="1000" i="1" spc="-10" dirty="0">
                <a:solidFill>
                  <a:srgbClr val="3381CC"/>
                </a:solidFill>
                <a:latin typeface="Arial"/>
                <a:cs typeface="Arial"/>
              </a:rPr>
              <a:t>at</a:t>
            </a:r>
            <a:r>
              <a:rPr sz="1000" i="1" spc="-15" dirty="0">
                <a:solidFill>
                  <a:srgbClr val="3381CC"/>
                </a:solidFill>
                <a:latin typeface="Arial"/>
                <a:cs typeface="Arial"/>
              </a:rPr>
              <a:t>i</a:t>
            </a:r>
            <a:r>
              <a:rPr sz="1000" i="1" spc="-10" dirty="0">
                <a:solidFill>
                  <a:srgbClr val="3381CC"/>
                </a:solidFill>
                <a:latin typeface="Arial"/>
                <a:cs typeface="Arial"/>
              </a:rPr>
              <a:t>ng</a:t>
            </a:r>
            <a:r>
              <a:rPr sz="1000" i="1" spc="-5" dirty="0">
                <a:solidFill>
                  <a:srgbClr val="3381CC"/>
                </a:solidFill>
                <a:latin typeface="Arial"/>
                <a:cs typeface="Arial"/>
              </a:rPr>
              <a:t>s</a:t>
            </a:r>
            <a:r>
              <a:rPr sz="1000" i="1" dirty="0">
                <a:solidFill>
                  <a:srgbClr val="3381CC"/>
                </a:solidFill>
                <a:latin typeface="Arial"/>
                <a:cs typeface="Arial"/>
              </a:rPr>
              <a:t> </a:t>
            </a:r>
            <a:r>
              <a:rPr sz="1000" i="1" spc="-10" dirty="0">
                <a:solidFill>
                  <a:srgbClr val="3381CC"/>
                </a:solidFill>
                <a:latin typeface="Arial"/>
                <a:cs typeface="Arial"/>
              </a:rPr>
              <a:t>an</a:t>
            </a:r>
            <a:r>
              <a:rPr sz="1000" i="1" spc="-5" dirty="0">
                <a:solidFill>
                  <a:srgbClr val="3381CC"/>
                </a:solidFill>
                <a:latin typeface="Arial"/>
                <a:cs typeface="Arial"/>
              </a:rPr>
              <a:t>d</a:t>
            </a:r>
            <a:r>
              <a:rPr sz="1000" i="1" spc="-20" dirty="0">
                <a:solidFill>
                  <a:srgbClr val="3381CC"/>
                </a:solidFill>
                <a:latin typeface="Arial"/>
                <a:cs typeface="Arial"/>
              </a:rPr>
              <a:t> </a:t>
            </a:r>
            <a:r>
              <a:rPr sz="1000" i="1" spc="-10" dirty="0">
                <a:solidFill>
                  <a:srgbClr val="3381CC"/>
                </a:solidFill>
                <a:latin typeface="Arial"/>
                <a:cs typeface="Arial"/>
              </a:rPr>
              <a:t>Suppo</a:t>
            </a:r>
            <a:r>
              <a:rPr sz="1000" i="1" spc="-5" dirty="0">
                <a:solidFill>
                  <a:srgbClr val="3381CC"/>
                </a:solidFill>
                <a:latin typeface="Arial"/>
                <a:cs typeface="Arial"/>
              </a:rPr>
              <a:t>r</a:t>
            </a:r>
            <a:r>
              <a:rPr sz="1000" i="1" spc="-10" dirty="0">
                <a:solidFill>
                  <a:srgbClr val="3381CC"/>
                </a:solidFill>
                <a:latin typeface="Arial"/>
                <a:cs typeface="Arial"/>
              </a:rPr>
              <a:t>t</a:t>
            </a:r>
            <a:r>
              <a:rPr sz="1000" i="1" spc="-15" dirty="0">
                <a:solidFill>
                  <a:srgbClr val="3381CC"/>
                </a:solidFill>
                <a:latin typeface="Arial"/>
                <a:cs typeface="Arial"/>
              </a:rPr>
              <a:t>i</a:t>
            </a:r>
            <a:r>
              <a:rPr sz="1000" i="1" spc="-10" dirty="0">
                <a:solidFill>
                  <a:srgbClr val="3381CC"/>
                </a:solidFill>
                <a:latin typeface="Arial"/>
                <a:cs typeface="Arial"/>
              </a:rPr>
              <a:t>n</a:t>
            </a:r>
            <a:r>
              <a:rPr sz="1000" i="1" spc="-5" dirty="0">
                <a:solidFill>
                  <a:srgbClr val="3381CC"/>
                </a:solidFill>
                <a:latin typeface="Arial"/>
                <a:cs typeface="Arial"/>
              </a:rPr>
              <a:t>g C</a:t>
            </a:r>
            <a:r>
              <a:rPr sz="1000" i="1" spc="-15" dirty="0">
                <a:solidFill>
                  <a:srgbClr val="3381CC"/>
                </a:solidFill>
                <a:latin typeface="Arial"/>
                <a:cs typeface="Arial"/>
              </a:rPr>
              <a:t>i</a:t>
            </a:r>
            <a:r>
              <a:rPr sz="1000" i="1" spc="-10" dirty="0">
                <a:solidFill>
                  <a:srgbClr val="3381CC"/>
                </a:solidFill>
                <a:latin typeface="Arial"/>
                <a:cs typeface="Arial"/>
              </a:rPr>
              <a:t>tat</a:t>
            </a:r>
            <a:r>
              <a:rPr sz="1000" i="1" spc="-15" dirty="0">
                <a:solidFill>
                  <a:srgbClr val="3381CC"/>
                </a:solidFill>
                <a:latin typeface="Arial"/>
                <a:cs typeface="Arial"/>
              </a:rPr>
              <a:t>i</a:t>
            </a:r>
            <a:r>
              <a:rPr sz="1000" i="1" spc="-10" dirty="0">
                <a:solidFill>
                  <a:srgbClr val="3381CC"/>
                </a:solidFill>
                <a:latin typeface="Arial"/>
                <a:cs typeface="Arial"/>
              </a:rPr>
              <a:t>on</a:t>
            </a:r>
            <a:r>
              <a:rPr sz="1000" i="1" dirty="0">
                <a:solidFill>
                  <a:srgbClr val="3381CC"/>
                </a:solidFill>
                <a:latin typeface="Arial"/>
                <a:cs typeface="Arial"/>
              </a:rPr>
              <a:t>s</a:t>
            </a:r>
            <a:r>
              <a:rPr sz="1000" i="1" spc="-5" dirty="0">
                <a:solidFill>
                  <a:srgbClr val="3381CC"/>
                </a:solidFill>
                <a:latin typeface="Arial"/>
                <a:cs typeface="Arial"/>
              </a:rPr>
              <a:t>.</a:t>
            </a:r>
            <a:r>
              <a:rPr sz="1000" i="1" spc="5" dirty="0">
                <a:solidFill>
                  <a:srgbClr val="3381CC"/>
                </a:solidFill>
                <a:latin typeface="Arial"/>
                <a:cs typeface="Arial"/>
              </a:rPr>
              <a:t> </a:t>
            </a:r>
            <a:r>
              <a:rPr sz="1000" i="1" spc="-10" dirty="0">
                <a:solidFill>
                  <a:srgbClr val="3381CC"/>
                </a:solidFill>
                <a:latin typeface="Arial"/>
                <a:cs typeface="Arial"/>
              </a:rPr>
              <a:t>At</a:t>
            </a:r>
            <a:r>
              <a:rPr sz="1000" i="1" spc="-15" dirty="0">
                <a:solidFill>
                  <a:srgbClr val="3381CC"/>
                </a:solidFill>
                <a:latin typeface="Arial"/>
                <a:cs typeface="Arial"/>
              </a:rPr>
              <a:t>l</a:t>
            </a:r>
            <a:r>
              <a:rPr sz="1000" i="1" spc="-10" dirty="0">
                <a:solidFill>
                  <a:srgbClr val="3381CC"/>
                </a:solidFill>
                <a:latin typeface="Arial"/>
                <a:cs typeface="Arial"/>
              </a:rPr>
              <a:t>anta</a:t>
            </a:r>
            <a:r>
              <a:rPr sz="1000" i="1" spc="-5" dirty="0">
                <a:solidFill>
                  <a:srgbClr val="3381CC"/>
                </a:solidFill>
                <a:latin typeface="Arial"/>
                <a:cs typeface="Arial"/>
              </a:rPr>
              <a:t>: U</a:t>
            </a:r>
            <a:r>
              <a:rPr sz="1000" i="1" spc="-10" dirty="0">
                <a:solidFill>
                  <a:srgbClr val="3381CC"/>
                </a:solidFill>
                <a:latin typeface="Arial"/>
                <a:cs typeface="Arial"/>
              </a:rPr>
              <a:t>.S</a:t>
            </a:r>
            <a:r>
              <a:rPr sz="1000" i="1" spc="-5" dirty="0">
                <a:solidFill>
                  <a:srgbClr val="3381CC"/>
                </a:solidFill>
                <a:latin typeface="Arial"/>
                <a:cs typeface="Arial"/>
              </a:rPr>
              <a:t>.</a:t>
            </a:r>
            <a:r>
              <a:rPr sz="1000" i="1" spc="5" dirty="0">
                <a:solidFill>
                  <a:srgbClr val="3381CC"/>
                </a:solidFill>
                <a:latin typeface="Arial"/>
                <a:cs typeface="Arial"/>
              </a:rPr>
              <a:t> </a:t>
            </a:r>
            <a:r>
              <a:rPr sz="1000" i="1" spc="-5" dirty="0">
                <a:solidFill>
                  <a:srgbClr val="3381CC"/>
                </a:solidFill>
                <a:latin typeface="Arial"/>
                <a:cs typeface="Arial"/>
              </a:rPr>
              <a:t>D</a:t>
            </a:r>
            <a:r>
              <a:rPr sz="1000" i="1" spc="-10" dirty="0">
                <a:solidFill>
                  <a:srgbClr val="3381CC"/>
                </a:solidFill>
                <a:latin typeface="Arial"/>
                <a:cs typeface="Arial"/>
              </a:rPr>
              <a:t>epa</a:t>
            </a:r>
            <a:r>
              <a:rPr sz="1000" i="1" spc="-5" dirty="0">
                <a:solidFill>
                  <a:srgbClr val="3381CC"/>
                </a:solidFill>
                <a:latin typeface="Arial"/>
                <a:cs typeface="Arial"/>
              </a:rPr>
              <a:t>r</a:t>
            </a:r>
            <a:r>
              <a:rPr sz="1000" i="1" spc="-10" dirty="0">
                <a:solidFill>
                  <a:srgbClr val="3381CC"/>
                </a:solidFill>
                <a:latin typeface="Arial"/>
                <a:cs typeface="Arial"/>
              </a:rPr>
              <a:t>tmen</a:t>
            </a:r>
            <a:r>
              <a:rPr sz="1000" i="1" spc="-5" dirty="0">
                <a:solidFill>
                  <a:srgbClr val="3381CC"/>
                </a:solidFill>
                <a:latin typeface="Arial"/>
                <a:cs typeface="Arial"/>
              </a:rPr>
              <a:t>t </a:t>
            </a:r>
            <a:r>
              <a:rPr sz="1000" i="1" spc="-10" dirty="0">
                <a:solidFill>
                  <a:srgbClr val="3381CC"/>
                </a:solidFill>
                <a:latin typeface="Arial"/>
                <a:cs typeface="Arial"/>
              </a:rPr>
              <a:t>o</a:t>
            </a:r>
            <a:r>
              <a:rPr sz="1000" i="1" spc="-5" dirty="0">
                <a:solidFill>
                  <a:srgbClr val="3381CC"/>
                </a:solidFill>
                <a:latin typeface="Arial"/>
                <a:cs typeface="Arial"/>
              </a:rPr>
              <a:t>f H</a:t>
            </a:r>
            <a:r>
              <a:rPr sz="1000" i="1" spc="-10" dirty="0">
                <a:solidFill>
                  <a:srgbClr val="3381CC"/>
                </a:solidFill>
                <a:latin typeface="Arial"/>
                <a:cs typeface="Arial"/>
              </a:rPr>
              <a:t>ea</a:t>
            </a:r>
            <a:r>
              <a:rPr sz="1000" i="1" spc="-15" dirty="0">
                <a:solidFill>
                  <a:srgbClr val="3381CC"/>
                </a:solidFill>
                <a:latin typeface="Arial"/>
                <a:cs typeface="Arial"/>
              </a:rPr>
              <a:t>l</a:t>
            </a:r>
            <a:r>
              <a:rPr sz="1000" i="1" spc="-10" dirty="0">
                <a:solidFill>
                  <a:srgbClr val="3381CC"/>
                </a:solidFill>
                <a:latin typeface="Arial"/>
                <a:cs typeface="Arial"/>
              </a:rPr>
              <a:t>t</a:t>
            </a:r>
            <a:r>
              <a:rPr sz="1000" i="1" spc="-5" dirty="0">
                <a:solidFill>
                  <a:srgbClr val="3381CC"/>
                </a:solidFill>
                <a:latin typeface="Arial"/>
                <a:cs typeface="Arial"/>
              </a:rPr>
              <a:t>h </a:t>
            </a:r>
            <a:r>
              <a:rPr sz="1000" i="1" spc="-10" dirty="0">
                <a:solidFill>
                  <a:srgbClr val="3381CC"/>
                </a:solidFill>
                <a:latin typeface="Arial"/>
                <a:cs typeface="Arial"/>
              </a:rPr>
              <a:t>an</a:t>
            </a:r>
            <a:r>
              <a:rPr sz="1000" i="1" spc="-5" dirty="0">
                <a:solidFill>
                  <a:srgbClr val="3381CC"/>
                </a:solidFill>
                <a:latin typeface="Arial"/>
                <a:cs typeface="Arial"/>
              </a:rPr>
              <a:t>d</a:t>
            </a:r>
            <a:r>
              <a:rPr sz="1000" i="1" dirty="0">
                <a:solidFill>
                  <a:srgbClr val="3381CC"/>
                </a:solidFill>
                <a:latin typeface="Arial"/>
                <a:cs typeface="Arial"/>
              </a:rPr>
              <a:t>	</a:t>
            </a:r>
            <a:r>
              <a:rPr sz="1000" spc="-10" dirty="0">
                <a:solidFill>
                  <a:srgbClr val="3381CC"/>
                </a:solidFill>
                <a:latin typeface="Arial"/>
                <a:cs typeface="Arial"/>
              </a:rPr>
              <a:t>1</a:t>
            </a:r>
            <a:r>
              <a:rPr lang="en-US" sz="1000" spc="-10" dirty="0">
                <a:solidFill>
                  <a:srgbClr val="3381CC"/>
                </a:solidFill>
                <a:latin typeface="Arial"/>
                <a:cs typeface="Arial"/>
              </a:rPr>
              <a:t>6</a:t>
            </a:r>
            <a:endParaRPr sz="1000" dirty="0">
              <a:latin typeface="Arial"/>
              <a:cs typeface="Arial"/>
            </a:endParaRPr>
          </a:p>
        </p:txBody>
      </p:sp>
      <p:grpSp>
        <p:nvGrpSpPr>
          <p:cNvPr id="5" name="object 5"/>
          <p:cNvGrpSpPr/>
          <p:nvPr/>
        </p:nvGrpSpPr>
        <p:grpSpPr>
          <a:xfrm>
            <a:off x="712723" y="801116"/>
            <a:ext cx="2377440" cy="2966720"/>
            <a:chOff x="712723" y="801116"/>
            <a:chExt cx="2377440" cy="2966720"/>
          </a:xfrm>
        </p:grpSpPr>
        <p:pic>
          <p:nvPicPr>
            <p:cNvPr id="6" name="object 6"/>
            <p:cNvPicPr/>
            <p:nvPr/>
          </p:nvPicPr>
          <p:blipFill>
            <a:blip r:embed="rId4" cstate="print"/>
            <a:stretch>
              <a:fillRect/>
            </a:stretch>
          </p:blipFill>
          <p:spPr>
            <a:xfrm>
              <a:off x="725436" y="813816"/>
              <a:ext cx="2351532" cy="2941319"/>
            </a:xfrm>
            <a:prstGeom prst="rect">
              <a:avLst/>
            </a:prstGeom>
          </p:spPr>
        </p:pic>
        <p:sp>
          <p:nvSpPr>
            <p:cNvPr id="7" name="object 7"/>
            <p:cNvSpPr/>
            <p:nvPr/>
          </p:nvSpPr>
          <p:spPr>
            <a:xfrm>
              <a:off x="719073" y="807466"/>
              <a:ext cx="2364740" cy="2954020"/>
            </a:xfrm>
            <a:custGeom>
              <a:avLst/>
              <a:gdLst/>
              <a:ahLst/>
              <a:cxnLst/>
              <a:rect l="l" t="t" r="r" b="b"/>
              <a:pathLst>
                <a:path w="2364740" h="2954020">
                  <a:moveTo>
                    <a:pt x="0" y="0"/>
                  </a:moveTo>
                  <a:lnTo>
                    <a:pt x="2364232" y="0"/>
                  </a:lnTo>
                  <a:lnTo>
                    <a:pt x="2364232" y="2954020"/>
                  </a:lnTo>
                  <a:lnTo>
                    <a:pt x="0" y="2954020"/>
                  </a:lnTo>
                  <a:lnTo>
                    <a:pt x="0" y="0"/>
                  </a:lnTo>
                  <a:close/>
                </a:path>
              </a:pathLst>
            </a:custGeom>
            <a:ln w="12700">
              <a:solidFill>
                <a:srgbClr val="102B40"/>
              </a:solidFill>
            </a:ln>
          </p:spPr>
          <p:txBody>
            <a:bodyPr wrap="square" lIns="0" tIns="0" rIns="0" bIns="0" rtlCol="0"/>
            <a:lstStyle/>
            <a:p>
              <a:endParaRPr/>
            </a:p>
          </p:txBody>
        </p:sp>
      </p:grpSp>
      <p:sp>
        <p:nvSpPr>
          <p:cNvPr id="8" name="object 8"/>
          <p:cNvSpPr txBox="1"/>
          <p:nvPr/>
        </p:nvSpPr>
        <p:spPr>
          <a:xfrm>
            <a:off x="405648" y="4723745"/>
            <a:ext cx="1338580" cy="167005"/>
          </a:xfrm>
          <a:prstGeom prst="rect">
            <a:avLst/>
          </a:prstGeom>
        </p:spPr>
        <p:txBody>
          <a:bodyPr vert="horz" wrap="square" lIns="0" tIns="0" rIns="0" bIns="0" rtlCol="0">
            <a:spAutoFit/>
          </a:bodyPr>
          <a:lstStyle/>
          <a:p>
            <a:pPr marL="12700">
              <a:lnSpc>
                <a:spcPct val="100000"/>
              </a:lnSpc>
            </a:pPr>
            <a:r>
              <a:rPr sz="1000" i="1" spc="-10" dirty="0">
                <a:solidFill>
                  <a:srgbClr val="3381CC"/>
                </a:solidFill>
                <a:latin typeface="Arial"/>
                <a:cs typeface="Arial"/>
              </a:rPr>
              <a:t>Human</a:t>
            </a:r>
            <a:r>
              <a:rPr sz="1000" i="1" spc="-15" dirty="0">
                <a:solidFill>
                  <a:srgbClr val="3381CC"/>
                </a:solidFill>
                <a:latin typeface="Arial"/>
                <a:cs typeface="Arial"/>
              </a:rPr>
              <a:t> </a:t>
            </a:r>
            <a:r>
              <a:rPr sz="1000" i="1" spc="-5" dirty="0">
                <a:solidFill>
                  <a:srgbClr val="3381CC"/>
                </a:solidFill>
                <a:latin typeface="Arial"/>
                <a:cs typeface="Arial"/>
              </a:rPr>
              <a:t>Services;</a:t>
            </a:r>
            <a:r>
              <a:rPr sz="1000" i="1" spc="-30" dirty="0">
                <a:solidFill>
                  <a:srgbClr val="3381CC"/>
                </a:solidFill>
                <a:latin typeface="Arial"/>
                <a:cs typeface="Arial"/>
              </a:rPr>
              <a:t> </a:t>
            </a:r>
            <a:r>
              <a:rPr sz="1000" i="1" spc="-10" dirty="0">
                <a:solidFill>
                  <a:srgbClr val="3381CC"/>
                </a:solidFill>
                <a:latin typeface="Arial"/>
                <a:cs typeface="Arial"/>
              </a:rPr>
              <a:t>2019.</a:t>
            </a:r>
            <a:endParaRPr sz="1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5660" y="845459"/>
            <a:ext cx="6021070" cy="2938780"/>
          </a:xfrm>
          <a:prstGeom prst="rect">
            <a:avLst/>
          </a:prstGeom>
        </p:spPr>
        <p:txBody>
          <a:bodyPr vert="horz" wrap="square" lIns="0" tIns="13335" rIns="0" bIns="0" rtlCol="0">
            <a:spAutoFit/>
          </a:bodyPr>
          <a:lstStyle/>
          <a:p>
            <a:pPr marL="184785" marR="5080" indent="-172720">
              <a:lnSpc>
                <a:spcPct val="100000"/>
              </a:lnSpc>
              <a:spcBef>
                <a:spcPts val="105"/>
              </a:spcBef>
              <a:buClr>
                <a:srgbClr val="3381CC"/>
              </a:buClr>
              <a:buSzPct val="89285"/>
              <a:buFont typeface="Arial"/>
              <a:buChar char="•"/>
              <a:tabLst>
                <a:tab pos="185420" algn="l"/>
              </a:tabLst>
            </a:pPr>
            <a:r>
              <a:rPr sz="1400" spc="-5" dirty="0">
                <a:solidFill>
                  <a:srgbClr val="122C41"/>
                </a:solidFill>
                <a:latin typeface="Arial"/>
                <a:cs typeface="Arial"/>
              </a:rPr>
              <a:t>Employers, human </a:t>
            </a:r>
            <a:r>
              <a:rPr sz="1400" dirty="0">
                <a:solidFill>
                  <a:srgbClr val="122C41"/>
                </a:solidFill>
                <a:latin typeface="Arial"/>
                <a:cs typeface="Arial"/>
              </a:rPr>
              <a:t>resource </a:t>
            </a:r>
            <a:r>
              <a:rPr sz="1400" spc="-5" dirty="0">
                <a:solidFill>
                  <a:srgbClr val="122C41"/>
                </a:solidFill>
                <a:latin typeface="Arial"/>
                <a:cs typeface="Arial"/>
              </a:rPr>
              <a:t>managers, </a:t>
            </a:r>
            <a:r>
              <a:rPr sz="1400" dirty="0">
                <a:solidFill>
                  <a:srgbClr val="122C41"/>
                </a:solidFill>
                <a:latin typeface="Arial"/>
                <a:cs typeface="Arial"/>
              </a:rPr>
              <a:t>health </a:t>
            </a:r>
            <a:r>
              <a:rPr sz="1400" spc="-5" dirty="0">
                <a:solidFill>
                  <a:srgbClr val="122C41"/>
                </a:solidFill>
                <a:latin typeface="Arial"/>
                <a:cs typeface="Arial"/>
              </a:rPr>
              <a:t>benefit managers, </a:t>
            </a:r>
            <a:r>
              <a:rPr sz="1400" dirty="0">
                <a:solidFill>
                  <a:srgbClr val="122C41"/>
                </a:solidFill>
                <a:latin typeface="Arial"/>
                <a:cs typeface="Arial"/>
              </a:rPr>
              <a:t>health </a:t>
            </a:r>
            <a:r>
              <a:rPr sz="1400" spc="5" dirty="0">
                <a:solidFill>
                  <a:srgbClr val="122C41"/>
                </a:solidFill>
                <a:latin typeface="Arial"/>
                <a:cs typeface="Arial"/>
              </a:rPr>
              <a:t> </a:t>
            </a:r>
            <a:r>
              <a:rPr sz="1400" dirty="0">
                <a:solidFill>
                  <a:srgbClr val="122C41"/>
                </a:solidFill>
                <a:latin typeface="Arial"/>
                <a:cs typeface="Arial"/>
              </a:rPr>
              <a:t>education </a:t>
            </a:r>
            <a:r>
              <a:rPr sz="1400" spc="-5" dirty="0">
                <a:solidFill>
                  <a:srgbClr val="122C41"/>
                </a:solidFill>
                <a:latin typeface="Arial"/>
                <a:cs typeface="Arial"/>
              </a:rPr>
              <a:t>staff, occupational </a:t>
            </a:r>
            <a:r>
              <a:rPr sz="1400" dirty="0">
                <a:solidFill>
                  <a:srgbClr val="122C41"/>
                </a:solidFill>
                <a:latin typeface="Arial"/>
                <a:cs typeface="Arial"/>
              </a:rPr>
              <a:t>nurses, </a:t>
            </a:r>
            <a:r>
              <a:rPr sz="1400" spc="-5" dirty="0">
                <a:solidFill>
                  <a:srgbClr val="122C41"/>
                </a:solidFill>
                <a:latin typeface="Arial"/>
                <a:cs typeface="Arial"/>
              </a:rPr>
              <a:t>medical </a:t>
            </a:r>
            <a:r>
              <a:rPr sz="1400" dirty="0">
                <a:solidFill>
                  <a:srgbClr val="122C41"/>
                </a:solidFill>
                <a:latin typeface="Arial"/>
                <a:cs typeface="Arial"/>
              </a:rPr>
              <a:t>directors, </a:t>
            </a:r>
            <a:r>
              <a:rPr sz="1400" spc="-5" dirty="0">
                <a:solidFill>
                  <a:srgbClr val="122C41"/>
                </a:solidFill>
                <a:latin typeface="Arial"/>
                <a:cs typeface="Arial"/>
              </a:rPr>
              <a:t>wellness directors, </a:t>
            </a:r>
            <a:r>
              <a:rPr sz="1400" spc="-380" dirty="0">
                <a:solidFill>
                  <a:srgbClr val="122C41"/>
                </a:solidFill>
                <a:latin typeface="Arial"/>
                <a:cs typeface="Arial"/>
              </a:rPr>
              <a:t> </a:t>
            </a:r>
            <a:r>
              <a:rPr sz="1400" spc="-5" dirty="0">
                <a:solidFill>
                  <a:srgbClr val="122C41"/>
                </a:solidFill>
                <a:latin typeface="Arial"/>
                <a:cs typeface="Arial"/>
              </a:rPr>
              <a:t>or</a:t>
            </a:r>
            <a:r>
              <a:rPr sz="1400" spc="-20" dirty="0">
                <a:solidFill>
                  <a:srgbClr val="122C41"/>
                </a:solidFill>
                <a:latin typeface="Arial"/>
                <a:cs typeface="Arial"/>
              </a:rPr>
              <a:t> </a:t>
            </a:r>
            <a:r>
              <a:rPr sz="1400" dirty="0">
                <a:solidFill>
                  <a:srgbClr val="122C41"/>
                </a:solidFill>
                <a:latin typeface="Arial"/>
                <a:cs typeface="Arial"/>
              </a:rPr>
              <a:t>others</a:t>
            </a:r>
            <a:r>
              <a:rPr sz="1400" spc="-25" dirty="0">
                <a:solidFill>
                  <a:srgbClr val="122C41"/>
                </a:solidFill>
                <a:latin typeface="Arial"/>
                <a:cs typeface="Arial"/>
              </a:rPr>
              <a:t> </a:t>
            </a:r>
            <a:r>
              <a:rPr sz="1400" spc="-5" dirty="0">
                <a:solidFill>
                  <a:srgbClr val="122C41"/>
                </a:solidFill>
                <a:latin typeface="Arial"/>
                <a:cs typeface="Arial"/>
              </a:rPr>
              <a:t>responsible</a:t>
            </a:r>
            <a:r>
              <a:rPr sz="1400" spc="-45" dirty="0">
                <a:solidFill>
                  <a:srgbClr val="122C41"/>
                </a:solidFill>
                <a:latin typeface="Arial"/>
                <a:cs typeface="Arial"/>
              </a:rPr>
              <a:t> </a:t>
            </a:r>
            <a:r>
              <a:rPr sz="1400" dirty="0">
                <a:solidFill>
                  <a:srgbClr val="122C41"/>
                </a:solidFill>
                <a:latin typeface="Arial"/>
                <a:cs typeface="Arial"/>
              </a:rPr>
              <a:t>for</a:t>
            </a:r>
            <a:r>
              <a:rPr sz="1400" spc="-30" dirty="0">
                <a:solidFill>
                  <a:srgbClr val="122C41"/>
                </a:solidFill>
                <a:latin typeface="Arial"/>
                <a:cs typeface="Arial"/>
              </a:rPr>
              <a:t> </a:t>
            </a:r>
            <a:r>
              <a:rPr sz="1400" dirty="0">
                <a:solidFill>
                  <a:srgbClr val="122C41"/>
                </a:solidFill>
                <a:latin typeface="Arial"/>
                <a:cs typeface="Arial"/>
              </a:rPr>
              <a:t>worksite</a:t>
            </a:r>
            <a:r>
              <a:rPr sz="1400" spc="-20" dirty="0">
                <a:solidFill>
                  <a:srgbClr val="122C41"/>
                </a:solidFill>
                <a:latin typeface="Arial"/>
                <a:cs typeface="Arial"/>
              </a:rPr>
              <a:t> </a:t>
            </a:r>
            <a:r>
              <a:rPr sz="1400" dirty="0">
                <a:solidFill>
                  <a:srgbClr val="122C41"/>
                </a:solidFill>
                <a:latin typeface="Arial"/>
                <a:cs typeface="Arial"/>
              </a:rPr>
              <a:t>health</a:t>
            </a:r>
            <a:r>
              <a:rPr sz="1400" spc="-35" dirty="0">
                <a:solidFill>
                  <a:srgbClr val="122C41"/>
                </a:solidFill>
                <a:latin typeface="Arial"/>
                <a:cs typeface="Arial"/>
              </a:rPr>
              <a:t> </a:t>
            </a:r>
            <a:r>
              <a:rPr sz="1400" spc="-5" dirty="0">
                <a:solidFill>
                  <a:srgbClr val="122C41"/>
                </a:solidFill>
                <a:latin typeface="Arial"/>
                <a:cs typeface="Arial"/>
              </a:rPr>
              <a:t>promotion</a:t>
            </a:r>
            <a:r>
              <a:rPr sz="1400" spc="-45" dirty="0">
                <a:solidFill>
                  <a:srgbClr val="122C41"/>
                </a:solidFill>
                <a:latin typeface="Arial"/>
                <a:cs typeface="Arial"/>
              </a:rPr>
              <a:t> </a:t>
            </a:r>
            <a:r>
              <a:rPr sz="1400" dirty="0">
                <a:solidFill>
                  <a:srgbClr val="122C41"/>
                </a:solidFill>
                <a:latin typeface="Arial"/>
                <a:cs typeface="Arial"/>
              </a:rPr>
              <a:t>to:</a:t>
            </a:r>
            <a:endParaRPr sz="1400">
              <a:latin typeface="Arial"/>
              <a:cs typeface="Arial"/>
            </a:endParaRPr>
          </a:p>
          <a:p>
            <a:pPr marL="367665" lvl="1" indent="-173355">
              <a:lnSpc>
                <a:spcPct val="100000"/>
              </a:lnSpc>
              <a:spcBef>
                <a:spcPts val="635"/>
              </a:spcBef>
              <a:buClr>
                <a:srgbClr val="3381CC"/>
              </a:buClr>
              <a:buSzPct val="89285"/>
              <a:buChar char="•"/>
              <a:tabLst>
                <a:tab pos="368300" algn="l"/>
              </a:tabLst>
            </a:pPr>
            <a:r>
              <a:rPr sz="1400" spc="-5" dirty="0">
                <a:solidFill>
                  <a:srgbClr val="122C41"/>
                </a:solidFill>
                <a:latin typeface="Arial"/>
                <a:cs typeface="Arial"/>
              </a:rPr>
              <a:t>Help</a:t>
            </a:r>
            <a:r>
              <a:rPr sz="1400" spc="-20" dirty="0">
                <a:solidFill>
                  <a:srgbClr val="122C41"/>
                </a:solidFill>
                <a:latin typeface="Arial"/>
                <a:cs typeface="Arial"/>
              </a:rPr>
              <a:t> </a:t>
            </a:r>
            <a:r>
              <a:rPr sz="1400" spc="-5" dirty="0">
                <a:solidFill>
                  <a:srgbClr val="122C41"/>
                </a:solidFill>
                <a:latin typeface="Arial"/>
                <a:cs typeface="Arial"/>
              </a:rPr>
              <a:t>employees</a:t>
            </a:r>
            <a:r>
              <a:rPr sz="1400" spc="-20" dirty="0">
                <a:solidFill>
                  <a:srgbClr val="122C41"/>
                </a:solidFill>
                <a:latin typeface="Arial"/>
                <a:cs typeface="Arial"/>
              </a:rPr>
              <a:t> </a:t>
            </a:r>
            <a:r>
              <a:rPr sz="1400" spc="-5" dirty="0">
                <a:solidFill>
                  <a:srgbClr val="122C41"/>
                </a:solidFill>
                <a:latin typeface="Arial"/>
                <a:cs typeface="Arial"/>
              </a:rPr>
              <a:t>adopt</a:t>
            </a:r>
            <a:r>
              <a:rPr sz="1400" spc="-30" dirty="0">
                <a:solidFill>
                  <a:srgbClr val="122C41"/>
                </a:solidFill>
                <a:latin typeface="Arial"/>
                <a:cs typeface="Arial"/>
              </a:rPr>
              <a:t> </a:t>
            </a:r>
            <a:r>
              <a:rPr sz="1400" spc="-5" dirty="0">
                <a:solidFill>
                  <a:srgbClr val="122C41"/>
                </a:solidFill>
                <a:latin typeface="Arial"/>
                <a:cs typeface="Arial"/>
              </a:rPr>
              <a:t>healthy</a:t>
            </a:r>
            <a:r>
              <a:rPr sz="1400" spc="-40" dirty="0">
                <a:solidFill>
                  <a:srgbClr val="122C41"/>
                </a:solidFill>
                <a:latin typeface="Arial"/>
                <a:cs typeface="Arial"/>
              </a:rPr>
              <a:t> </a:t>
            </a:r>
            <a:r>
              <a:rPr sz="1400" dirty="0">
                <a:solidFill>
                  <a:srgbClr val="122C41"/>
                </a:solidFill>
                <a:latin typeface="Arial"/>
                <a:cs typeface="Arial"/>
              </a:rPr>
              <a:t>lifestyles</a:t>
            </a:r>
            <a:endParaRPr sz="1400">
              <a:latin typeface="Arial"/>
              <a:cs typeface="Arial"/>
            </a:endParaRPr>
          </a:p>
          <a:p>
            <a:pPr marL="367665" lvl="1" indent="-173355">
              <a:lnSpc>
                <a:spcPct val="100000"/>
              </a:lnSpc>
              <a:spcBef>
                <a:spcPts val="635"/>
              </a:spcBef>
              <a:buClr>
                <a:srgbClr val="3381CC"/>
              </a:buClr>
              <a:buSzPct val="89285"/>
              <a:buChar char="•"/>
              <a:tabLst>
                <a:tab pos="368300" algn="l"/>
              </a:tabLst>
            </a:pPr>
            <a:r>
              <a:rPr sz="1400" dirty="0">
                <a:solidFill>
                  <a:srgbClr val="122C41"/>
                </a:solidFill>
                <a:latin typeface="Arial"/>
                <a:cs typeface="Arial"/>
              </a:rPr>
              <a:t>Establish</a:t>
            </a:r>
            <a:r>
              <a:rPr sz="1400" spc="-50" dirty="0">
                <a:solidFill>
                  <a:srgbClr val="122C41"/>
                </a:solidFill>
                <a:latin typeface="Arial"/>
                <a:cs typeface="Arial"/>
              </a:rPr>
              <a:t> </a:t>
            </a:r>
            <a:r>
              <a:rPr sz="1400" spc="-5" dirty="0">
                <a:solidFill>
                  <a:srgbClr val="122C41"/>
                </a:solidFill>
                <a:latin typeface="Arial"/>
                <a:cs typeface="Arial"/>
              </a:rPr>
              <a:t>benchmarks</a:t>
            </a:r>
            <a:r>
              <a:rPr sz="1400" spc="-35" dirty="0">
                <a:solidFill>
                  <a:srgbClr val="122C41"/>
                </a:solidFill>
                <a:latin typeface="Arial"/>
                <a:cs typeface="Arial"/>
              </a:rPr>
              <a:t> </a:t>
            </a:r>
            <a:r>
              <a:rPr sz="1400" spc="-5" dirty="0">
                <a:solidFill>
                  <a:srgbClr val="122C41"/>
                </a:solidFill>
                <a:latin typeface="Arial"/>
                <a:cs typeface="Arial"/>
              </a:rPr>
              <a:t>and</a:t>
            </a:r>
            <a:r>
              <a:rPr sz="1400" spc="-20" dirty="0">
                <a:solidFill>
                  <a:srgbClr val="122C41"/>
                </a:solidFill>
                <a:latin typeface="Arial"/>
                <a:cs typeface="Arial"/>
              </a:rPr>
              <a:t> </a:t>
            </a:r>
            <a:r>
              <a:rPr sz="1400" dirty="0">
                <a:solidFill>
                  <a:srgbClr val="122C41"/>
                </a:solidFill>
                <a:latin typeface="Arial"/>
                <a:cs typeface="Arial"/>
              </a:rPr>
              <a:t>track</a:t>
            </a:r>
            <a:r>
              <a:rPr sz="1400" spc="-35" dirty="0">
                <a:solidFill>
                  <a:srgbClr val="122C41"/>
                </a:solidFill>
                <a:latin typeface="Arial"/>
                <a:cs typeface="Arial"/>
              </a:rPr>
              <a:t> </a:t>
            </a:r>
            <a:r>
              <a:rPr sz="1400" spc="-5" dirty="0">
                <a:solidFill>
                  <a:srgbClr val="122C41"/>
                </a:solidFill>
                <a:latin typeface="Arial"/>
                <a:cs typeface="Arial"/>
              </a:rPr>
              <a:t>improvements</a:t>
            </a:r>
            <a:endParaRPr sz="1400">
              <a:latin typeface="Arial"/>
              <a:cs typeface="Arial"/>
            </a:endParaRPr>
          </a:p>
          <a:p>
            <a:pPr marL="367665" lvl="1" indent="-173355">
              <a:lnSpc>
                <a:spcPct val="100000"/>
              </a:lnSpc>
              <a:spcBef>
                <a:spcPts val="635"/>
              </a:spcBef>
              <a:buClr>
                <a:srgbClr val="3381CC"/>
              </a:buClr>
              <a:buSzPct val="89285"/>
              <a:buChar char="•"/>
              <a:tabLst>
                <a:tab pos="368300" algn="l"/>
              </a:tabLst>
            </a:pPr>
            <a:r>
              <a:rPr sz="1400" dirty="0">
                <a:solidFill>
                  <a:srgbClr val="122C41"/>
                </a:solidFill>
                <a:latin typeface="Arial"/>
                <a:cs typeface="Arial"/>
              </a:rPr>
              <a:t>Integrate</a:t>
            </a:r>
            <a:r>
              <a:rPr sz="1400" spc="-55" dirty="0">
                <a:solidFill>
                  <a:srgbClr val="122C41"/>
                </a:solidFill>
                <a:latin typeface="Arial"/>
                <a:cs typeface="Arial"/>
              </a:rPr>
              <a:t> </a:t>
            </a:r>
            <a:r>
              <a:rPr sz="1400" spc="-5" dirty="0">
                <a:solidFill>
                  <a:srgbClr val="122C41"/>
                </a:solidFill>
                <a:latin typeface="Arial"/>
                <a:cs typeface="Arial"/>
              </a:rPr>
              <a:t>efforts</a:t>
            </a:r>
            <a:r>
              <a:rPr sz="1400" spc="-40" dirty="0">
                <a:solidFill>
                  <a:srgbClr val="122C41"/>
                </a:solidFill>
                <a:latin typeface="Arial"/>
                <a:cs typeface="Arial"/>
              </a:rPr>
              <a:t> </a:t>
            </a:r>
            <a:r>
              <a:rPr sz="1400" spc="-5" dirty="0">
                <a:solidFill>
                  <a:srgbClr val="122C41"/>
                </a:solidFill>
                <a:latin typeface="Arial"/>
                <a:cs typeface="Arial"/>
              </a:rPr>
              <a:t>with</a:t>
            </a:r>
            <a:r>
              <a:rPr sz="1400" spc="-20" dirty="0">
                <a:solidFill>
                  <a:srgbClr val="122C41"/>
                </a:solidFill>
                <a:latin typeface="Arial"/>
                <a:cs typeface="Arial"/>
              </a:rPr>
              <a:t> </a:t>
            </a:r>
            <a:r>
              <a:rPr sz="1400" dirty="0">
                <a:solidFill>
                  <a:srgbClr val="122C41"/>
                </a:solidFill>
                <a:latin typeface="Arial"/>
                <a:cs typeface="Arial"/>
              </a:rPr>
              <a:t>business</a:t>
            </a:r>
            <a:r>
              <a:rPr sz="1400" spc="-40" dirty="0">
                <a:solidFill>
                  <a:srgbClr val="122C41"/>
                </a:solidFill>
                <a:latin typeface="Arial"/>
                <a:cs typeface="Arial"/>
              </a:rPr>
              <a:t> </a:t>
            </a:r>
            <a:r>
              <a:rPr sz="1400" spc="-5" dirty="0">
                <a:solidFill>
                  <a:srgbClr val="122C41"/>
                </a:solidFill>
                <a:latin typeface="Arial"/>
                <a:cs typeface="Arial"/>
              </a:rPr>
              <a:t>objectives</a:t>
            </a:r>
            <a:endParaRPr sz="1400">
              <a:latin typeface="Arial"/>
              <a:cs typeface="Arial"/>
            </a:endParaRPr>
          </a:p>
          <a:p>
            <a:pPr lvl="1">
              <a:lnSpc>
                <a:spcPct val="100000"/>
              </a:lnSpc>
              <a:spcBef>
                <a:spcPts val="15"/>
              </a:spcBef>
              <a:buClr>
                <a:srgbClr val="3381CC"/>
              </a:buClr>
              <a:buFont typeface="Arial"/>
              <a:buChar char="•"/>
            </a:pPr>
            <a:endParaRPr sz="2000">
              <a:latin typeface="Arial"/>
              <a:cs typeface="Arial"/>
            </a:endParaRPr>
          </a:p>
          <a:p>
            <a:pPr marL="184785" indent="-172720">
              <a:lnSpc>
                <a:spcPct val="100000"/>
              </a:lnSpc>
              <a:buClr>
                <a:srgbClr val="3381CC"/>
              </a:buClr>
              <a:buSzPct val="89285"/>
              <a:buChar char="•"/>
              <a:tabLst>
                <a:tab pos="185420" algn="l"/>
              </a:tabLst>
            </a:pPr>
            <a:r>
              <a:rPr sz="1400" spc="-5" dirty="0">
                <a:solidFill>
                  <a:srgbClr val="122C41"/>
                </a:solidFill>
                <a:latin typeface="Arial"/>
                <a:cs typeface="Arial"/>
              </a:rPr>
              <a:t>CDC awardees</a:t>
            </a:r>
            <a:r>
              <a:rPr sz="1400" spc="-15" dirty="0">
                <a:solidFill>
                  <a:srgbClr val="122C41"/>
                </a:solidFill>
                <a:latin typeface="Arial"/>
                <a:cs typeface="Arial"/>
              </a:rPr>
              <a:t> </a:t>
            </a:r>
            <a:r>
              <a:rPr sz="1400" spc="-5" dirty="0">
                <a:solidFill>
                  <a:srgbClr val="122C41"/>
                </a:solidFill>
                <a:latin typeface="Arial"/>
                <a:cs typeface="Arial"/>
              </a:rPr>
              <a:t>and</a:t>
            </a:r>
            <a:r>
              <a:rPr sz="1400" spc="-20" dirty="0">
                <a:solidFill>
                  <a:srgbClr val="122C41"/>
                </a:solidFill>
                <a:latin typeface="Arial"/>
                <a:cs typeface="Arial"/>
              </a:rPr>
              <a:t> </a:t>
            </a:r>
            <a:r>
              <a:rPr sz="1400" dirty="0">
                <a:solidFill>
                  <a:srgbClr val="122C41"/>
                </a:solidFill>
                <a:latin typeface="Arial"/>
                <a:cs typeface="Arial"/>
              </a:rPr>
              <a:t>state</a:t>
            </a:r>
            <a:r>
              <a:rPr sz="1400" spc="-50" dirty="0">
                <a:solidFill>
                  <a:srgbClr val="122C41"/>
                </a:solidFill>
                <a:latin typeface="Arial"/>
                <a:cs typeface="Arial"/>
              </a:rPr>
              <a:t> </a:t>
            </a:r>
            <a:r>
              <a:rPr sz="1400" dirty="0">
                <a:solidFill>
                  <a:srgbClr val="122C41"/>
                </a:solidFill>
                <a:latin typeface="Arial"/>
                <a:cs typeface="Arial"/>
              </a:rPr>
              <a:t>health</a:t>
            </a:r>
            <a:r>
              <a:rPr sz="1400" spc="-35" dirty="0">
                <a:solidFill>
                  <a:srgbClr val="122C41"/>
                </a:solidFill>
                <a:latin typeface="Arial"/>
                <a:cs typeface="Arial"/>
              </a:rPr>
              <a:t> </a:t>
            </a:r>
            <a:r>
              <a:rPr sz="1400" spc="-5" dirty="0">
                <a:solidFill>
                  <a:srgbClr val="122C41"/>
                </a:solidFill>
                <a:latin typeface="Arial"/>
                <a:cs typeface="Arial"/>
              </a:rPr>
              <a:t>departments</a:t>
            </a:r>
            <a:r>
              <a:rPr sz="1400" spc="-50" dirty="0">
                <a:solidFill>
                  <a:srgbClr val="122C41"/>
                </a:solidFill>
                <a:latin typeface="Arial"/>
                <a:cs typeface="Arial"/>
              </a:rPr>
              <a:t> </a:t>
            </a:r>
            <a:r>
              <a:rPr sz="1400" dirty="0">
                <a:solidFill>
                  <a:srgbClr val="122C41"/>
                </a:solidFill>
                <a:latin typeface="Arial"/>
                <a:cs typeface="Arial"/>
              </a:rPr>
              <a:t>to:</a:t>
            </a:r>
            <a:endParaRPr sz="1400">
              <a:latin typeface="Arial"/>
              <a:cs typeface="Arial"/>
            </a:endParaRPr>
          </a:p>
          <a:p>
            <a:pPr marL="367665" lvl="1" indent="-173355">
              <a:lnSpc>
                <a:spcPct val="100000"/>
              </a:lnSpc>
              <a:spcBef>
                <a:spcPts val="640"/>
              </a:spcBef>
              <a:buClr>
                <a:srgbClr val="3381CC"/>
              </a:buClr>
              <a:buSzPct val="89285"/>
              <a:buChar char="•"/>
              <a:tabLst>
                <a:tab pos="368300" algn="l"/>
              </a:tabLst>
            </a:pPr>
            <a:r>
              <a:rPr sz="1400" dirty="0">
                <a:solidFill>
                  <a:srgbClr val="122C41"/>
                </a:solidFill>
                <a:latin typeface="Arial"/>
                <a:cs typeface="Arial"/>
              </a:rPr>
              <a:t>Assist</a:t>
            </a:r>
            <a:r>
              <a:rPr sz="1400" spc="-35" dirty="0">
                <a:solidFill>
                  <a:srgbClr val="122C41"/>
                </a:solidFill>
                <a:latin typeface="Arial"/>
                <a:cs typeface="Arial"/>
              </a:rPr>
              <a:t> </a:t>
            </a:r>
            <a:r>
              <a:rPr sz="1400" spc="-5" dirty="0">
                <a:solidFill>
                  <a:srgbClr val="122C41"/>
                </a:solidFill>
                <a:latin typeface="Arial"/>
                <a:cs typeface="Arial"/>
              </a:rPr>
              <a:t>employers</a:t>
            </a:r>
            <a:r>
              <a:rPr sz="1400" spc="-35" dirty="0">
                <a:solidFill>
                  <a:srgbClr val="122C41"/>
                </a:solidFill>
                <a:latin typeface="Arial"/>
                <a:cs typeface="Arial"/>
              </a:rPr>
              <a:t> </a:t>
            </a:r>
            <a:r>
              <a:rPr sz="1400" spc="-5" dirty="0">
                <a:solidFill>
                  <a:srgbClr val="122C41"/>
                </a:solidFill>
                <a:latin typeface="Arial"/>
                <a:cs typeface="Arial"/>
              </a:rPr>
              <a:t>and</a:t>
            </a:r>
            <a:r>
              <a:rPr sz="1400" spc="-20" dirty="0">
                <a:solidFill>
                  <a:srgbClr val="122C41"/>
                </a:solidFill>
                <a:latin typeface="Arial"/>
                <a:cs typeface="Arial"/>
              </a:rPr>
              <a:t> </a:t>
            </a:r>
            <a:r>
              <a:rPr sz="1400" dirty="0">
                <a:solidFill>
                  <a:srgbClr val="122C41"/>
                </a:solidFill>
                <a:latin typeface="Arial"/>
                <a:cs typeface="Arial"/>
              </a:rPr>
              <a:t>business</a:t>
            </a:r>
            <a:r>
              <a:rPr sz="1400" spc="-60" dirty="0">
                <a:solidFill>
                  <a:srgbClr val="122C41"/>
                </a:solidFill>
                <a:latin typeface="Arial"/>
                <a:cs typeface="Arial"/>
              </a:rPr>
              <a:t> </a:t>
            </a:r>
            <a:r>
              <a:rPr sz="1400" dirty="0">
                <a:solidFill>
                  <a:srgbClr val="122C41"/>
                </a:solidFill>
                <a:latin typeface="Arial"/>
                <a:cs typeface="Arial"/>
              </a:rPr>
              <a:t>coalitions</a:t>
            </a:r>
            <a:endParaRPr sz="1400">
              <a:latin typeface="Arial"/>
              <a:cs typeface="Arial"/>
            </a:endParaRPr>
          </a:p>
          <a:p>
            <a:pPr marL="367665" lvl="1" indent="-173355">
              <a:lnSpc>
                <a:spcPct val="100000"/>
              </a:lnSpc>
              <a:spcBef>
                <a:spcPts val="635"/>
              </a:spcBef>
              <a:buClr>
                <a:srgbClr val="3381CC"/>
              </a:buClr>
              <a:buSzPct val="89285"/>
              <a:buChar char="•"/>
              <a:tabLst>
                <a:tab pos="368300" algn="l"/>
              </a:tabLst>
            </a:pPr>
            <a:r>
              <a:rPr sz="1400" spc="-5" dirty="0">
                <a:solidFill>
                  <a:srgbClr val="122C41"/>
                </a:solidFill>
                <a:latin typeface="Arial"/>
                <a:cs typeface="Arial"/>
              </a:rPr>
              <a:t>Monitor</a:t>
            </a:r>
            <a:r>
              <a:rPr sz="1400" spc="360" dirty="0">
                <a:solidFill>
                  <a:srgbClr val="122C41"/>
                </a:solidFill>
                <a:latin typeface="Arial"/>
                <a:cs typeface="Arial"/>
              </a:rPr>
              <a:t> </a:t>
            </a:r>
            <a:r>
              <a:rPr sz="1400" spc="-5" dirty="0">
                <a:solidFill>
                  <a:srgbClr val="122C41"/>
                </a:solidFill>
                <a:latin typeface="Arial"/>
                <a:cs typeface="Arial"/>
              </a:rPr>
              <a:t>and</a:t>
            </a:r>
            <a:r>
              <a:rPr sz="1400" spc="-35" dirty="0">
                <a:solidFill>
                  <a:srgbClr val="122C41"/>
                </a:solidFill>
                <a:latin typeface="Arial"/>
                <a:cs typeface="Arial"/>
              </a:rPr>
              <a:t> </a:t>
            </a:r>
            <a:r>
              <a:rPr sz="1400" dirty="0">
                <a:solidFill>
                  <a:srgbClr val="122C41"/>
                </a:solidFill>
                <a:latin typeface="Arial"/>
                <a:cs typeface="Arial"/>
              </a:rPr>
              <a:t>track</a:t>
            </a:r>
            <a:r>
              <a:rPr sz="1400" spc="-35" dirty="0">
                <a:solidFill>
                  <a:srgbClr val="122C41"/>
                </a:solidFill>
                <a:latin typeface="Arial"/>
                <a:cs typeface="Arial"/>
              </a:rPr>
              <a:t> </a:t>
            </a:r>
            <a:r>
              <a:rPr sz="1400" dirty="0">
                <a:solidFill>
                  <a:srgbClr val="122C41"/>
                </a:solidFill>
                <a:latin typeface="Arial"/>
                <a:cs typeface="Arial"/>
              </a:rPr>
              <a:t>worksite</a:t>
            </a:r>
            <a:r>
              <a:rPr sz="1400" spc="-25" dirty="0">
                <a:solidFill>
                  <a:srgbClr val="122C41"/>
                </a:solidFill>
                <a:latin typeface="Arial"/>
                <a:cs typeface="Arial"/>
              </a:rPr>
              <a:t> </a:t>
            </a:r>
            <a:r>
              <a:rPr sz="1400" dirty="0">
                <a:solidFill>
                  <a:srgbClr val="122C41"/>
                </a:solidFill>
                <a:latin typeface="Arial"/>
                <a:cs typeface="Arial"/>
              </a:rPr>
              <a:t>practices</a:t>
            </a:r>
            <a:r>
              <a:rPr sz="1400" spc="-35" dirty="0">
                <a:solidFill>
                  <a:srgbClr val="122C41"/>
                </a:solidFill>
                <a:latin typeface="Arial"/>
                <a:cs typeface="Arial"/>
              </a:rPr>
              <a:t> </a:t>
            </a:r>
            <a:r>
              <a:rPr sz="1400" spc="-10" dirty="0">
                <a:solidFill>
                  <a:srgbClr val="122C41"/>
                </a:solidFill>
                <a:latin typeface="Arial"/>
                <a:cs typeface="Arial"/>
              </a:rPr>
              <a:t>over</a:t>
            </a:r>
            <a:r>
              <a:rPr sz="1400" spc="-5" dirty="0">
                <a:solidFill>
                  <a:srgbClr val="122C41"/>
                </a:solidFill>
                <a:latin typeface="Arial"/>
                <a:cs typeface="Arial"/>
              </a:rPr>
              <a:t> </a:t>
            </a:r>
            <a:r>
              <a:rPr sz="1400" dirty="0">
                <a:solidFill>
                  <a:srgbClr val="122C41"/>
                </a:solidFill>
                <a:latin typeface="Arial"/>
                <a:cs typeface="Arial"/>
              </a:rPr>
              <a:t>time</a:t>
            </a:r>
            <a:endParaRPr sz="1400">
              <a:latin typeface="Arial"/>
              <a:cs typeface="Arial"/>
            </a:endParaRPr>
          </a:p>
          <a:p>
            <a:pPr marL="367665" lvl="1" indent="-173355">
              <a:lnSpc>
                <a:spcPct val="100000"/>
              </a:lnSpc>
              <a:spcBef>
                <a:spcPts val="635"/>
              </a:spcBef>
              <a:buClr>
                <a:srgbClr val="3381CC"/>
              </a:buClr>
              <a:buSzPct val="89285"/>
              <a:buChar char="•"/>
              <a:tabLst>
                <a:tab pos="368300" algn="l"/>
              </a:tabLst>
            </a:pPr>
            <a:r>
              <a:rPr sz="1400" dirty="0">
                <a:solidFill>
                  <a:srgbClr val="122C41"/>
                </a:solidFill>
                <a:latin typeface="Arial"/>
                <a:cs typeface="Arial"/>
              </a:rPr>
              <a:t>Establish</a:t>
            </a:r>
            <a:r>
              <a:rPr sz="1400" spc="-55" dirty="0">
                <a:solidFill>
                  <a:srgbClr val="122C41"/>
                </a:solidFill>
                <a:latin typeface="Arial"/>
                <a:cs typeface="Arial"/>
              </a:rPr>
              <a:t> </a:t>
            </a:r>
            <a:r>
              <a:rPr sz="1400" dirty="0">
                <a:solidFill>
                  <a:srgbClr val="122C41"/>
                </a:solidFill>
                <a:latin typeface="Arial"/>
                <a:cs typeface="Arial"/>
              </a:rPr>
              <a:t>best</a:t>
            </a:r>
            <a:r>
              <a:rPr sz="1400" spc="-30" dirty="0">
                <a:solidFill>
                  <a:srgbClr val="122C41"/>
                </a:solidFill>
                <a:latin typeface="Arial"/>
                <a:cs typeface="Arial"/>
              </a:rPr>
              <a:t> </a:t>
            </a:r>
            <a:r>
              <a:rPr sz="1400" dirty="0">
                <a:solidFill>
                  <a:srgbClr val="122C41"/>
                </a:solidFill>
                <a:latin typeface="Arial"/>
                <a:cs typeface="Arial"/>
              </a:rPr>
              <a:t>practice</a:t>
            </a:r>
            <a:r>
              <a:rPr sz="1400" spc="-55" dirty="0">
                <a:solidFill>
                  <a:srgbClr val="122C41"/>
                </a:solidFill>
                <a:latin typeface="Arial"/>
                <a:cs typeface="Arial"/>
              </a:rPr>
              <a:t> </a:t>
            </a:r>
            <a:r>
              <a:rPr sz="1400" spc="-5" dirty="0">
                <a:solidFill>
                  <a:srgbClr val="122C41"/>
                </a:solidFill>
                <a:latin typeface="Arial"/>
                <a:cs typeface="Arial"/>
              </a:rPr>
              <a:t>benchmarks</a:t>
            </a:r>
            <a:endParaRPr sz="1400">
              <a:latin typeface="Arial"/>
              <a:cs typeface="Arial"/>
            </a:endParaRPr>
          </a:p>
        </p:txBody>
      </p:sp>
      <p:sp>
        <p:nvSpPr>
          <p:cNvPr id="3" name="object 3"/>
          <p:cNvSpPr txBox="1">
            <a:spLocks noGrp="1"/>
          </p:cNvSpPr>
          <p:nvPr>
            <p:ph type="title"/>
          </p:nvPr>
        </p:nvSpPr>
        <p:spPr>
          <a:xfrm>
            <a:off x="624997" y="213551"/>
            <a:ext cx="56076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02B40"/>
                </a:solidFill>
                <a:latin typeface="Arial"/>
                <a:cs typeface="Arial"/>
              </a:rPr>
              <a:t>Who</a:t>
            </a:r>
            <a:r>
              <a:rPr sz="1800" b="1" spc="-15" dirty="0">
                <a:solidFill>
                  <a:srgbClr val="102B40"/>
                </a:solidFill>
                <a:latin typeface="Arial"/>
                <a:cs typeface="Arial"/>
              </a:rPr>
              <a:t> </a:t>
            </a:r>
            <a:r>
              <a:rPr sz="1800" b="1" spc="-5" dirty="0">
                <a:solidFill>
                  <a:srgbClr val="102B40"/>
                </a:solidFill>
                <a:latin typeface="Arial"/>
                <a:cs typeface="Arial"/>
              </a:rPr>
              <a:t>Can</a:t>
            </a:r>
            <a:r>
              <a:rPr sz="1800" b="1" dirty="0">
                <a:solidFill>
                  <a:srgbClr val="102B40"/>
                </a:solidFill>
                <a:latin typeface="Arial"/>
                <a:cs typeface="Arial"/>
              </a:rPr>
              <a:t> </a:t>
            </a:r>
            <a:r>
              <a:rPr sz="1800" b="1" spc="-5" dirty="0">
                <a:solidFill>
                  <a:srgbClr val="102B40"/>
                </a:solidFill>
                <a:latin typeface="Arial"/>
                <a:cs typeface="Arial"/>
              </a:rPr>
              <a:t>Use</a:t>
            </a:r>
            <a:r>
              <a:rPr sz="1800" b="1" spc="-15" dirty="0">
                <a:solidFill>
                  <a:srgbClr val="102B40"/>
                </a:solidFill>
                <a:latin typeface="Arial"/>
                <a:cs typeface="Arial"/>
              </a:rPr>
              <a:t> </a:t>
            </a:r>
            <a:r>
              <a:rPr sz="1800" b="1" dirty="0">
                <a:solidFill>
                  <a:srgbClr val="102B40"/>
                </a:solidFill>
                <a:latin typeface="Arial"/>
                <a:cs typeface="Arial"/>
              </a:rPr>
              <a:t>the</a:t>
            </a:r>
            <a:r>
              <a:rPr sz="1800" b="1" spc="-10" dirty="0">
                <a:solidFill>
                  <a:srgbClr val="102B40"/>
                </a:solidFill>
                <a:latin typeface="Arial"/>
                <a:cs typeface="Arial"/>
              </a:rPr>
              <a:t> </a:t>
            </a:r>
            <a:r>
              <a:rPr sz="1800" b="1" spc="-5" dirty="0">
                <a:solidFill>
                  <a:srgbClr val="102B40"/>
                </a:solidFill>
                <a:latin typeface="Arial"/>
                <a:cs typeface="Arial"/>
              </a:rPr>
              <a:t>CDC</a:t>
            </a:r>
            <a:r>
              <a:rPr sz="1800" b="1" spc="5" dirty="0">
                <a:solidFill>
                  <a:srgbClr val="102B40"/>
                </a:solidFill>
                <a:latin typeface="Arial"/>
                <a:cs typeface="Arial"/>
              </a:rPr>
              <a:t> </a:t>
            </a:r>
            <a:r>
              <a:rPr sz="1800" b="1" spc="-10" dirty="0">
                <a:solidFill>
                  <a:srgbClr val="102B40"/>
                </a:solidFill>
                <a:latin typeface="Arial"/>
                <a:cs typeface="Arial"/>
              </a:rPr>
              <a:t>Worksite</a:t>
            </a:r>
            <a:r>
              <a:rPr sz="1800" b="1" spc="-15" dirty="0">
                <a:solidFill>
                  <a:srgbClr val="102B40"/>
                </a:solidFill>
                <a:latin typeface="Arial"/>
                <a:cs typeface="Arial"/>
              </a:rPr>
              <a:t> </a:t>
            </a:r>
            <a:r>
              <a:rPr sz="1800" b="1" spc="-5" dirty="0">
                <a:solidFill>
                  <a:srgbClr val="102B40"/>
                </a:solidFill>
                <a:latin typeface="Arial"/>
                <a:cs typeface="Arial"/>
              </a:rPr>
              <a:t>Health</a:t>
            </a:r>
            <a:r>
              <a:rPr sz="1800" b="1" dirty="0">
                <a:solidFill>
                  <a:srgbClr val="102B40"/>
                </a:solidFill>
                <a:latin typeface="Arial"/>
                <a:cs typeface="Arial"/>
              </a:rPr>
              <a:t> </a:t>
            </a:r>
            <a:r>
              <a:rPr sz="1800" b="1" spc="-5" dirty="0">
                <a:solidFill>
                  <a:srgbClr val="102B40"/>
                </a:solidFill>
                <a:latin typeface="Arial"/>
                <a:cs typeface="Arial"/>
              </a:rPr>
              <a:t>ScoreCard?</a:t>
            </a:r>
            <a:endParaRPr sz="1800">
              <a:latin typeface="Arial"/>
              <a:cs typeface="Arial"/>
            </a:endParaRPr>
          </a:p>
        </p:txBody>
      </p:sp>
      <p:pic>
        <p:nvPicPr>
          <p:cNvPr id="4" name="object 4"/>
          <p:cNvPicPr/>
          <p:nvPr/>
        </p:nvPicPr>
        <p:blipFill>
          <a:blip r:embed="rId3" cstate="print"/>
          <a:stretch>
            <a:fillRect/>
          </a:stretch>
        </p:blipFill>
        <p:spPr>
          <a:xfrm>
            <a:off x="246887" y="4187951"/>
            <a:ext cx="1066799" cy="682751"/>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17</a:t>
            </a:fld>
            <a:endParaRPr spc="-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894" rIns="0" bIns="0" rtlCol="0">
            <a:spAutoFit/>
          </a:bodyPr>
          <a:lstStyle/>
          <a:p>
            <a:pPr marL="12700" marR="5080">
              <a:lnSpc>
                <a:spcPts val="2180"/>
              </a:lnSpc>
              <a:spcBef>
                <a:spcPts val="384"/>
              </a:spcBef>
            </a:pPr>
            <a:r>
              <a:rPr spc="10" dirty="0"/>
              <a:t>PROFILE</a:t>
            </a:r>
            <a:r>
              <a:rPr spc="-15" dirty="0"/>
              <a:t> </a:t>
            </a:r>
            <a:r>
              <a:rPr spc="10" dirty="0"/>
              <a:t>OF</a:t>
            </a:r>
            <a:r>
              <a:rPr spc="-5" dirty="0"/>
              <a:t> </a:t>
            </a:r>
            <a:r>
              <a:rPr spc="15" dirty="0"/>
              <a:t>CDC</a:t>
            </a:r>
            <a:r>
              <a:rPr spc="-5" dirty="0"/>
              <a:t> </a:t>
            </a:r>
            <a:r>
              <a:rPr spc="15" dirty="0"/>
              <a:t>WORKSITE</a:t>
            </a:r>
            <a:r>
              <a:rPr spc="-35" dirty="0"/>
              <a:t> </a:t>
            </a:r>
            <a:r>
              <a:rPr spc="-10" dirty="0"/>
              <a:t>HEALTH </a:t>
            </a:r>
            <a:r>
              <a:rPr spc="-540" dirty="0"/>
              <a:t> </a:t>
            </a:r>
            <a:r>
              <a:rPr spc="15" dirty="0"/>
              <a:t>SCORECARD</a:t>
            </a:r>
            <a:r>
              <a:rPr spc="-25" dirty="0"/>
              <a:t> </a:t>
            </a:r>
            <a:r>
              <a:rPr spc="15" dirty="0"/>
              <a:t>USERS</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18</a:t>
            </a:fld>
            <a:endParaRPr spc="-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3664" y="200574"/>
            <a:ext cx="5648960" cy="739775"/>
          </a:xfrm>
          <a:prstGeom prst="rect">
            <a:avLst/>
          </a:prstGeom>
        </p:spPr>
        <p:txBody>
          <a:bodyPr vert="horz" wrap="square" lIns="0" tIns="43815" rIns="0" bIns="0" rtlCol="0">
            <a:spAutoFit/>
          </a:bodyPr>
          <a:lstStyle/>
          <a:p>
            <a:pPr marL="12700" marR="5080" algn="ctr">
              <a:lnSpc>
                <a:spcPts val="1939"/>
              </a:lnSpc>
              <a:spcBef>
                <a:spcPts val="345"/>
              </a:spcBef>
            </a:pPr>
            <a:r>
              <a:rPr sz="1800" b="1" spc="-5" dirty="0">
                <a:solidFill>
                  <a:srgbClr val="102B40"/>
                </a:solidFill>
                <a:latin typeface="Arial"/>
                <a:cs typeface="Arial"/>
              </a:rPr>
              <a:t>CDC</a:t>
            </a:r>
            <a:r>
              <a:rPr sz="1800" b="1" spc="10" dirty="0">
                <a:solidFill>
                  <a:srgbClr val="102B40"/>
                </a:solidFill>
                <a:latin typeface="Arial"/>
                <a:cs typeface="Arial"/>
              </a:rPr>
              <a:t> </a:t>
            </a:r>
            <a:r>
              <a:rPr sz="1800" b="1" spc="-10" dirty="0">
                <a:solidFill>
                  <a:srgbClr val="102B40"/>
                </a:solidFill>
                <a:latin typeface="Arial"/>
                <a:cs typeface="Arial"/>
              </a:rPr>
              <a:t>Worksite</a:t>
            </a:r>
            <a:r>
              <a:rPr sz="1800" b="1" spc="-5" dirty="0">
                <a:solidFill>
                  <a:srgbClr val="102B40"/>
                </a:solidFill>
                <a:latin typeface="Arial"/>
                <a:cs typeface="Arial"/>
              </a:rPr>
              <a:t> Health</a:t>
            </a:r>
            <a:r>
              <a:rPr sz="1800" b="1" spc="5"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spc="-5" dirty="0">
                <a:solidFill>
                  <a:srgbClr val="102B40"/>
                </a:solidFill>
                <a:latin typeface="Arial"/>
                <a:cs typeface="Arial"/>
              </a:rPr>
              <a:t>Employer</a:t>
            </a:r>
            <a:r>
              <a:rPr sz="1800" b="1" spc="10" dirty="0">
                <a:solidFill>
                  <a:srgbClr val="102B40"/>
                </a:solidFill>
                <a:latin typeface="Arial"/>
                <a:cs typeface="Arial"/>
              </a:rPr>
              <a:t> </a:t>
            </a:r>
            <a:r>
              <a:rPr sz="1800" b="1" spc="-5" dirty="0">
                <a:solidFill>
                  <a:srgbClr val="102B40"/>
                </a:solidFill>
                <a:latin typeface="Arial"/>
                <a:cs typeface="Arial"/>
              </a:rPr>
              <a:t>Location </a:t>
            </a:r>
            <a:r>
              <a:rPr sz="1800" b="1" spc="-490" dirty="0">
                <a:solidFill>
                  <a:srgbClr val="102B40"/>
                </a:solidFill>
                <a:latin typeface="Arial"/>
                <a:cs typeface="Arial"/>
              </a:rPr>
              <a:t> </a:t>
            </a:r>
            <a:r>
              <a:rPr sz="1800" b="1" spc="-10" dirty="0">
                <a:solidFill>
                  <a:srgbClr val="102B40"/>
                </a:solidFill>
                <a:latin typeface="Arial"/>
                <a:cs typeface="Arial"/>
              </a:rPr>
              <a:t>(2013-202</a:t>
            </a:r>
            <a:r>
              <a:rPr lang="en-US" sz="1800" b="1" spc="-10" dirty="0">
                <a:solidFill>
                  <a:srgbClr val="102B40"/>
                </a:solidFill>
                <a:latin typeface="Arial"/>
                <a:cs typeface="Arial"/>
              </a:rPr>
              <a:t>2</a:t>
            </a:r>
            <a:r>
              <a:rPr sz="1800" b="1" spc="-10" dirty="0">
                <a:solidFill>
                  <a:srgbClr val="102B40"/>
                </a:solidFill>
                <a:latin typeface="Arial"/>
                <a:cs typeface="Arial"/>
              </a:rPr>
              <a:t>)</a:t>
            </a:r>
            <a:endParaRPr sz="1800" dirty="0">
              <a:latin typeface="Arial"/>
              <a:cs typeface="Arial"/>
            </a:endParaRPr>
          </a:p>
          <a:p>
            <a:pPr marL="6985" algn="ctr">
              <a:lnSpc>
                <a:spcPts val="1490"/>
              </a:lnSpc>
            </a:pPr>
            <a:r>
              <a:rPr sz="1400" b="1" spc="-5" dirty="0">
                <a:solidFill>
                  <a:srgbClr val="102B40"/>
                </a:solidFill>
                <a:latin typeface="Arial"/>
                <a:cs typeface="Arial"/>
              </a:rPr>
              <a:t>Unique</a:t>
            </a:r>
            <a:r>
              <a:rPr sz="1400" b="1" spc="-40" dirty="0">
                <a:solidFill>
                  <a:srgbClr val="102B40"/>
                </a:solidFill>
                <a:latin typeface="Arial"/>
                <a:cs typeface="Arial"/>
              </a:rPr>
              <a:t> </a:t>
            </a:r>
            <a:r>
              <a:rPr sz="1400" b="1" spc="-10" dirty="0">
                <a:solidFill>
                  <a:srgbClr val="102B40"/>
                </a:solidFill>
                <a:latin typeface="Arial"/>
                <a:cs typeface="Arial"/>
              </a:rPr>
              <a:t>Employers</a:t>
            </a:r>
            <a:r>
              <a:rPr sz="1400" b="1" dirty="0">
                <a:solidFill>
                  <a:srgbClr val="102B40"/>
                </a:solidFill>
                <a:latin typeface="Arial"/>
                <a:cs typeface="Arial"/>
              </a:rPr>
              <a:t> Only</a:t>
            </a:r>
            <a:endParaRPr sz="1400" dirty="0">
              <a:latin typeface="Arial"/>
              <a:cs typeface="Arial"/>
            </a:endParaRPr>
          </a:p>
        </p:txBody>
      </p:sp>
      <p:grpSp>
        <p:nvGrpSpPr>
          <p:cNvPr id="3" name="object 3"/>
          <p:cNvGrpSpPr/>
          <p:nvPr/>
        </p:nvGrpSpPr>
        <p:grpSpPr>
          <a:xfrm>
            <a:off x="2135504" y="3325746"/>
            <a:ext cx="566420" cy="361950"/>
            <a:chOff x="2135504" y="3325746"/>
            <a:chExt cx="566420" cy="361950"/>
          </a:xfrm>
        </p:grpSpPr>
        <p:sp>
          <p:nvSpPr>
            <p:cNvPr id="4" name="object 4"/>
            <p:cNvSpPr/>
            <p:nvPr/>
          </p:nvSpPr>
          <p:spPr>
            <a:xfrm>
              <a:off x="2144267" y="3378708"/>
              <a:ext cx="43180" cy="48895"/>
            </a:xfrm>
            <a:custGeom>
              <a:avLst/>
              <a:gdLst/>
              <a:ahLst/>
              <a:cxnLst/>
              <a:rect l="l" t="t" r="r" b="b"/>
              <a:pathLst>
                <a:path w="43180" h="48895">
                  <a:moveTo>
                    <a:pt x="24282" y="0"/>
                  </a:moveTo>
                  <a:lnTo>
                    <a:pt x="0" y="34251"/>
                  </a:lnTo>
                  <a:lnTo>
                    <a:pt x="0" y="48768"/>
                  </a:lnTo>
                  <a:lnTo>
                    <a:pt x="22072" y="48768"/>
                  </a:lnTo>
                  <a:lnTo>
                    <a:pt x="42672" y="9867"/>
                  </a:lnTo>
                  <a:lnTo>
                    <a:pt x="24282" y="0"/>
                  </a:lnTo>
                  <a:close/>
                </a:path>
              </a:pathLst>
            </a:custGeom>
            <a:solidFill>
              <a:srgbClr val="FFF1CC"/>
            </a:solidFill>
          </p:spPr>
          <p:txBody>
            <a:bodyPr wrap="square" lIns="0" tIns="0" rIns="0" bIns="0" rtlCol="0"/>
            <a:lstStyle/>
            <a:p>
              <a:endParaRPr/>
            </a:p>
          </p:txBody>
        </p:sp>
        <p:sp>
          <p:nvSpPr>
            <p:cNvPr id="5" name="object 5"/>
            <p:cNvSpPr/>
            <p:nvPr/>
          </p:nvSpPr>
          <p:spPr>
            <a:xfrm>
              <a:off x="2144267" y="3378708"/>
              <a:ext cx="43180" cy="48895"/>
            </a:xfrm>
            <a:custGeom>
              <a:avLst/>
              <a:gdLst/>
              <a:ahLst/>
              <a:cxnLst/>
              <a:rect l="l" t="t" r="r" b="b"/>
              <a:pathLst>
                <a:path w="43180" h="48895">
                  <a:moveTo>
                    <a:pt x="0" y="48768"/>
                  </a:moveTo>
                  <a:lnTo>
                    <a:pt x="0" y="34251"/>
                  </a:lnTo>
                  <a:lnTo>
                    <a:pt x="24282" y="0"/>
                  </a:lnTo>
                  <a:lnTo>
                    <a:pt x="42672" y="9867"/>
                  </a:lnTo>
                  <a:lnTo>
                    <a:pt x="22072" y="48768"/>
                  </a:lnTo>
                  <a:lnTo>
                    <a:pt x="0" y="48768"/>
                  </a:lnTo>
                  <a:close/>
                </a:path>
              </a:pathLst>
            </a:custGeom>
            <a:ln w="17526">
              <a:solidFill>
                <a:srgbClr val="FFFFFF"/>
              </a:solidFill>
            </a:ln>
          </p:spPr>
          <p:txBody>
            <a:bodyPr wrap="square" lIns="0" tIns="0" rIns="0" bIns="0" rtlCol="0"/>
            <a:lstStyle/>
            <a:p>
              <a:endParaRPr/>
            </a:p>
          </p:txBody>
        </p:sp>
        <p:sp>
          <p:nvSpPr>
            <p:cNvPr id="6" name="object 6"/>
            <p:cNvSpPr/>
            <p:nvPr/>
          </p:nvSpPr>
          <p:spPr>
            <a:xfrm>
              <a:off x="2205233" y="3334509"/>
              <a:ext cx="78105" cy="62865"/>
            </a:xfrm>
            <a:custGeom>
              <a:avLst/>
              <a:gdLst/>
              <a:ahLst/>
              <a:cxnLst/>
              <a:rect l="l" t="t" r="r" b="b"/>
              <a:pathLst>
                <a:path w="78105" h="62864">
                  <a:moveTo>
                    <a:pt x="69164" y="0"/>
                  </a:moveTo>
                  <a:lnTo>
                    <a:pt x="16395" y="7010"/>
                  </a:lnTo>
                  <a:lnTo>
                    <a:pt x="0" y="36791"/>
                  </a:lnTo>
                  <a:lnTo>
                    <a:pt x="29946" y="56641"/>
                  </a:lnTo>
                  <a:lnTo>
                    <a:pt x="64884" y="62483"/>
                  </a:lnTo>
                  <a:lnTo>
                    <a:pt x="77723" y="37376"/>
                  </a:lnTo>
                  <a:lnTo>
                    <a:pt x="69164" y="0"/>
                  </a:lnTo>
                  <a:close/>
                </a:path>
              </a:pathLst>
            </a:custGeom>
            <a:solidFill>
              <a:srgbClr val="ACCDEB"/>
            </a:solidFill>
          </p:spPr>
          <p:txBody>
            <a:bodyPr wrap="square" lIns="0" tIns="0" rIns="0" bIns="0" rtlCol="0"/>
            <a:lstStyle/>
            <a:p>
              <a:endParaRPr/>
            </a:p>
          </p:txBody>
        </p:sp>
        <p:sp>
          <p:nvSpPr>
            <p:cNvPr id="7" name="object 7"/>
            <p:cNvSpPr/>
            <p:nvPr/>
          </p:nvSpPr>
          <p:spPr>
            <a:xfrm>
              <a:off x="2205233" y="3334509"/>
              <a:ext cx="78105" cy="62865"/>
            </a:xfrm>
            <a:custGeom>
              <a:avLst/>
              <a:gdLst/>
              <a:ahLst/>
              <a:cxnLst/>
              <a:rect l="l" t="t" r="r" b="b"/>
              <a:pathLst>
                <a:path w="78105" h="62864">
                  <a:moveTo>
                    <a:pt x="16395" y="7010"/>
                  </a:moveTo>
                  <a:lnTo>
                    <a:pt x="0" y="36791"/>
                  </a:lnTo>
                  <a:lnTo>
                    <a:pt x="29946" y="56641"/>
                  </a:lnTo>
                  <a:lnTo>
                    <a:pt x="64884" y="62483"/>
                  </a:lnTo>
                  <a:lnTo>
                    <a:pt x="77723" y="37376"/>
                  </a:lnTo>
                  <a:lnTo>
                    <a:pt x="69164" y="0"/>
                  </a:lnTo>
                  <a:lnTo>
                    <a:pt x="16395" y="7010"/>
                  </a:lnTo>
                  <a:close/>
                </a:path>
              </a:pathLst>
            </a:custGeom>
            <a:ln w="17525">
              <a:solidFill>
                <a:srgbClr val="FFFFFF"/>
              </a:solidFill>
            </a:ln>
          </p:spPr>
          <p:txBody>
            <a:bodyPr wrap="square" lIns="0" tIns="0" rIns="0" bIns="0" rtlCol="0"/>
            <a:lstStyle/>
            <a:p>
              <a:endParaRPr/>
            </a:p>
          </p:txBody>
        </p:sp>
        <p:sp>
          <p:nvSpPr>
            <p:cNvPr id="8" name="object 8"/>
            <p:cNvSpPr/>
            <p:nvPr/>
          </p:nvSpPr>
          <p:spPr>
            <a:xfrm>
              <a:off x="2278379" y="3378711"/>
              <a:ext cx="117475" cy="70485"/>
            </a:xfrm>
            <a:custGeom>
              <a:avLst/>
              <a:gdLst/>
              <a:ahLst/>
              <a:cxnLst/>
              <a:rect l="l" t="t" r="r" b="b"/>
              <a:pathLst>
                <a:path w="117475" h="70485">
                  <a:moveTo>
                    <a:pt x="80403" y="0"/>
                  </a:moveTo>
                  <a:lnTo>
                    <a:pt x="0" y="24739"/>
                  </a:lnTo>
                  <a:lnTo>
                    <a:pt x="49263" y="70104"/>
                  </a:lnTo>
                  <a:lnTo>
                    <a:pt x="77508" y="65976"/>
                  </a:lnTo>
                  <a:lnTo>
                    <a:pt x="117348" y="61849"/>
                  </a:lnTo>
                  <a:lnTo>
                    <a:pt x="110832" y="37109"/>
                  </a:lnTo>
                  <a:lnTo>
                    <a:pt x="95618" y="30035"/>
                  </a:lnTo>
                  <a:lnTo>
                    <a:pt x="80403" y="0"/>
                  </a:lnTo>
                  <a:close/>
                </a:path>
              </a:pathLst>
            </a:custGeom>
            <a:solidFill>
              <a:srgbClr val="ACCDEB"/>
            </a:solidFill>
          </p:spPr>
          <p:txBody>
            <a:bodyPr wrap="square" lIns="0" tIns="0" rIns="0" bIns="0" rtlCol="0"/>
            <a:lstStyle/>
            <a:p>
              <a:endParaRPr/>
            </a:p>
          </p:txBody>
        </p:sp>
        <p:sp>
          <p:nvSpPr>
            <p:cNvPr id="9" name="object 9"/>
            <p:cNvSpPr/>
            <p:nvPr/>
          </p:nvSpPr>
          <p:spPr>
            <a:xfrm>
              <a:off x="2278379" y="3378711"/>
              <a:ext cx="117475" cy="70485"/>
            </a:xfrm>
            <a:custGeom>
              <a:avLst/>
              <a:gdLst/>
              <a:ahLst/>
              <a:cxnLst/>
              <a:rect l="l" t="t" r="r" b="b"/>
              <a:pathLst>
                <a:path w="117475" h="70485">
                  <a:moveTo>
                    <a:pt x="0" y="24739"/>
                  </a:moveTo>
                  <a:lnTo>
                    <a:pt x="80403" y="0"/>
                  </a:lnTo>
                  <a:lnTo>
                    <a:pt x="95618" y="30035"/>
                  </a:lnTo>
                  <a:lnTo>
                    <a:pt x="110832" y="37109"/>
                  </a:lnTo>
                  <a:lnTo>
                    <a:pt x="117348" y="61849"/>
                  </a:lnTo>
                  <a:lnTo>
                    <a:pt x="77508" y="65976"/>
                  </a:lnTo>
                  <a:lnTo>
                    <a:pt x="49263" y="70104"/>
                  </a:lnTo>
                  <a:lnTo>
                    <a:pt x="0" y="24739"/>
                  </a:lnTo>
                  <a:close/>
                </a:path>
              </a:pathLst>
            </a:custGeom>
            <a:ln w="17526">
              <a:solidFill>
                <a:srgbClr val="FFFFFF"/>
              </a:solidFill>
            </a:ln>
          </p:spPr>
          <p:txBody>
            <a:bodyPr wrap="square" lIns="0" tIns="0" rIns="0" bIns="0" rtlCol="0"/>
            <a:lstStyle/>
            <a:p>
              <a:endParaRPr/>
            </a:p>
          </p:txBody>
        </p:sp>
        <p:sp>
          <p:nvSpPr>
            <p:cNvPr id="10" name="object 10"/>
            <p:cNvSpPr/>
            <p:nvPr/>
          </p:nvSpPr>
          <p:spPr>
            <a:xfrm>
              <a:off x="2400306" y="3432053"/>
              <a:ext cx="91440" cy="36830"/>
            </a:xfrm>
            <a:custGeom>
              <a:avLst/>
              <a:gdLst/>
              <a:ahLst/>
              <a:cxnLst/>
              <a:rect l="l" t="t" r="r" b="b"/>
              <a:pathLst>
                <a:path w="91439" h="36829">
                  <a:moveTo>
                    <a:pt x="63080" y="0"/>
                  </a:moveTo>
                  <a:lnTo>
                    <a:pt x="13462" y="1155"/>
                  </a:lnTo>
                  <a:lnTo>
                    <a:pt x="0" y="34251"/>
                  </a:lnTo>
                  <a:lnTo>
                    <a:pt x="24091" y="36575"/>
                  </a:lnTo>
                  <a:lnTo>
                    <a:pt x="38976" y="29019"/>
                  </a:lnTo>
                  <a:lnTo>
                    <a:pt x="66624" y="29603"/>
                  </a:lnTo>
                  <a:lnTo>
                    <a:pt x="91440" y="15087"/>
                  </a:lnTo>
                  <a:lnTo>
                    <a:pt x="75133" y="9867"/>
                  </a:lnTo>
                  <a:lnTo>
                    <a:pt x="63080" y="0"/>
                  </a:lnTo>
                  <a:close/>
                </a:path>
              </a:pathLst>
            </a:custGeom>
            <a:solidFill>
              <a:srgbClr val="ACCDEB"/>
            </a:solidFill>
          </p:spPr>
          <p:txBody>
            <a:bodyPr wrap="square" lIns="0" tIns="0" rIns="0" bIns="0" rtlCol="0"/>
            <a:lstStyle/>
            <a:p>
              <a:endParaRPr/>
            </a:p>
          </p:txBody>
        </p:sp>
        <p:sp>
          <p:nvSpPr>
            <p:cNvPr id="11" name="object 11"/>
            <p:cNvSpPr/>
            <p:nvPr/>
          </p:nvSpPr>
          <p:spPr>
            <a:xfrm>
              <a:off x="2400306" y="3432053"/>
              <a:ext cx="91440" cy="36830"/>
            </a:xfrm>
            <a:custGeom>
              <a:avLst/>
              <a:gdLst/>
              <a:ahLst/>
              <a:cxnLst/>
              <a:rect l="l" t="t" r="r" b="b"/>
              <a:pathLst>
                <a:path w="91439" h="36829">
                  <a:moveTo>
                    <a:pt x="13462" y="1155"/>
                  </a:moveTo>
                  <a:lnTo>
                    <a:pt x="0" y="34251"/>
                  </a:lnTo>
                  <a:lnTo>
                    <a:pt x="24091" y="36575"/>
                  </a:lnTo>
                  <a:lnTo>
                    <a:pt x="38976" y="29019"/>
                  </a:lnTo>
                  <a:lnTo>
                    <a:pt x="66624" y="29603"/>
                  </a:lnTo>
                  <a:lnTo>
                    <a:pt x="91440" y="15087"/>
                  </a:lnTo>
                  <a:lnTo>
                    <a:pt x="75133" y="9867"/>
                  </a:lnTo>
                  <a:lnTo>
                    <a:pt x="63080" y="0"/>
                  </a:lnTo>
                  <a:lnTo>
                    <a:pt x="13462" y="1155"/>
                  </a:lnTo>
                  <a:close/>
                </a:path>
              </a:pathLst>
            </a:custGeom>
            <a:ln w="17526">
              <a:solidFill>
                <a:srgbClr val="FFFFFF"/>
              </a:solidFill>
            </a:ln>
          </p:spPr>
          <p:txBody>
            <a:bodyPr wrap="square" lIns="0" tIns="0" rIns="0" bIns="0" rtlCol="0"/>
            <a:lstStyle/>
            <a:p>
              <a:endParaRPr/>
            </a:p>
          </p:txBody>
        </p:sp>
        <p:sp>
          <p:nvSpPr>
            <p:cNvPr id="12" name="object 12"/>
            <p:cNvSpPr/>
            <p:nvPr/>
          </p:nvSpPr>
          <p:spPr>
            <a:xfrm>
              <a:off x="2426205" y="3483864"/>
              <a:ext cx="38100" cy="27940"/>
            </a:xfrm>
            <a:custGeom>
              <a:avLst/>
              <a:gdLst/>
              <a:ahLst/>
              <a:cxnLst/>
              <a:rect l="l" t="t" r="r" b="b"/>
              <a:pathLst>
                <a:path w="38100" h="27939">
                  <a:moveTo>
                    <a:pt x="33705" y="0"/>
                  </a:moveTo>
                  <a:lnTo>
                    <a:pt x="0" y="2387"/>
                  </a:lnTo>
                  <a:lnTo>
                    <a:pt x="5867" y="27432"/>
                  </a:lnTo>
                  <a:lnTo>
                    <a:pt x="38099" y="21463"/>
                  </a:lnTo>
                  <a:lnTo>
                    <a:pt x="33705" y="0"/>
                  </a:lnTo>
                  <a:close/>
                </a:path>
              </a:pathLst>
            </a:custGeom>
            <a:solidFill>
              <a:srgbClr val="ACCDEB"/>
            </a:solidFill>
          </p:spPr>
          <p:txBody>
            <a:bodyPr wrap="square" lIns="0" tIns="0" rIns="0" bIns="0" rtlCol="0"/>
            <a:lstStyle/>
            <a:p>
              <a:endParaRPr/>
            </a:p>
          </p:txBody>
        </p:sp>
        <p:sp>
          <p:nvSpPr>
            <p:cNvPr id="13" name="object 13"/>
            <p:cNvSpPr/>
            <p:nvPr/>
          </p:nvSpPr>
          <p:spPr>
            <a:xfrm>
              <a:off x="2426205" y="3483864"/>
              <a:ext cx="38100" cy="27940"/>
            </a:xfrm>
            <a:custGeom>
              <a:avLst/>
              <a:gdLst/>
              <a:ahLst/>
              <a:cxnLst/>
              <a:rect l="l" t="t" r="r" b="b"/>
              <a:pathLst>
                <a:path w="38100" h="27939">
                  <a:moveTo>
                    <a:pt x="33705" y="0"/>
                  </a:moveTo>
                  <a:lnTo>
                    <a:pt x="0" y="2387"/>
                  </a:lnTo>
                  <a:lnTo>
                    <a:pt x="5867" y="27432"/>
                  </a:lnTo>
                  <a:lnTo>
                    <a:pt x="38099" y="21463"/>
                  </a:lnTo>
                  <a:lnTo>
                    <a:pt x="33705" y="0"/>
                  </a:lnTo>
                  <a:close/>
                </a:path>
              </a:pathLst>
            </a:custGeom>
            <a:ln w="17526">
              <a:solidFill>
                <a:srgbClr val="FFFFFF"/>
              </a:solidFill>
            </a:ln>
          </p:spPr>
          <p:txBody>
            <a:bodyPr wrap="square" lIns="0" tIns="0" rIns="0" bIns="0" rtlCol="0"/>
            <a:lstStyle/>
            <a:p>
              <a:endParaRPr/>
            </a:p>
          </p:txBody>
        </p:sp>
        <p:sp>
          <p:nvSpPr>
            <p:cNvPr id="14" name="object 14"/>
            <p:cNvSpPr/>
            <p:nvPr/>
          </p:nvSpPr>
          <p:spPr>
            <a:xfrm>
              <a:off x="2468879" y="3514340"/>
              <a:ext cx="24765" cy="26034"/>
            </a:xfrm>
            <a:custGeom>
              <a:avLst/>
              <a:gdLst/>
              <a:ahLst/>
              <a:cxnLst/>
              <a:rect l="l" t="t" r="r" b="b"/>
              <a:pathLst>
                <a:path w="24764" h="26035">
                  <a:moveTo>
                    <a:pt x="24384" y="0"/>
                  </a:moveTo>
                  <a:lnTo>
                    <a:pt x="0" y="9791"/>
                  </a:lnTo>
                  <a:lnTo>
                    <a:pt x="8356" y="25908"/>
                  </a:lnTo>
                  <a:lnTo>
                    <a:pt x="24384" y="23037"/>
                  </a:lnTo>
                  <a:lnTo>
                    <a:pt x="24384" y="0"/>
                  </a:lnTo>
                  <a:close/>
                </a:path>
              </a:pathLst>
            </a:custGeom>
            <a:solidFill>
              <a:srgbClr val="D1D1EF"/>
            </a:solidFill>
          </p:spPr>
          <p:txBody>
            <a:bodyPr wrap="square" lIns="0" tIns="0" rIns="0" bIns="0" rtlCol="0"/>
            <a:lstStyle/>
            <a:p>
              <a:endParaRPr/>
            </a:p>
          </p:txBody>
        </p:sp>
        <p:sp>
          <p:nvSpPr>
            <p:cNvPr id="15" name="object 15"/>
            <p:cNvSpPr/>
            <p:nvPr/>
          </p:nvSpPr>
          <p:spPr>
            <a:xfrm>
              <a:off x="2468879" y="3514340"/>
              <a:ext cx="24765" cy="26034"/>
            </a:xfrm>
            <a:custGeom>
              <a:avLst/>
              <a:gdLst/>
              <a:ahLst/>
              <a:cxnLst/>
              <a:rect l="l" t="t" r="r" b="b"/>
              <a:pathLst>
                <a:path w="24764" h="26035">
                  <a:moveTo>
                    <a:pt x="0" y="9791"/>
                  </a:moveTo>
                  <a:lnTo>
                    <a:pt x="24384" y="0"/>
                  </a:lnTo>
                  <a:lnTo>
                    <a:pt x="24384" y="23037"/>
                  </a:lnTo>
                  <a:lnTo>
                    <a:pt x="8356" y="25908"/>
                  </a:lnTo>
                  <a:lnTo>
                    <a:pt x="0" y="9791"/>
                  </a:lnTo>
                  <a:close/>
                </a:path>
              </a:pathLst>
            </a:custGeom>
            <a:ln w="17526">
              <a:solidFill>
                <a:srgbClr val="FFFFFF"/>
              </a:solidFill>
            </a:ln>
          </p:spPr>
          <p:txBody>
            <a:bodyPr wrap="square" lIns="0" tIns="0" rIns="0" bIns="0" rtlCol="0"/>
            <a:lstStyle/>
            <a:p>
              <a:endParaRPr/>
            </a:p>
          </p:txBody>
        </p:sp>
        <p:sp>
          <p:nvSpPr>
            <p:cNvPr id="16" name="object 16"/>
            <p:cNvSpPr/>
            <p:nvPr/>
          </p:nvSpPr>
          <p:spPr>
            <a:xfrm>
              <a:off x="2534405" y="3526536"/>
              <a:ext cx="158750" cy="152400"/>
            </a:xfrm>
            <a:custGeom>
              <a:avLst/>
              <a:gdLst/>
              <a:ahLst/>
              <a:cxnLst/>
              <a:rect l="l" t="t" r="r" b="b"/>
              <a:pathLst>
                <a:path w="158750" h="152400">
                  <a:moveTo>
                    <a:pt x="26060" y="0"/>
                  </a:moveTo>
                  <a:lnTo>
                    <a:pt x="0" y="58026"/>
                  </a:lnTo>
                  <a:lnTo>
                    <a:pt x="18821" y="86753"/>
                  </a:lnTo>
                  <a:lnTo>
                    <a:pt x="18821" y="138328"/>
                  </a:lnTo>
                  <a:lnTo>
                    <a:pt x="57175" y="152400"/>
                  </a:lnTo>
                  <a:lnTo>
                    <a:pt x="73825" y="121920"/>
                  </a:lnTo>
                  <a:lnTo>
                    <a:pt x="122313" y="114884"/>
                  </a:lnTo>
                  <a:lnTo>
                    <a:pt x="158495" y="82067"/>
                  </a:lnTo>
                  <a:lnTo>
                    <a:pt x="120865" y="29895"/>
                  </a:lnTo>
                  <a:lnTo>
                    <a:pt x="26060" y="0"/>
                  </a:lnTo>
                  <a:close/>
                </a:path>
              </a:pathLst>
            </a:custGeom>
            <a:solidFill>
              <a:srgbClr val="ACCDEB"/>
            </a:solidFill>
          </p:spPr>
          <p:txBody>
            <a:bodyPr wrap="square" lIns="0" tIns="0" rIns="0" bIns="0" rtlCol="0"/>
            <a:lstStyle/>
            <a:p>
              <a:endParaRPr/>
            </a:p>
          </p:txBody>
        </p:sp>
        <p:sp>
          <p:nvSpPr>
            <p:cNvPr id="17" name="object 17"/>
            <p:cNvSpPr/>
            <p:nvPr/>
          </p:nvSpPr>
          <p:spPr>
            <a:xfrm>
              <a:off x="2534405" y="3526536"/>
              <a:ext cx="158750" cy="152400"/>
            </a:xfrm>
            <a:custGeom>
              <a:avLst/>
              <a:gdLst/>
              <a:ahLst/>
              <a:cxnLst/>
              <a:rect l="l" t="t" r="r" b="b"/>
              <a:pathLst>
                <a:path w="158750" h="152400">
                  <a:moveTo>
                    <a:pt x="26060" y="0"/>
                  </a:moveTo>
                  <a:lnTo>
                    <a:pt x="0" y="58026"/>
                  </a:lnTo>
                  <a:lnTo>
                    <a:pt x="18821" y="86753"/>
                  </a:lnTo>
                  <a:lnTo>
                    <a:pt x="18821" y="138328"/>
                  </a:lnTo>
                  <a:lnTo>
                    <a:pt x="57175" y="152400"/>
                  </a:lnTo>
                  <a:lnTo>
                    <a:pt x="73825" y="121920"/>
                  </a:lnTo>
                  <a:lnTo>
                    <a:pt x="122313" y="114884"/>
                  </a:lnTo>
                  <a:lnTo>
                    <a:pt x="158495" y="82067"/>
                  </a:lnTo>
                  <a:lnTo>
                    <a:pt x="120865" y="29895"/>
                  </a:lnTo>
                  <a:lnTo>
                    <a:pt x="26060" y="0"/>
                  </a:lnTo>
                  <a:close/>
                </a:path>
              </a:pathLst>
            </a:custGeom>
            <a:ln w="17526">
              <a:solidFill>
                <a:srgbClr val="FFFFFF"/>
              </a:solidFill>
            </a:ln>
          </p:spPr>
          <p:txBody>
            <a:bodyPr wrap="square" lIns="0" tIns="0" rIns="0" bIns="0" rtlCol="0"/>
            <a:lstStyle/>
            <a:p>
              <a:endParaRPr/>
            </a:p>
          </p:txBody>
        </p:sp>
        <p:sp>
          <p:nvSpPr>
            <p:cNvPr id="18" name="object 18"/>
            <p:cNvSpPr/>
            <p:nvPr/>
          </p:nvSpPr>
          <p:spPr>
            <a:xfrm>
              <a:off x="2478026" y="3454908"/>
              <a:ext cx="86995" cy="59690"/>
            </a:xfrm>
            <a:custGeom>
              <a:avLst/>
              <a:gdLst/>
              <a:ahLst/>
              <a:cxnLst/>
              <a:rect l="l" t="t" r="r" b="b"/>
              <a:pathLst>
                <a:path w="86994" h="59689">
                  <a:moveTo>
                    <a:pt x="17945" y="0"/>
                  </a:moveTo>
                  <a:lnTo>
                    <a:pt x="0" y="17653"/>
                  </a:lnTo>
                  <a:lnTo>
                    <a:pt x="7175" y="31775"/>
                  </a:lnTo>
                  <a:lnTo>
                    <a:pt x="23685" y="36487"/>
                  </a:lnTo>
                  <a:lnTo>
                    <a:pt x="40919" y="59436"/>
                  </a:lnTo>
                  <a:lnTo>
                    <a:pt x="86144" y="50609"/>
                  </a:lnTo>
                  <a:lnTo>
                    <a:pt x="86868" y="25298"/>
                  </a:lnTo>
                  <a:lnTo>
                    <a:pt x="53835" y="4711"/>
                  </a:lnTo>
                  <a:lnTo>
                    <a:pt x="17945" y="0"/>
                  </a:lnTo>
                  <a:close/>
                </a:path>
              </a:pathLst>
            </a:custGeom>
            <a:solidFill>
              <a:srgbClr val="ACCDEB"/>
            </a:solidFill>
          </p:spPr>
          <p:txBody>
            <a:bodyPr wrap="square" lIns="0" tIns="0" rIns="0" bIns="0" rtlCol="0"/>
            <a:lstStyle/>
            <a:p>
              <a:endParaRPr/>
            </a:p>
          </p:txBody>
        </p:sp>
        <p:sp>
          <p:nvSpPr>
            <p:cNvPr id="19" name="object 19"/>
            <p:cNvSpPr/>
            <p:nvPr/>
          </p:nvSpPr>
          <p:spPr>
            <a:xfrm>
              <a:off x="2478026" y="3454908"/>
              <a:ext cx="86995" cy="59690"/>
            </a:xfrm>
            <a:custGeom>
              <a:avLst/>
              <a:gdLst/>
              <a:ahLst/>
              <a:cxnLst/>
              <a:rect l="l" t="t" r="r" b="b"/>
              <a:pathLst>
                <a:path w="86994" h="59689">
                  <a:moveTo>
                    <a:pt x="17945" y="0"/>
                  </a:moveTo>
                  <a:lnTo>
                    <a:pt x="0" y="17653"/>
                  </a:lnTo>
                  <a:lnTo>
                    <a:pt x="7175" y="31775"/>
                  </a:lnTo>
                  <a:lnTo>
                    <a:pt x="23685" y="36487"/>
                  </a:lnTo>
                  <a:lnTo>
                    <a:pt x="40919" y="59436"/>
                  </a:lnTo>
                  <a:lnTo>
                    <a:pt x="86144" y="50609"/>
                  </a:lnTo>
                  <a:lnTo>
                    <a:pt x="86868" y="25298"/>
                  </a:lnTo>
                  <a:lnTo>
                    <a:pt x="53835" y="4711"/>
                  </a:lnTo>
                  <a:lnTo>
                    <a:pt x="17945" y="0"/>
                  </a:lnTo>
                  <a:close/>
                </a:path>
              </a:pathLst>
            </a:custGeom>
            <a:ln w="17526">
              <a:solidFill>
                <a:srgbClr val="FFFFFF"/>
              </a:solidFill>
            </a:ln>
          </p:spPr>
          <p:txBody>
            <a:bodyPr wrap="square" lIns="0" tIns="0" rIns="0" bIns="0" rtlCol="0"/>
            <a:lstStyle/>
            <a:p>
              <a:endParaRPr/>
            </a:p>
          </p:txBody>
        </p:sp>
      </p:grpSp>
      <p:grpSp>
        <p:nvGrpSpPr>
          <p:cNvPr id="20" name="object 20"/>
          <p:cNvGrpSpPr/>
          <p:nvPr/>
        </p:nvGrpSpPr>
        <p:grpSpPr>
          <a:xfrm>
            <a:off x="1275963" y="1271390"/>
            <a:ext cx="3652520" cy="2041525"/>
            <a:chOff x="1275963" y="1271390"/>
            <a:chExt cx="3652520" cy="2041525"/>
          </a:xfrm>
        </p:grpSpPr>
        <p:sp>
          <p:nvSpPr>
            <p:cNvPr id="21" name="object 21"/>
            <p:cNvSpPr/>
            <p:nvPr/>
          </p:nvSpPr>
          <p:spPr>
            <a:xfrm>
              <a:off x="1854705" y="1306067"/>
              <a:ext cx="401320" cy="281940"/>
            </a:xfrm>
            <a:custGeom>
              <a:avLst/>
              <a:gdLst/>
              <a:ahLst/>
              <a:cxnLst/>
              <a:rect l="l" t="t" r="r" b="b"/>
              <a:pathLst>
                <a:path w="401319" h="281940">
                  <a:moveTo>
                    <a:pt x="101701" y="0"/>
                  </a:moveTo>
                  <a:lnTo>
                    <a:pt x="112814" y="36880"/>
                  </a:lnTo>
                  <a:lnTo>
                    <a:pt x="96570" y="52451"/>
                  </a:lnTo>
                  <a:lnTo>
                    <a:pt x="121361" y="99987"/>
                  </a:lnTo>
                  <a:lnTo>
                    <a:pt x="101701" y="118021"/>
                  </a:lnTo>
                  <a:lnTo>
                    <a:pt x="94869" y="148348"/>
                  </a:lnTo>
                  <a:lnTo>
                    <a:pt x="67513" y="148348"/>
                  </a:lnTo>
                  <a:lnTo>
                    <a:pt x="67513" y="136055"/>
                  </a:lnTo>
                  <a:lnTo>
                    <a:pt x="91440" y="123761"/>
                  </a:lnTo>
                  <a:lnTo>
                    <a:pt x="86321" y="106553"/>
                  </a:lnTo>
                  <a:lnTo>
                    <a:pt x="75209" y="104089"/>
                  </a:lnTo>
                  <a:lnTo>
                    <a:pt x="77774" y="86880"/>
                  </a:lnTo>
                  <a:lnTo>
                    <a:pt x="96570" y="86880"/>
                  </a:lnTo>
                  <a:lnTo>
                    <a:pt x="86321" y="66382"/>
                  </a:lnTo>
                  <a:lnTo>
                    <a:pt x="47002" y="60655"/>
                  </a:lnTo>
                  <a:lnTo>
                    <a:pt x="25641" y="36068"/>
                  </a:lnTo>
                  <a:lnTo>
                    <a:pt x="5981" y="29502"/>
                  </a:lnTo>
                  <a:lnTo>
                    <a:pt x="0" y="45897"/>
                  </a:lnTo>
                  <a:lnTo>
                    <a:pt x="9398" y="87693"/>
                  </a:lnTo>
                  <a:lnTo>
                    <a:pt x="7696" y="142608"/>
                  </a:lnTo>
                  <a:lnTo>
                    <a:pt x="18808" y="162280"/>
                  </a:lnTo>
                  <a:lnTo>
                    <a:pt x="10261" y="183591"/>
                  </a:lnTo>
                  <a:lnTo>
                    <a:pt x="14528" y="204076"/>
                  </a:lnTo>
                  <a:lnTo>
                    <a:pt x="60680" y="207352"/>
                  </a:lnTo>
                  <a:lnTo>
                    <a:pt x="52133" y="243420"/>
                  </a:lnTo>
                  <a:lnTo>
                    <a:pt x="116230" y="246697"/>
                  </a:lnTo>
                  <a:lnTo>
                    <a:pt x="138455" y="264731"/>
                  </a:lnTo>
                  <a:lnTo>
                    <a:pt x="163233" y="243420"/>
                  </a:lnTo>
                  <a:lnTo>
                    <a:pt x="191439" y="264731"/>
                  </a:lnTo>
                  <a:lnTo>
                    <a:pt x="212801" y="250799"/>
                  </a:lnTo>
                  <a:lnTo>
                    <a:pt x="368338" y="281940"/>
                  </a:lnTo>
                  <a:lnTo>
                    <a:pt x="400812" y="63106"/>
                  </a:lnTo>
                  <a:lnTo>
                    <a:pt x="308521" y="46710"/>
                  </a:lnTo>
                  <a:lnTo>
                    <a:pt x="276898" y="42621"/>
                  </a:lnTo>
                  <a:lnTo>
                    <a:pt x="246126" y="36068"/>
                  </a:lnTo>
                  <a:lnTo>
                    <a:pt x="183743" y="22123"/>
                  </a:lnTo>
                  <a:lnTo>
                    <a:pt x="101701" y="0"/>
                  </a:lnTo>
                  <a:close/>
                </a:path>
              </a:pathLst>
            </a:custGeom>
            <a:solidFill>
              <a:srgbClr val="ACCDEB"/>
            </a:solidFill>
          </p:spPr>
          <p:txBody>
            <a:bodyPr wrap="square" lIns="0" tIns="0" rIns="0" bIns="0" rtlCol="0"/>
            <a:lstStyle/>
            <a:p>
              <a:endParaRPr/>
            </a:p>
          </p:txBody>
        </p:sp>
        <p:sp>
          <p:nvSpPr>
            <p:cNvPr id="22" name="object 22"/>
            <p:cNvSpPr/>
            <p:nvPr/>
          </p:nvSpPr>
          <p:spPr>
            <a:xfrm>
              <a:off x="1854705" y="1306067"/>
              <a:ext cx="401320" cy="281940"/>
            </a:xfrm>
            <a:custGeom>
              <a:avLst/>
              <a:gdLst/>
              <a:ahLst/>
              <a:cxnLst/>
              <a:rect l="l" t="t" r="r" b="b"/>
              <a:pathLst>
                <a:path w="401319" h="281940">
                  <a:moveTo>
                    <a:pt x="101701" y="0"/>
                  </a:moveTo>
                  <a:lnTo>
                    <a:pt x="183743" y="22123"/>
                  </a:lnTo>
                  <a:lnTo>
                    <a:pt x="246126" y="36068"/>
                  </a:lnTo>
                  <a:lnTo>
                    <a:pt x="276898" y="42621"/>
                  </a:lnTo>
                  <a:lnTo>
                    <a:pt x="308521" y="46710"/>
                  </a:lnTo>
                  <a:lnTo>
                    <a:pt x="350393" y="54089"/>
                  </a:lnTo>
                  <a:lnTo>
                    <a:pt x="400812" y="63106"/>
                  </a:lnTo>
                  <a:lnTo>
                    <a:pt x="368338" y="281940"/>
                  </a:lnTo>
                  <a:lnTo>
                    <a:pt x="212801" y="250799"/>
                  </a:lnTo>
                  <a:lnTo>
                    <a:pt x="191439" y="264731"/>
                  </a:lnTo>
                  <a:lnTo>
                    <a:pt x="163233" y="243420"/>
                  </a:lnTo>
                  <a:lnTo>
                    <a:pt x="138455" y="264731"/>
                  </a:lnTo>
                  <a:lnTo>
                    <a:pt x="116230" y="246697"/>
                  </a:lnTo>
                  <a:lnTo>
                    <a:pt x="52133" y="243420"/>
                  </a:lnTo>
                  <a:lnTo>
                    <a:pt x="60680" y="207352"/>
                  </a:lnTo>
                  <a:lnTo>
                    <a:pt x="14528" y="204076"/>
                  </a:lnTo>
                  <a:lnTo>
                    <a:pt x="10261" y="183591"/>
                  </a:lnTo>
                  <a:lnTo>
                    <a:pt x="18808" y="162280"/>
                  </a:lnTo>
                  <a:lnTo>
                    <a:pt x="7696" y="142608"/>
                  </a:lnTo>
                  <a:lnTo>
                    <a:pt x="9398" y="87693"/>
                  </a:lnTo>
                  <a:lnTo>
                    <a:pt x="0" y="45897"/>
                  </a:lnTo>
                  <a:lnTo>
                    <a:pt x="5981" y="29502"/>
                  </a:lnTo>
                  <a:lnTo>
                    <a:pt x="25641" y="36068"/>
                  </a:lnTo>
                  <a:lnTo>
                    <a:pt x="47002" y="60655"/>
                  </a:lnTo>
                  <a:lnTo>
                    <a:pt x="86321" y="66382"/>
                  </a:lnTo>
                  <a:lnTo>
                    <a:pt x="96570" y="86880"/>
                  </a:lnTo>
                  <a:lnTo>
                    <a:pt x="77774" y="86880"/>
                  </a:lnTo>
                  <a:lnTo>
                    <a:pt x="75209" y="104089"/>
                  </a:lnTo>
                  <a:lnTo>
                    <a:pt x="86321" y="106553"/>
                  </a:lnTo>
                  <a:lnTo>
                    <a:pt x="91440" y="123761"/>
                  </a:lnTo>
                  <a:lnTo>
                    <a:pt x="67513" y="136055"/>
                  </a:lnTo>
                  <a:lnTo>
                    <a:pt x="67513" y="148348"/>
                  </a:lnTo>
                  <a:lnTo>
                    <a:pt x="94869" y="148348"/>
                  </a:lnTo>
                  <a:lnTo>
                    <a:pt x="101701" y="118021"/>
                  </a:lnTo>
                  <a:lnTo>
                    <a:pt x="121361" y="99987"/>
                  </a:lnTo>
                  <a:lnTo>
                    <a:pt x="96570" y="52451"/>
                  </a:lnTo>
                  <a:lnTo>
                    <a:pt x="112814" y="36880"/>
                  </a:lnTo>
                  <a:lnTo>
                    <a:pt x="101701" y="0"/>
                  </a:lnTo>
                  <a:close/>
                </a:path>
              </a:pathLst>
            </a:custGeom>
            <a:ln w="17526">
              <a:solidFill>
                <a:srgbClr val="000000"/>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1761741" y="1510283"/>
              <a:ext cx="498348" cy="367284"/>
            </a:xfrm>
            <a:prstGeom prst="rect">
              <a:avLst/>
            </a:prstGeom>
          </p:spPr>
        </p:pic>
        <p:sp>
          <p:nvSpPr>
            <p:cNvPr id="24" name="object 24"/>
            <p:cNvSpPr/>
            <p:nvPr/>
          </p:nvSpPr>
          <p:spPr>
            <a:xfrm>
              <a:off x="1761741" y="1510283"/>
              <a:ext cx="498475" cy="367665"/>
            </a:xfrm>
            <a:custGeom>
              <a:avLst/>
              <a:gdLst/>
              <a:ahLst/>
              <a:cxnLst/>
              <a:rect l="l" t="t" r="r" b="b"/>
              <a:pathLst>
                <a:path w="498475" h="367664">
                  <a:moveTo>
                    <a:pt x="109042" y="0"/>
                  </a:moveTo>
                  <a:lnTo>
                    <a:pt x="94564" y="8216"/>
                  </a:lnTo>
                  <a:lnTo>
                    <a:pt x="86042" y="40259"/>
                  </a:lnTo>
                  <a:lnTo>
                    <a:pt x="76669" y="67373"/>
                  </a:lnTo>
                  <a:lnTo>
                    <a:pt x="61341" y="112572"/>
                  </a:lnTo>
                  <a:lnTo>
                    <a:pt x="37490" y="162687"/>
                  </a:lnTo>
                  <a:lnTo>
                    <a:pt x="0" y="221843"/>
                  </a:lnTo>
                  <a:lnTo>
                    <a:pt x="0" y="285940"/>
                  </a:lnTo>
                  <a:lnTo>
                    <a:pt x="279412" y="340995"/>
                  </a:lnTo>
                  <a:lnTo>
                    <a:pt x="408901" y="367284"/>
                  </a:lnTo>
                  <a:lnTo>
                    <a:pt x="435305" y="239102"/>
                  </a:lnTo>
                  <a:lnTo>
                    <a:pt x="452348" y="228422"/>
                  </a:lnTo>
                  <a:lnTo>
                    <a:pt x="437019" y="200482"/>
                  </a:lnTo>
                  <a:lnTo>
                    <a:pt x="444677" y="170903"/>
                  </a:lnTo>
                  <a:lnTo>
                    <a:pt x="498348" y="122428"/>
                  </a:lnTo>
                  <a:lnTo>
                    <a:pt x="461721" y="78054"/>
                  </a:lnTo>
                  <a:lnTo>
                    <a:pt x="306679" y="46837"/>
                  </a:lnTo>
                  <a:lnTo>
                    <a:pt x="285381" y="59982"/>
                  </a:lnTo>
                  <a:lnTo>
                    <a:pt x="257263" y="37795"/>
                  </a:lnTo>
                  <a:lnTo>
                    <a:pt x="232562" y="60807"/>
                  </a:lnTo>
                  <a:lnTo>
                    <a:pt x="208711" y="37795"/>
                  </a:lnTo>
                  <a:lnTo>
                    <a:pt x="147370" y="39433"/>
                  </a:lnTo>
                  <a:lnTo>
                    <a:pt x="155041" y="3289"/>
                  </a:lnTo>
                  <a:lnTo>
                    <a:pt x="109042" y="0"/>
                  </a:lnTo>
                  <a:close/>
                </a:path>
              </a:pathLst>
            </a:custGeom>
            <a:ln w="17526">
              <a:solidFill>
                <a:srgbClr val="000000"/>
              </a:solidFill>
            </a:ln>
          </p:spPr>
          <p:txBody>
            <a:bodyPr wrap="square" lIns="0" tIns="0" rIns="0" bIns="0" rtlCol="0"/>
            <a:lstStyle/>
            <a:p>
              <a:endParaRPr/>
            </a:p>
          </p:txBody>
        </p:sp>
        <p:sp>
          <p:nvSpPr>
            <p:cNvPr id="25" name="object 25"/>
            <p:cNvSpPr/>
            <p:nvPr/>
          </p:nvSpPr>
          <p:spPr>
            <a:xfrm>
              <a:off x="2168646" y="1368551"/>
              <a:ext cx="358140" cy="558165"/>
            </a:xfrm>
            <a:custGeom>
              <a:avLst/>
              <a:gdLst/>
              <a:ahLst/>
              <a:cxnLst/>
              <a:rect l="l" t="t" r="r" b="b"/>
              <a:pathLst>
                <a:path w="358139" h="558164">
                  <a:moveTo>
                    <a:pt x="86982" y="0"/>
                  </a:moveTo>
                  <a:lnTo>
                    <a:pt x="54584" y="217373"/>
                  </a:lnTo>
                  <a:lnTo>
                    <a:pt x="87833" y="264121"/>
                  </a:lnTo>
                  <a:lnTo>
                    <a:pt x="34963" y="312521"/>
                  </a:lnTo>
                  <a:lnTo>
                    <a:pt x="28143" y="346151"/>
                  </a:lnTo>
                  <a:lnTo>
                    <a:pt x="42646" y="369938"/>
                  </a:lnTo>
                  <a:lnTo>
                    <a:pt x="28143" y="382244"/>
                  </a:lnTo>
                  <a:lnTo>
                    <a:pt x="0" y="508571"/>
                  </a:lnTo>
                  <a:lnTo>
                    <a:pt x="171399" y="537273"/>
                  </a:lnTo>
                  <a:lnTo>
                    <a:pt x="332562" y="557784"/>
                  </a:lnTo>
                  <a:lnTo>
                    <a:pt x="349618" y="442125"/>
                  </a:lnTo>
                  <a:lnTo>
                    <a:pt x="358139" y="378968"/>
                  </a:lnTo>
                  <a:lnTo>
                    <a:pt x="342798" y="355993"/>
                  </a:lnTo>
                  <a:lnTo>
                    <a:pt x="306133" y="362559"/>
                  </a:lnTo>
                  <a:lnTo>
                    <a:pt x="257530" y="368300"/>
                  </a:lnTo>
                  <a:lnTo>
                    <a:pt x="248145" y="315798"/>
                  </a:lnTo>
                  <a:lnTo>
                    <a:pt x="190157" y="273964"/>
                  </a:lnTo>
                  <a:lnTo>
                    <a:pt x="197840" y="246900"/>
                  </a:lnTo>
                  <a:lnTo>
                    <a:pt x="203809" y="199326"/>
                  </a:lnTo>
                  <a:lnTo>
                    <a:pt x="128765" y="96786"/>
                  </a:lnTo>
                  <a:lnTo>
                    <a:pt x="138150" y="5740"/>
                  </a:lnTo>
                  <a:lnTo>
                    <a:pt x="86982" y="0"/>
                  </a:lnTo>
                  <a:close/>
                </a:path>
              </a:pathLst>
            </a:custGeom>
            <a:solidFill>
              <a:srgbClr val="ACCDEB"/>
            </a:solidFill>
          </p:spPr>
          <p:txBody>
            <a:bodyPr wrap="square" lIns="0" tIns="0" rIns="0" bIns="0" rtlCol="0"/>
            <a:lstStyle/>
            <a:p>
              <a:endParaRPr/>
            </a:p>
          </p:txBody>
        </p:sp>
        <p:sp>
          <p:nvSpPr>
            <p:cNvPr id="26" name="object 26"/>
            <p:cNvSpPr/>
            <p:nvPr/>
          </p:nvSpPr>
          <p:spPr>
            <a:xfrm>
              <a:off x="2168646" y="1368551"/>
              <a:ext cx="358140" cy="558165"/>
            </a:xfrm>
            <a:custGeom>
              <a:avLst/>
              <a:gdLst/>
              <a:ahLst/>
              <a:cxnLst/>
              <a:rect l="l" t="t" r="r" b="b"/>
              <a:pathLst>
                <a:path w="358139" h="558164">
                  <a:moveTo>
                    <a:pt x="86982" y="0"/>
                  </a:moveTo>
                  <a:lnTo>
                    <a:pt x="54584" y="217373"/>
                  </a:lnTo>
                  <a:lnTo>
                    <a:pt x="87833" y="264121"/>
                  </a:lnTo>
                  <a:lnTo>
                    <a:pt x="34963" y="312521"/>
                  </a:lnTo>
                  <a:lnTo>
                    <a:pt x="28143" y="346151"/>
                  </a:lnTo>
                  <a:lnTo>
                    <a:pt x="42646" y="369938"/>
                  </a:lnTo>
                  <a:lnTo>
                    <a:pt x="28143" y="382244"/>
                  </a:lnTo>
                  <a:lnTo>
                    <a:pt x="0" y="508571"/>
                  </a:lnTo>
                  <a:lnTo>
                    <a:pt x="171399" y="537273"/>
                  </a:lnTo>
                  <a:lnTo>
                    <a:pt x="332562" y="557784"/>
                  </a:lnTo>
                  <a:lnTo>
                    <a:pt x="349618" y="442125"/>
                  </a:lnTo>
                  <a:lnTo>
                    <a:pt x="358139" y="378968"/>
                  </a:lnTo>
                  <a:lnTo>
                    <a:pt x="342798" y="355993"/>
                  </a:lnTo>
                  <a:lnTo>
                    <a:pt x="306133" y="362559"/>
                  </a:lnTo>
                  <a:lnTo>
                    <a:pt x="257530" y="368300"/>
                  </a:lnTo>
                  <a:lnTo>
                    <a:pt x="248145" y="315798"/>
                  </a:lnTo>
                  <a:lnTo>
                    <a:pt x="190157" y="273964"/>
                  </a:lnTo>
                  <a:lnTo>
                    <a:pt x="197840" y="246900"/>
                  </a:lnTo>
                  <a:lnTo>
                    <a:pt x="203809" y="199326"/>
                  </a:lnTo>
                  <a:lnTo>
                    <a:pt x="128765" y="96786"/>
                  </a:lnTo>
                  <a:lnTo>
                    <a:pt x="138150" y="5740"/>
                  </a:lnTo>
                  <a:lnTo>
                    <a:pt x="86982" y="0"/>
                  </a:lnTo>
                  <a:close/>
                </a:path>
              </a:pathLst>
            </a:custGeom>
            <a:ln w="17526">
              <a:solidFill>
                <a:srgbClr val="000000"/>
              </a:solidFill>
            </a:ln>
          </p:spPr>
          <p:txBody>
            <a:bodyPr wrap="square" lIns="0" tIns="0" rIns="0" bIns="0" rtlCol="0"/>
            <a:lstStyle/>
            <a:p>
              <a:endParaRPr/>
            </a:p>
          </p:txBody>
        </p:sp>
        <p:sp>
          <p:nvSpPr>
            <p:cNvPr id="27" name="object 27"/>
            <p:cNvSpPr/>
            <p:nvPr/>
          </p:nvSpPr>
          <p:spPr>
            <a:xfrm>
              <a:off x="2279898" y="1904999"/>
              <a:ext cx="332740" cy="413384"/>
            </a:xfrm>
            <a:custGeom>
              <a:avLst/>
              <a:gdLst/>
              <a:ahLst/>
              <a:cxnLst/>
              <a:rect l="l" t="t" r="r" b="b"/>
              <a:pathLst>
                <a:path w="332739" h="413385">
                  <a:moveTo>
                    <a:pt x="62191" y="0"/>
                  </a:moveTo>
                  <a:lnTo>
                    <a:pt x="30670" y="188849"/>
                  </a:lnTo>
                  <a:lnTo>
                    <a:pt x="0" y="381800"/>
                  </a:lnTo>
                  <a:lnTo>
                    <a:pt x="299859" y="413004"/>
                  </a:lnTo>
                  <a:lnTo>
                    <a:pt x="332231" y="111671"/>
                  </a:lnTo>
                  <a:lnTo>
                    <a:pt x="213829" y="100177"/>
                  </a:lnTo>
                  <a:lnTo>
                    <a:pt x="224904" y="21348"/>
                  </a:lnTo>
                  <a:lnTo>
                    <a:pt x="62191" y="0"/>
                  </a:lnTo>
                  <a:close/>
                </a:path>
              </a:pathLst>
            </a:custGeom>
            <a:solidFill>
              <a:srgbClr val="ACCDEB"/>
            </a:solidFill>
          </p:spPr>
          <p:txBody>
            <a:bodyPr wrap="square" lIns="0" tIns="0" rIns="0" bIns="0" rtlCol="0"/>
            <a:lstStyle/>
            <a:p>
              <a:endParaRPr/>
            </a:p>
          </p:txBody>
        </p:sp>
        <p:sp>
          <p:nvSpPr>
            <p:cNvPr id="28" name="object 28"/>
            <p:cNvSpPr/>
            <p:nvPr/>
          </p:nvSpPr>
          <p:spPr>
            <a:xfrm>
              <a:off x="2279898" y="1904999"/>
              <a:ext cx="332740" cy="413384"/>
            </a:xfrm>
            <a:custGeom>
              <a:avLst/>
              <a:gdLst/>
              <a:ahLst/>
              <a:cxnLst/>
              <a:rect l="l" t="t" r="r" b="b"/>
              <a:pathLst>
                <a:path w="332739" h="413385">
                  <a:moveTo>
                    <a:pt x="62191" y="0"/>
                  </a:moveTo>
                  <a:lnTo>
                    <a:pt x="224904" y="21348"/>
                  </a:lnTo>
                  <a:lnTo>
                    <a:pt x="213829" y="100177"/>
                  </a:lnTo>
                  <a:lnTo>
                    <a:pt x="332231" y="111671"/>
                  </a:lnTo>
                  <a:lnTo>
                    <a:pt x="299859" y="413004"/>
                  </a:lnTo>
                  <a:lnTo>
                    <a:pt x="0" y="381800"/>
                  </a:lnTo>
                  <a:lnTo>
                    <a:pt x="30670" y="188849"/>
                  </a:lnTo>
                  <a:lnTo>
                    <a:pt x="62191" y="0"/>
                  </a:lnTo>
                  <a:close/>
                </a:path>
              </a:pathLst>
            </a:custGeom>
            <a:ln w="17526">
              <a:solidFill>
                <a:srgbClr val="000000"/>
              </a:solidFill>
            </a:ln>
          </p:spPr>
          <p:txBody>
            <a:bodyPr wrap="square" lIns="0" tIns="0" rIns="0" bIns="0" rtlCol="0"/>
            <a:lstStyle/>
            <a:p>
              <a:endParaRPr/>
            </a:p>
          </p:txBody>
        </p:sp>
        <p:sp>
          <p:nvSpPr>
            <p:cNvPr id="29" name="object 29"/>
            <p:cNvSpPr/>
            <p:nvPr/>
          </p:nvSpPr>
          <p:spPr>
            <a:xfrm>
              <a:off x="2293616" y="1373123"/>
              <a:ext cx="624840" cy="375285"/>
            </a:xfrm>
            <a:custGeom>
              <a:avLst/>
              <a:gdLst/>
              <a:ahLst/>
              <a:cxnLst/>
              <a:rect l="l" t="t" r="r" b="b"/>
              <a:pathLst>
                <a:path w="624839" h="375285">
                  <a:moveTo>
                    <a:pt x="10261" y="0"/>
                  </a:moveTo>
                  <a:lnTo>
                    <a:pt x="0" y="92900"/>
                  </a:lnTo>
                  <a:lnTo>
                    <a:pt x="77787" y="198145"/>
                  </a:lnTo>
                  <a:lnTo>
                    <a:pt x="71805" y="231025"/>
                  </a:lnTo>
                  <a:lnTo>
                    <a:pt x="63258" y="270484"/>
                  </a:lnTo>
                  <a:lnTo>
                    <a:pt x="122237" y="313245"/>
                  </a:lnTo>
                  <a:lnTo>
                    <a:pt x="131635" y="365861"/>
                  </a:lnTo>
                  <a:lnTo>
                    <a:pt x="182067" y="358457"/>
                  </a:lnTo>
                  <a:lnTo>
                    <a:pt x="217119" y="355168"/>
                  </a:lnTo>
                  <a:lnTo>
                    <a:pt x="231647" y="374904"/>
                  </a:lnTo>
                  <a:lnTo>
                    <a:pt x="239344" y="333794"/>
                  </a:lnTo>
                  <a:lnTo>
                    <a:pt x="622274" y="365036"/>
                  </a:lnTo>
                  <a:lnTo>
                    <a:pt x="624840" y="60020"/>
                  </a:lnTo>
                  <a:lnTo>
                    <a:pt x="551332" y="54267"/>
                  </a:lnTo>
                  <a:lnTo>
                    <a:pt x="394906" y="43573"/>
                  </a:lnTo>
                  <a:lnTo>
                    <a:pt x="206857" y="24663"/>
                  </a:lnTo>
                  <a:lnTo>
                    <a:pt x="132499" y="15621"/>
                  </a:lnTo>
                  <a:lnTo>
                    <a:pt x="10261" y="0"/>
                  </a:lnTo>
                  <a:close/>
                </a:path>
              </a:pathLst>
            </a:custGeom>
            <a:solidFill>
              <a:srgbClr val="ACCDEB"/>
            </a:solidFill>
          </p:spPr>
          <p:txBody>
            <a:bodyPr wrap="square" lIns="0" tIns="0" rIns="0" bIns="0" rtlCol="0"/>
            <a:lstStyle/>
            <a:p>
              <a:endParaRPr/>
            </a:p>
          </p:txBody>
        </p:sp>
        <p:sp>
          <p:nvSpPr>
            <p:cNvPr id="30" name="object 30"/>
            <p:cNvSpPr/>
            <p:nvPr/>
          </p:nvSpPr>
          <p:spPr>
            <a:xfrm>
              <a:off x="2293616" y="1373123"/>
              <a:ext cx="624840" cy="375285"/>
            </a:xfrm>
            <a:custGeom>
              <a:avLst/>
              <a:gdLst/>
              <a:ahLst/>
              <a:cxnLst/>
              <a:rect l="l" t="t" r="r" b="b"/>
              <a:pathLst>
                <a:path w="624839" h="375285">
                  <a:moveTo>
                    <a:pt x="10261" y="0"/>
                  </a:moveTo>
                  <a:lnTo>
                    <a:pt x="132499" y="15621"/>
                  </a:lnTo>
                  <a:lnTo>
                    <a:pt x="206857" y="24663"/>
                  </a:lnTo>
                  <a:lnTo>
                    <a:pt x="305155" y="34531"/>
                  </a:lnTo>
                  <a:lnTo>
                    <a:pt x="394906" y="43573"/>
                  </a:lnTo>
                  <a:lnTo>
                    <a:pt x="551332" y="54267"/>
                  </a:lnTo>
                  <a:lnTo>
                    <a:pt x="624840" y="60020"/>
                  </a:lnTo>
                  <a:lnTo>
                    <a:pt x="622274" y="365036"/>
                  </a:lnTo>
                  <a:lnTo>
                    <a:pt x="239344" y="333794"/>
                  </a:lnTo>
                  <a:lnTo>
                    <a:pt x="231647" y="374904"/>
                  </a:lnTo>
                  <a:lnTo>
                    <a:pt x="217119" y="355168"/>
                  </a:lnTo>
                  <a:lnTo>
                    <a:pt x="182067" y="358457"/>
                  </a:lnTo>
                  <a:lnTo>
                    <a:pt x="131635" y="365861"/>
                  </a:lnTo>
                  <a:lnTo>
                    <a:pt x="122237" y="313245"/>
                  </a:lnTo>
                  <a:lnTo>
                    <a:pt x="63258" y="270484"/>
                  </a:lnTo>
                  <a:lnTo>
                    <a:pt x="71805" y="231025"/>
                  </a:lnTo>
                  <a:lnTo>
                    <a:pt x="77787" y="198145"/>
                  </a:lnTo>
                  <a:lnTo>
                    <a:pt x="0" y="92900"/>
                  </a:lnTo>
                  <a:lnTo>
                    <a:pt x="10261" y="0"/>
                  </a:lnTo>
                  <a:close/>
                </a:path>
              </a:pathLst>
            </a:custGeom>
            <a:ln w="17525">
              <a:solidFill>
                <a:srgbClr val="000000"/>
              </a:solidFill>
            </a:ln>
          </p:spPr>
          <p:txBody>
            <a:bodyPr wrap="square" lIns="0" tIns="0" rIns="0" bIns="0" rtlCol="0"/>
            <a:lstStyle/>
            <a:p>
              <a:endParaRPr/>
            </a:p>
          </p:txBody>
        </p:sp>
        <p:sp>
          <p:nvSpPr>
            <p:cNvPr id="31" name="object 31"/>
            <p:cNvSpPr/>
            <p:nvPr/>
          </p:nvSpPr>
          <p:spPr>
            <a:xfrm>
              <a:off x="2490210" y="1703831"/>
              <a:ext cx="424180" cy="335280"/>
            </a:xfrm>
            <a:custGeom>
              <a:avLst/>
              <a:gdLst/>
              <a:ahLst/>
              <a:cxnLst/>
              <a:rect l="l" t="t" r="r" b="b"/>
              <a:pathLst>
                <a:path w="424180" h="335280">
                  <a:moveTo>
                    <a:pt x="40678" y="0"/>
                  </a:moveTo>
                  <a:lnTo>
                    <a:pt x="25425" y="124599"/>
                  </a:lnTo>
                  <a:lnTo>
                    <a:pt x="0" y="304126"/>
                  </a:lnTo>
                  <a:lnTo>
                    <a:pt x="122872" y="313969"/>
                  </a:lnTo>
                  <a:lnTo>
                    <a:pt x="409270" y="335280"/>
                  </a:lnTo>
                  <a:lnTo>
                    <a:pt x="423672" y="34429"/>
                  </a:lnTo>
                  <a:lnTo>
                    <a:pt x="40678" y="0"/>
                  </a:lnTo>
                  <a:close/>
                </a:path>
              </a:pathLst>
            </a:custGeom>
            <a:solidFill>
              <a:srgbClr val="FFF1CC"/>
            </a:solidFill>
          </p:spPr>
          <p:txBody>
            <a:bodyPr wrap="square" lIns="0" tIns="0" rIns="0" bIns="0" rtlCol="0"/>
            <a:lstStyle/>
            <a:p>
              <a:endParaRPr/>
            </a:p>
          </p:txBody>
        </p:sp>
        <p:sp>
          <p:nvSpPr>
            <p:cNvPr id="32" name="object 32"/>
            <p:cNvSpPr/>
            <p:nvPr/>
          </p:nvSpPr>
          <p:spPr>
            <a:xfrm>
              <a:off x="2490210" y="1703831"/>
              <a:ext cx="424180" cy="335280"/>
            </a:xfrm>
            <a:custGeom>
              <a:avLst/>
              <a:gdLst/>
              <a:ahLst/>
              <a:cxnLst/>
              <a:rect l="l" t="t" r="r" b="b"/>
              <a:pathLst>
                <a:path w="424180" h="335280">
                  <a:moveTo>
                    <a:pt x="40678" y="0"/>
                  </a:moveTo>
                  <a:lnTo>
                    <a:pt x="25425" y="124599"/>
                  </a:lnTo>
                  <a:lnTo>
                    <a:pt x="0" y="304126"/>
                  </a:lnTo>
                  <a:lnTo>
                    <a:pt x="122872" y="313969"/>
                  </a:lnTo>
                  <a:lnTo>
                    <a:pt x="409270" y="335280"/>
                  </a:lnTo>
                  <a:lnTo>
                    <a:pt x="423672" y="34429"/>
                  </a:lnTo>
                  <a:lnTo>
                    <a:pt x="40678" y="0"/>
                  </a:lnTo>
                  <a:close/>
                </a:path>
              </a:pathLst>
            </a:custGeom>
            <a:ln w="17526">
              <a:solidFill>
                <a:srgbClr val="000000"/>
              </a:solidFill>
            </a:ln>
          </p:spPr>
          <p:txBody>
            <a:bodyPr wrap="square" lIns="0" tIns="0" rIns="0" bIns="0" rtlCol="0"/>
            <a:lstStyle/>
            <a:p>
              <a:endParaRPr/>
            </a:p>
          </p:txBody>
        </p:sp>
        <p:sp>
          <p:nvSpPr>
            <p:cNvPr id="33" name="object 33"/>
            <p:cNvSpPr/>
            <p:nvPr/>
          </p:nvSpPr>
          <p:spPr>
            <a:xfrm>
              <a:off x="2575566" y="2016251"/>
              <a:ext cx="443865" cy="318770"/>
            </a:xfrm>
            <a:custGeom>
              <a:avLst/>
              <a:gdLst/>
              <a:ahLst/>
              <a:cxnLst/>
              <a:rect l="l" t="t" r="r" b="b"/>
              <a:pathLst>
                <a:path w="443864" h="318769">
                  <a:moveTo>
                    <a:pt x="37376" y="0"/>
                  </a:moveTo>
                  <a:lnTo>
                    <a:pt x="14439" y="191274"/>
                  </a:lnTo>
                  <a:lnTo>
                    <a:pt x="0" y="301282"/>
                  </a:lnTo>
                  <a:lnTo>
                    <a:pt x="221742" y="311950"/>
                  </a:lnTo>
                  <a:lnTo>
                    <a:pt x="433285" y="318516"/>
                  </a:lnTo>
                  <a:lnTo>
                    <a:pt x="440080" y="169113"/>
                  </a:lnTo>
                  <a:lnTo>
                    <a:pt x="443484" y="22987"/>
                  </a:lnTo>
                  <a:lnTo>
                    <a:pt x="321983" y="21348"/>
                  </a:lnTo>
                  <a:lnTo>
                    <a:pt x="37376" y="0"/>
                  </a:lnTo>
                  <a:close/>
                </a:path>
              </a:pathLst>
            </a:custGeom>
            <a:solidFill>
              <a:srgbClr val="ACCDEB"/>
            </a:solidFill>
          </p:spPr>
          <p:txBody>
            <a:bodyPr wrap="square" lIns="0" tIns="0" rIns="0" bIns="0" rtlCol="0"/>
            <a:lstStyle/>
            <a:p>
              <a:endParaRPr/>
            </a:p>
          </p:txBody>
        </p:sp>
        <p:sp>
          <p:nvSpPr>
            <p:cNvPr id="34" name="object 34"/>
            <p:cNvSpPr/>
            <p:nvPr/>
          </p:nvSpPr>
          <p:spPr>
            <a:xfrm>
              <a:off x="2575566" y="2016251"/>
              <a:ext cx="443865" cy="318770"/>
            </a:xfrm>
            <a:custGeom>
              <a:avLst/>
              <a:gdLst/>
              <a:ahLst/>
              <a:cxnLst/>
              <a:rect l="l" t="t" r="r" b="b"/>
              <a:pathLst>
                <a:path w="443864" h="318769">
                  <a:moveTo>
                    <a:pt x="37376" y="0"/>
                  </a:moveTo>
                  <a:lnTo>
                    <a:pt x="14439" y="191274"/>
                  </a:lnTo>
                  <a:lnTo>
                    <a:pt x="0" y="301282"/>
                  </a:lnTo>
                  <a:lnTo>
                    <a:pt x="221742" y="311950"/>
                  </a:lnTo>
                  <a:lnTo>
                    <a:pt x="433285" y="318516"/>
                  </a:lnTo>
                  <a:lnTo>
                    <a:pt x="440080" y="169113"/>
                  </a:lnTo>
                  <a:lnTo>
                    <a:pt x="443484" y="22987"/>
                  </a:lnTo>
                  <a:lnTo>
                    <a:pt x="321983" y="21348"/>
                  </a:lnTo>
                  <a:lnTo>
                    <a:pt x="37376" y="0"/>
                  </a:lnTo>
                  <a:close/>
                </a:path>
              </a:pathLst>
            </a:custGeom>
            <a:ln w="17525">
              <a:solidFill>
                <a:srgbClr val="000000"/>
              </a:solidFill>
            </a:ln>
          </p:spPr>
          <p:txBody>
            <a:bodyPr wrap="square" lIns="0" tIns="0" rIns="0" bIns="0" rtlCol="0"/>
            <a:lstStyle/>
            <a:p>
              <a:endParaRPr/>
            </a:p>
          </p:txBody>
        </p:sp>
        <p:sp>
          <p:nvSpPr>
            <p:cNvPr id="35" name="object 35"/>
            <p:cNvSpPr/>
            <p:nvPr/>
          </p:nvSpPr>
          <p:spPr>
            <a:xfrm>
              <a:off x="2174742" y="2284475"/>
              <a:ext cx="403860" cy="431800"/>
            </a:xfrm>
            <a:custGeom>
              <a:avLst/>
              <a:gdLst/>
              <a:ahLst/>
              <a:cxnLst/>
              <a:rect l="l" t="t" r="r" b="b"/>
              <a:pathLst>
                <a:path w="403860" h="431800">
                  <a:moveTo>
                    <a:pt x="102463" y="0"/>
                  </a:moveTo>
                  <a:lnTo>
                    <a:pt x="94780" y="55867"/>
                  </a:lnTo>
                  <a:lnTo>
                    <a:pt x="59766" y="50114"/>
                  </a:lnTo>
                  <a:lnTo>
                    <a:pt x="62331" y="122402"/>
                  </a:lnTo>
                  <a:lnTo>
                    <a:pt x="45262" y="136372"/>
                  </a:lnTo>
                  <a:lnTo>
                    <a:pt x="70015" y="180733"/>
                  </a:lnTo>
                  <a:lnTo>
                    <a:pt x="45262" y="200444"/>
                  </a:lnTo>
                  <a:lnTo>
                    <a:pt x="31597" y="232486"/>
                  </a:lnTo>
                  <a:lnTo>
                    <a:pt x="12814" y="263702"/>
                  </a:lnTo>
                  <a:lnTo>
                    <a:pt x="26466" y="282600"/>
                  </a:lnTo>
                  <a:lnTo>
                    <a:pt x="2565" y="289991"/>
                  </a:lnTo>
                  <a:lnTo>
                    <a:pt x="0" y="318744"/>
                  </a:lnTo>
                  <a:lnTo>
                    <a:pt x="227126" y="429653"/>
                  </a:lnTo>
                  <a:lnTo>
                    <a:pt x="355193" y="431292"/>
                  </a:lnTo>
                  <a:lnTo>
                    <a:pt x="403860" y="33680"/>
                  </a:lnTo>
                  <a:lnTo>
                    <a:pt x="102463" y="0"/>
                  </a:lnTo>
                  <a:close/>
                </a:path>
              </a:pathLst>
            </a:custGeom>
            <a:solidFill>
              <a:srgbClr val="ACCDEB"/>
            </a:solidFill>
          </p:spPr>
          <p:txBody>
            <a:bodyPr wrap="square" lIns="0" tIns="0" rIns="0" bIns="0" rtlCol="0"/>
            <a:lstStyle/>
            <a:p>
              <a:endParaRPr/>
            </a:p>
          </p:txBody>
        </p:sp>
        <p:sp>
          <p:nvSpPr>
            <p:cNvPr id="36" name="object 36"/>
            <p:cNvSpPr/>
            <p:nvPr/>
          </p:nvSpPr>
          <p:spPr>
            <a:xfrm>
              <a:off x="2174742" y="2284475"/>
              <a:ext cx="403860" cy="431800"/>
            </a:xfrm>
            <a:custGeom>
              <a:avLst/>
              <a:gdLst/>
              <a:ahLst/>
              <a:cxnLst/>
              <a:rect l="l" t="t" r="r" b="b"/>
              <a:pathLst>
                <a:path w="403860" h="431800">
                  <a:moveTo>
                    <a:pt x="102463" y="0"/>
                  </a:moveTo>
                  <a:lnTo>
                    <a:pt x="94780" y="55867"/>
                  </a:lnTo>
                  <a:lnTo>
                    <a:pt x="59766" y="50114"/>
                  </a:lnTo>
                  <a:lnTo>
                    <a:pt x="62331" y="122402"/>
                  </a:lnTo>
                  <a:lnTo>
                    <a:pt x="45262" y="136372"/>
                  </a:lnTo>
                  <a:lnTo>
                    <a:pt x="70015" y="180733"/>
                  </a:lnTo>
                  <a:lnTo>
                    <a:pt x="45262" y="200444"/>
                  </a:lnTo>
                  <a:lnTo>
                    <a:pt x="31597" y="232486"/>
                  </a:lnTo>
                  <a:lnTo>
                    <a:pt x="12814" y="263702"/>
                  </a:lnTo>
                  <a:lnTo>
                    <a:pt x="26466" y="282600"/>
                  </a:lnTo>
                  <a:lnTo>
                    <a:pt x="2565" y="289991"/>
                  </a:lnTo>
                  <a:lnTo>
                    <a:pt x="0" y="318744"/>
                  </a:lnTo>
                  <a:lnTo>
                    <a:pt x="227126" y="429653"/>
                  </a:lnTo>
                  <a:lnTo>
                    <a:pt x="355193" y="431292"/>
                  </a:lnTo>
                  <a:lnTo>
                    <a:pt x="403860" y="33680"/>
                  </a:lnTo>
                  <a:lnTo>
                    <a:pt x="102463" y="0"/>
                  </a:lnTo>
                  <a:close/>
                </a:path>
              </a:pathLst>
            </a:custGeom>
            <a:ln w="17525">
              <a:solidFill>
                <a:srgbClr val="000000"/>
              </a:solidFill>
            </a:ln>
          </p:spPr>
          <p:txBody>
            <a:bodyPr wrap="square" lIns="0" tIns="0" rIns="0" bIns="0" rtlCol="0"/>
            <a:lstStyle/>
            <a:p>
              <a:endParaRPr/>
            </a:p>
          </p:txBody>
        </p:sp>
        <p:sp>
          <p:nvSpPr>
            <p:cNvPr id="37" name="object 37"/>
            <p:cNvSpPr/>
            <p:nvPr/>
          </p:nvSpPr>
          <p:spPr>
            <a:xfrm>
              <a:off x="2526797" y="2314955"/>
              <a:ext cx="428625" cy="408940"/>
            </a:xfrm>
            <a:custGeom>
              <a:avLst/>
              <a:gdLst/>
              <a:ahLst/>
              <a:cxnLst/>
              <a:rect l="l" t="t" r="r" b="b"/>
              <a:pathLst>
                <a:path w="428625" h="408939">
                  <a:moveTo>
                    <a:pt x="52031" y="0"/>
                  </a:moveTo>
                  <a:lnTo>
                    <a:pt x="40944" y="93497"/>
                  </a:lnTo>
                  <a:lnTo>
                    <a:pt x="0" y="399415"/>
                  </a:lnTo>
                  <a:lnTo>
                    <a:pt x="72504" y="408431"/>
                  </a:lnTo>
                  <a:lnTo>
                    <a:pt x="77622" y="381368"/>
                  </a:lnTo>
                  <a:lnTo>
                    <a:pt x="173164" y="381368"/>
                  </a:lnTo>
                  <a:lnTo>
                    <a:pt x="173164" y="367423"/>
                  </a:lnTo>
                  <a:lnTo>
                    <a:pt x="288328" y="369887"/>
                  </a:lnTo>
                  <a:lnTo>
                    <a:pt x="410324" y="376440"/>
                  </a:lnTo>
                  <a:lnTo>
                    <a:pt x="428244" y="16408"/>
                  </a:lnTo>
                  <a:lnTo>
                    <a:pt x="52031" y="0"/>
                  </a:lnTo>
                  <a:close/>
                </a:path>
              </a:pathLst>
            </a:custGeom>
            <a:solidFill>
              <a:srgbClr val="ACCDEB"/>
            </a:solidFill>
          </p:spPr>
          <p:txBody>
            <a:bodyPr wrap="square" lIns="0" tIns="0" rIns="0" bIns="0" rtlCol="0"/>
            <a:lstStyle/>
            <a:p>
              <a:endParaRPr/>
            </a:p>
          </p:txBody>
        </p:sp>
        <p:sp>
          <p:nvSpPr>
            <p:cNvPr id="38" name="object 38"/>
            <p:cNvSpPr/>
            <p:nvPr/>
          </p:nvSpPr>
          <p:spPr>
            <a:xfrm>
              <a:off x="2526798" y="2314955"/>
              <a:ext cx="428625" cy="408940"/>
            </a:xfrm>
            <a:custGeom>
              <a:avLst/>
              <a:gdLst/>
              <a:ahLst/>
              <a:cxnLst/>
              <a:rect l="l" t="t" r="r" b="b"/>
              <a:pathLst>
                <a:path w="428625" h="408939">
                  <a:moveTo>
                    <a:pt x="52031" y="0"/>
                  </a:moveTo>
                  <a:lnTo>
                    <a:pt x="428244" y="16408"/>
                  </a:lnTo>
                  <a:lnTo>
                    <a:pt x="410324" y="376440"/>
                  </a:lnTo>
                  <a:lnTo>
                    <a:pt x="288328" y="369887"/>
                  </a:lnTo>
                  <a:lnTo>
                    <a:pt x="173164" y="367423"/>
                  </a:lnTo>
                  <a:lnTo>
                    <a:pt x="173164" y="381368"/>
                  </a:lnTo>
                  <a:lnTo>
                    <a:pt x="77622" y="381368"/>
                  </a:lnTo>
                  <a:lnTo>
                    <a:pt x="72504" y="408431"/>
                  </a:lnTo>
                  <a:lnTo>
                    <a:pt x="0" y="399415"/>
                  </a:lnTo>
                  <a:lnTo>
                    <a:pt x="40944" y="93497"/>
                  </a:lnTo>
                  <a:lnTo>
                    <a:pt x="52031" y="0"/>
                  </a:lnTo>
                  <a:close/>
                </a:path>
              </a:pathLst>
            </a:custGeom>
            <a:ln w="17526">
              <a:solidFill>
                <a:srgbClr val="000000"/>
              </a:solidFill>
            </a:ln>
          </p:spPr>
          <p:txBody>
            <a:bodyPr wrap="square" lIns="0" tIns="0" rIns="0" bIns="0" rtlCol="0"/>
            <a:lstStyle/>
            <a:p>
              <a:endParaRPr/>
            </a:p>
          </p:txBody>
        </p:sp>
        <p:sp>
          <p:nvSpPr>
            <p:cNvPr id="39" name="object 39"/>
            <p:cNvSpPr/>
            <p:nvPr/>
          </p:nvSpPr>
          <p:spPr>
            <a:xfrm>
              <a:off x="2948942" y="2330195"/>
              <a:ext cx="536575" cy="248920"/>
            </a:xfrm>
            <a:custGeom>
              <a:avLst/>
              <a:gdLst/>
              <a:ahLst/>
              <a:cxnLst/>
              <a:rect l="l" t="t" r="r" b="b"/>
              <a:pathLst>
                <a:path w="536575" h="248919">
                  <a:moveTo>
                    <a:pt x="3403" y="0"/>
                  </a:moveTo>
                  <a:lnTo>
                    <a:pt x="0" y="44411"/>
                  </a:lnTo>
                  <a:lnTo>
                    <a:pt x="190728" y="51003"/>
                  </a:lnTo>
                  <a:lnTo>
                    <a:pt x="191592" y="192481"/>
                  </a:lnTo>
                  <a:lnTo>
                    <a:pt x="289509" y="231140"/>
                  </a:lnTo>
                  <a:lnTo>
                    <a:pt x="316763" y="217157"/>
                  </a:lnTo>
                  <a:lnTo>
                    <a:pt x="378066" y="248411"/>
                  </a:lnTo>
                  <a:lnTo>
                    <a:pt x="418084" y="247586"/>
                  </a:lnTo>
                  <a:lnTo>
                    <a:pt x="492163" y="217157"/>
                  </a:lnTo>
                  <a:lnTo>
                    <a:pt x="536448" y="246761"/>
                  </a:lnTo>
                  <a:lnTo>
                    <a:pt x="536448" y="92951"/>
                  </a:lnTo>
                  <a:lnTo>
                    <a:pt x="522820" y="3289"/>
                  </a:lnTo>
                  <a:lnTo>
                    <a:pt x="3403" y="0"/>
                  </a:lnTo>
                  <a:close/>
                </a:path>
              </a:pathLst>
            </a:custGeom>
            <a:solidFill>
              <a:srgbClr val="ACCDEB"/>
            </a:solidFill>
          </p:spPr>
          <p:txBody>
            <a:bodyPr wrap="square" lIns="0" tIns="0" rIns="0" bIns="0" rtlCol="0"/>
            <a:lstStyle/>
            <a:p>
              <a:endParaRPr/>
            </a:p>
          </p:txBody>
        </p:sp>
        <p:sp>
          <p:nvSpPr>
            <p:cNvPr id="40" name="object 40"/>
            <p:cNvSpPr/>
            <p:nvPr/>
          </p:nvSpPr>
          <p:spPr>
            <a:xfrm>
              <a:off x="2948942" y="2330195"/>
              <a:ext cx="536575" cy="248920"/>
            </a:xfrm>
            <a:custGeom>
              <a:avLst/>
              <a:gdLst/>
              <a:ahLst/>
              <a:cxnLst/>
              <a:rect l="l" t="t" r="r" b="b"/>
              <a:pathLst>
                <a:path w="536575" h="248919">
                  <a:moveTo>
                    <a:pt x="3403" y="0"/>
                  </a:moveTo>
                  <a:lnTo>
                    <a:pt x="0" y="44411"/>
                  </a:lnTo>
                  <a:lnTo>
                    <a:pt x="190728" y="51003"/>
                  </a:lnTo>
                  <a:lnTo>
                    <a:pt x="191592" y="192481"/>
                  </a:lnTo>
                  <a:lnTo>
                    <a:pt x="289509" y="231140"/>
                  </a:lnTo>
                  <a:lnTo>
                    <a:pt x="316763" y="217157"/>
                  </a:lnTo>
                  <a:lnTo>
                    <a:pt x="378066" y="248411"/>
                  </a:lnTo>
                  <a:lnTo>
                    <a:pt x="418084" y="247586"/>
                  </a:lnTo>
                  <a:lnTo>
                    <a:pt x="492163" y="217157"/>
                  </a:lnTo>
                  <a:lnTo>
                    <a:pt x="536448" y="246761"/>
                  </a:lnTo>
                  <a:lnTo>
                    <a:pt x="536448" y="92951"/>
                  </a:lnTo>
                  <a:lnTo>
                    <a:pt x="522820" y="3289"/>
                  </a:lnTo>
                  <a:lnTo>
                    <a:pt x="3403" y="0"/>
                  </a:lnTo>
                  <a:close/>
                </a:path>
              </a:pathLst>
            </a:custGeom>
            <a:ln w="17526">
              <a:solidFill>
                <a:srgbClr val="000000"/>
              </a:solidFill>
            </a:ln>
          </p:spPr>
          <p:txBody>
            <a:bodyPr wrap="square" lIns="0" tIns="0" rIns="0" bIns="0" rtlCol="0"/>
            <a:lstStyle/>
            <a:p>
              <a:endParaRPr/>
            </a:p>
          </p:txBody>
        </p:sp>
        <p:sp>
          <p:nvSpPr>
            <p:cNvPr id="41" name="object 41"/>
            <p:cNvSpPr/>
            <p:nvPr/>
          </p:nvSpPr>
          <p:spPr>
            <a:xfrm>
              <a:off x="3474719" y="2342387"/>
              <a:ext cx="302260" cy="271780"/>
            </a:xfrm>
            <a:custGeom>
              <a:avLst/>
              <a:gdLst/>
              <a:ahLst/>
              <a:cxnLst/>
              <a:rect l="l" t="t" r="r" b="b"/>
              <a:pathLst>
                <a:path w="302260" h="271780">
                  <a:moveTo>
                    <a:pt x="265950" y="0"/>
                  </a:moveTo>
                  <a:lnTo>
                    <a:pt x="118478" y="10655"/>
                  </a:lnTo>
                  <a:lnTo>
                    <a:pt x="0" y="24587"/>
                  </a:lnTo>
                  <a:lnTo>
                    <a:pt x="5118" y="73761"/>
                  </a:lnTo>
                  <a:lnTo>
                    <a:pt x="5118" y="234391"/>
                  </a:lnTo>
                  <a:lnTo>
                    <a:pt x="42621" y="240944"/>
                  </a:lnTo>
                  <a:lnTo>
                    <a:pt x="43472" y="271272"/>
                  </a:lnTo>
                  <a:lnTo>
                    <a:pt x="230149" y="262255"/>
                  </a:lnTo>
                  <a:lnTo>
                    <a:pt x="215658" y="212267"/>
                  </a:lnTo>
                  <a:lnTo>
                    <a:pt x="241236" y="173748"/>
                  </a:lnTo>
                  <a:lnTo>
                    <a:pt x="276174" y="111455"/>
                  </a:lnTo>
                  <a:lnTo>
                    <a:pt x="268503" y="73761"/>
                  </a:lnTo>
                  <a:lnTo>
                    <a:pt x="301752" y="51638"/>
                  </a:lnTo>
                  <a:lnTo>
                    <a:pt x="290664" y="27863"/>
                  </a:lnTo>
                  <a:lnTo>
                    <a:pt x="258279" y="36055"/>
                  </a:lnTo>
                  <a:lnTo>
                    <a:pt x="265950" y="0"/>
                  </a:lnTo>
                  <a:close/>
                </a:path>
              </a:pathLst>
            </a:custGeom>
            <a:solidFill>
              <a:srgbClr val="ACCDEB"/>
            </a:solidFill>
          </p:spPr>
          <p:txBody>
            <a:bodyPr wrap="square" lIns="0" tIns="0" rIns="0" bIns="0" rtlCol="0"/>
            <a:lstStyle/>
            <a:p>
              <a:endParaRPr/>
            </a:p>
          </p:txBody>
        </p:sp>
        <p:sp>
          <p:nvSpPr>
            <p:cNvPr id="42" name="object 42"/>
            <p:cNvSpPr/>
            <p:nvPr/>
          </p:nvSpPr>
          <p:spPr>
            <a:xfrm>
              <a:off x="3474719" y="2342387"/>
              <a:ext cx="302260" cy="271780"/>
            </a:xfrm>
            <a:custGeom>
              <a:avLst/>
              <a:gdLst/>
              <a:ahLst/>
              <a:cxnLst/>
              <a:rect l="l" t="t" r="r" b="b"/>
              <a:pathLst>
                <a:path w="302260" h="271780">
                  <a:moveTo>
                    <a:pt x="0" y="24587"/>
                  </a:moveTo>
                  <a:lnTo>
                    <a:pt x="118478" y="10655"/>
                  </a:lnTo>
                  <a:lnTo>
                    <a:pt x="265950" y="0"/>
                  </a:lnTo>
                  <a:lnTo>
                    <a:pt x="258279" y="36055"/>
                  </a:lnTo>
                  <a:lnTo>
                    <a:pt x="290664" y="27863"/>
                  </a:lnTo>
                  <a:lnTo>
                    <a:pt x="301752" y="51638"/>
                  </a:lnTo>
                  <a:lnTo>
                    <a:pt x="268503" y="73761"/>
                  </a:lnTo>
                  <a:lnTo>
                    <a:pt x="276174" y="111455"/>
                  </a:lnTo>
                  <a:lnTo>
                    <a:pt x="241236" y="173748"/>
                  </a:lnTo>
                  <a:lnTo>
                    <a:pt x="215658" y="212267"/>
                  </a:lnTo>
                  <a:lnTo>
                    <a:pt x="230149" y="262255"/>
                  </a:lnTo>
                  <a:lnTo>
                    <a:pt x="43472" y="271272"/>
                  </a:lnTo>
                  <a:lnTo>
                    <a:pt x="42621" y="240944"/>
                  </a:lnTo>
                  <a:lnTo>
                    <a:pt x="5118" y="234391"/>
                  </a:lnTo>
                  <a:lnTo>
                    <a:pt x="5118" y="73761"/>
                  </a:lnTo>
                  <a:lnTo>
                    <a:pt x="0" y="24587"/>
                  </a:lnTo>
                  <a:close/>
                </a:path>
              </a:pathLst>
            </a:custGeom>
            <a:ln w="17526">
              <a:solidFill>
                <a:srgbClr val="000000"/>
              </a:solidFill>
            </a:ln>
          </p:spPr>
          <p:txBody>
            <a:bodyPr wrap="square" lIns="0" tIns="0" rIns="0" bIns="0" rtlCol="0"/>
            <a:lstStyle/>
            <a:p>
              <a:endParaRPr/>
            </a:p>
          </p:txBody>
        </p:sp>
        <p:sp>
          <p:nvSpPr>
            <p:cNvPr id="43" name="object 43"/>
            <p:cNvSpPr/>
            <p:nvPr/>
          </p:nvSpPr>
          <p:spPr>
            <a:xfrm>
              <a:off x="3518915" y="2604517"/>
              <a:ext cx="368935" cy="283845"/>
            </a:xfrm>
            <a:custGeom>
              <a:avLst/>
              <a:gdLst/>
              <a:ahLst/>
              <a:cxnLst/>
              <a:rect l="l" t="t" r="r" b="b"/>
              <a:pathLst>
                <a:path w="368935" h="283844">
                  <a:moveTo>
                    <a:pt x="184404" y="0"/>
                  </a:moveTo>
                  <a:lnTo>
                    <a:pt x="0" y="6553"/>
                  </a:lnTo>
                  <a:lnTo>
                    <a:pt x="1701" y="90119"/>
                  </a:lnTo>
                  <a:lnTo>
                    <a:pt x="46101" y="165493"/>
                  </a:lnTo>
                  <a:lnTo>
                    <a:pt x="35852" y="260527"/>
                  </a:lnTo>
                  <a:lnTo>
                    <a:pt x="64033" y="257251"/>
                  </a:lnTo>
                  <a:lnTo>
                    <a:pt x="138303" y="270357"/>
                  </a:lnTo>
                  <a:lnTo>
                    <a:pt x="185254" y="260527"/>
                  </a:lnTo>
                  <a:lnTo>
                    <a:pt x="151968" y="242493"/>
                  </a:lnTo>
                  <a:lnTo>
                    <a:pt x="192087" y="244957"/>
                  </a:lnTo>
                  <a:lnTo>
                    <a:pt x="212572" y="260527"/>
                  </a:lnTo>
                  <a:lnTo>
                    <a:pt x="212572" y="274446"/>
                  </a:lnTo>
                  <a:lnTo>
                    <a:pt x="266357" y="274446"/>
                  </a:lnTo>
                  <a:lnTo>
                    <a:pt x="275755" y="260527"/>
                  </a:lnTo>
                  <a:lnTo>
                    <a:pt x="290271" y="283463"/>
                  </a:lnTo>
                  <a:lnTo>
                    <a:pt x="308190" y="280187"/>
                  </a:lnTo>
                  <a:lnTo>
                    <a:pt x="300507" y="255612"/>
                  </a:lnTo>
                  <a:lnTo>
                    <a:pt x="336372" y="265442"/>
                  </a:lnTo>
                  <a:lnTo>
                    <a:pt x="355142" y="277723"/>
                  </a:lnTo>
                  <a:lnTo>
                    <a:pt x="368808" y="271995"/>
                  </a:lnTo>
                  <a:lnTo>
                    <a:pt x="360273" y="251510"/>
                  </a:lnTo>
                  <a:lnTo>
                    <a:pt x="329539" y="244957"/>
                  </a:lnTo>
                  <a:lnTo>
                    <a:pt x="344906" y="207276"/>
                  </a:lnTo>
                  <a:lnTo>
                    <a:pt x="332092" y="207276"/>
                  </a:lnTo>
                  <a:lnTo>
                    <a:pt x="311607" y="225297"/>
                  </a:lnTo>
                  <a:lnTo>
                    <a:pt x="310756" y="204000"/>
                  </a:lnTo>
                  <a:lnTo>
                    <a:pt x="276606" y="218744"/>
                  </a:lnTo>
                  <a:lnTo>
                    <a:pt x="257822" y="205638"/>
                  </a:lnTo>
                  <a:lnTo>
                    <a:pt x="274040" y="186791"/>
                  </a:lnTo>
                  <a:lnTo>
                    <a:pt x="311607" y="190880"/>
                  </a:lnTo>
                  <a:lnTo>
                    <a:pt x="303923" y="145008"/>
                  </a:lnTo>
                  <a:lnTo>
                    <a:pt x="180136" y="158114"/>
                  </a:lnTo>
                  <a:lnTo>
                    <a:pt x="188671" y="126987"/>
                  </a:lnTo>
                  <a:lnTo>
                    <a:pt x="216839" y="58165"/>
                  </a:lnTo>
                  <a:lnTo>
                    <a:pt x="184404" y="0"/>
                  </a:lnTo>
                  <a:close/>
                </a:path>
              </a:pathLst>
            </a:custGeom>
            <a:solidFill>
              <a:srgbClr val="ACCDEB"/>
            </a:solidFill>
          </p:spPr>
          <p:txBody>
            <a:bodyPr wrap="square" lIns="0" tIns="0" rIns="0" bIns="0" rtlCol="0"/>
            <a:lstStyle/>
            <a:p>
              <a:endParaRPr/>
            </a:p>
          </p:txBody>
        </p:sp>
        <p:sp>
          <p:nvSpPr>
            <p:cNvPr id="44" name="object 44"/>
            <p:cNvSpPr/>
            <p:nvPr/>
          </p:nvSpPr>
          <p:spPr>
            <a:xfrm>
              <a:off x="3518915" y="2604517"/>
              <a:ext cx="368935" cy="283845"/>
            </a:xfrm>
            <a:custGeom>
              <a:avLst/>
              <a:gdLst/>
              <a:ahLst/>
              <a:cxnLst/>
              <a:rect l="l" t="t" r="r" b="b"/>
              <a:pathLst>
                <a:path w="368935" h="283844">
                  <a:moveTo>
                    <a:pt x="0" y="6553"/>
                  </a:moveTo>
                  <a:lnTo>
                    <a:pt x="184404" y="0"/>
                  </a:lnTo>
                  <a:lnTo>
                    <a:pt x="216839" y="58165"/>
                  </a:lnTo>
                  <a:lnTo>
                    <a:pt x="188671" y="126987"/>
                  </a:lnTo>
                  <a:lnTo>
                    <a:pt x="180136" y="158114"/>
                  </a:lnTo>
                  <a:lnTo>
                    <a:pt x="303923" y="145008"/>
                  </a:lnTo>
                  <a:lnTo>
                    <a:pt x="311607" y="190880"/>
                  </a:lnTo>
                  <a:lnTo>
                    <a:pt x="274040" y="186791"/>
                  </a:lnTo>
                  <a:lnTo>
                    <a:pt x="257822" y="205638"/>
                  </a:lnTo>
                  <a:lnTo>
                    <a:pt x="276606" y="218744"/>
                  </a:lnTo>
                  <a:lnTo>
                    <a:pt x="310756" y="204000"/>
                  </a:lnTo>
                  <a:lnTo>
                    <a:pt x="311607" y="225297"/>
                  </a:lnTo>
                  <a:lnTo>
                    <a:pt x="332092" y="207276"/>
                  </a:lnTo>
                  <a:lnTo>
                    <a:pt x="344906" y="207276"/>
                  </a:lnTo>
                  <a:lnTo>
                    <a:pt x="329539" y="244957"/>
                  </a:lnTo>
                  <a:lnTo>
                    <a:pt x="360273" y="251510"/>
                  </a:lnTo>
                  <a:lnTo>
                    <a:pt x="368808" y="271995"/>
                  </a:lnTo>
                  <a:lnTo>
                    <a:pt x="355142" y="277723"/>
                  </a:lnTo>
                  <a:lnTo>
                    <a:pt x="336372" y="265442"/>
                  </a:lnTo>
                  <a:lnTo>
                    <a:pt x="300507" y="255612"/>
                  </a:lnTo>
                  <a:lnTo>
                    <a:pt x="308190" y="280187"/>
                  </a:lnTo>
                  <a:lnTo>
                    <a:pt x="290271" y="283463"/>
                  </a:lnTo>
                  <a:lnTo>
                    <a:pt x="275755" y="260527"/>
                  </a:lnTo>
                  <a:lnTo>
                    <a:pt x="266357" y="274446"/>
                  </a:lnTo>
                  <a:lnTo>
                    <a:pt x="212572" y="274446"/>
                  </a:lnTo>
                  <a:lnTo>
                    <a:pt x="212572" y="260527"/>
                  </a:lnTo>
                  <a:lnTo>
                    <a:pt x="192087" y="244957"/>
                  </a:lnTo>
                  <a:lnTo>
                    <a:pt x="151968" y="242493"/>
                  </a:lnTo>
                  <a:lnTo>
                    <a:pt x="185254" y="260527"/>
                  </a:lnTo>
                  <a:lnTo>
                    <a:pt x="138303" y="270357"/>
                  </a:lnTo>
                  <a:lnTo>
                    <a:pt x="64033" y="257251"/>
                  </a:lnTo>
                  <a:lnTo>
                    <a:pt x="35852" y="260527"/>
                  </a:lnTo>
                  <a:lnTo>
                    <a:pt x="46101" y="165493"/>
                  </a:lnTo>
                  <a:lnTo>
                    <a:pt x="1701" y="90119"/>
                  </a:lnTo>
                  <a:lnTo>
                    <a:pt x="0" y="6553"/>
                  </a:lnTo>
                  <a:close/>
                </a:path>
              </a:pathLst>
            </a:custGeom>
            <a:ln w="17526">
              <a:solidFill>
                <a:srgbClr val="000000"/>
              </a:solidFill>
            </a:ln>
          </p:spPr>
          <p:txBody>
            <a:bodyPr wrap="square" lIns="0" tIns="0" rIns="0" bIns="0" rtlCol="0"/>
            <a:lstStyle/>
            <a:p>
              <a:endParaRPr/>
            </a:p>
          </p:txBody>
        </p:sp>
        <p:sp>
          <p:nvSpPr>
            <p:cNvPr id="45" name="object 45"/>
            <p:cNvSpPr/>
            <p:nvPr/>
          </p:nvSpPr>
          <p:spPr>
            <a:xfrm>
              <a:off x="3771899" y="2109215"/>
              <a:ext cx="457200" cy="243840"/>
            </a:xfrm>
            <a:custGeom>
              <a:avLst/>
              <a:gdLst/>
              <a:ahLst/>
              <a:cxnLst/>
              <a:rect l="l" t="t" r="r" b="b"/>
              <a:pathLst>
                <a:path w="457200" h="243839">
                  <a:moveTo>
                    <a:pt x="269544" y="0"/>
                  </a:moveTo>
                  <a:lnTo>
                    <a:pt x="274662" y="27089"/>
                  </a:lnTo>
                  <a:lnTo>
                    <a:pt x="237985" y="41046"/>
                  </a:lnTo>
                  <a:lnTo>
                    <a:pt x="213245" y="100990"/>
                  </a:lnTo>
                  <a:lnTo>
                    <a:pt x="179120" y="91947"/>
                  </a:lnTo>
                  <a:lnTo>
                    <a:pt x="139039" y="114122"/>
                  </a:lnTo>
                  <a:lnTo>
                    <a:pt x="87007" y="123151"/>
                  </a:lnTo>
                  <a:lnTo>
                    <a:pt x="87007" y="157632"/>
                  </a:lnTo>
                  <a:lnTo>
                    <a:pt x="61417" y="156806"/>
                  </a:lnTo>
                  <a:lnTo>
                    <a:pt x="63119" y="187185"/>
                  </a:lnTo>
                  <a:lnTo>
                    <a:pt x="35826" y="174878"/>
                  </a:lnTo>
                  <a:lnTo>
                    <a:pt x="19621" y="180619"/>
                  </a:lnTo>
                  <a:lnTo>
                    <a:pt x="33261" y="201142"/>
                  </a:lnTo>
                  <a:lnTo>
                    <a:pt x="5118" y="228244"/>
                  </a:lnTo>
                  <a:lnTo>
                    <a:pt x="0" y="243839"/>
                  </a:lnTo>
                  <a:lnTo>
                    <a:pt x="110883" y="229057"/>
                  </a:lnTo>
                  <a:lnTo>
                    <a:pt x="110883" y="218389"/>
                  </a:lnTo>
                  <a:lnTo>
                    <a:pt x="379577" y="182270"/>
                  </a:lnTo>
                  <a:lnTo>
                    <a:pt x="383844" y="164198"/>
                  </a:lnTo>
                  <a:lnTo>
                    <a:pt x="423075" y="150240"/>
                  </a:lnTo>
                  <a:lnTo>
                    <a:pt x="427342" y="130543"/>
                  </a:lnTo>
                  <a:lnTo>
                    <a:pt x="444411" y="123977"/>
                  </a:lnTo>
                  <a:lnTo>
                    <a:pt x="457200" y="95237"/>
                  </a:lnTo>
                  <a:lnTo>
                    <a:pt x="419671" y="65684"/>
                  </a:lnTo>
                  <a:lnTo>
                    <a:pt x="412838" y="27089"/>
                  </a:lnTo>
                  <a:lnTo>
                    <a:pt x="383844" y="7391"/>
                  </a:lnTo>
                  <a:lnTo>
                    <a:pt x="324129" y="18059"/>
                  </a:lnTo>
                  <a:lnTo>
                    <a:pt x="295986" y="825"/>
                  </a:lnTo>
                  <a:lnTo>
                    <a:pt x="269544" y="0"/>
                  </a:lnTo>
                  <a:close/>
                </a:path>
              </a:pathLst>
            </a:custGeom>
            <a:solidFill>
              <a:srgbClr val="ACCDEB"/>
            </a:solidFill>
          </p:spPr>
          <p:txBody>
            <a:bodyPr wrap="square" lIns="0" tIns="0" rIns="0" bIns="0" rtlCol="0"/>
            <a:lstStyle/>
            <a:p>
              <a:endParaRPr/>
            </a:p>
          </p:txBody>
        </p:sp>
        <p:sp>
          <p:nvSpPr>
            <p:cNvPr id="46" name="object 46"/>
            <p:cNvSpPr/>
            <p:nvPr/>
          </p:nvSpPr>
          <p:spPr>
            <a:xfrm>
              <a:off x="3771899" y="2109215"/>
              <a:ext cx="457200" cy="243840"/>
            </a:xfrm>
            <a:custGeom>
              <a:avLst/>
              <a:gdLst/>
              <a:ahLst/>
              <a:cxnLst/>
              <a:rect l="l" t="t" r="r" b="b"/>
              <a:pathLst>
                <a:path w="457200" h="243839">
                  <a:moveTo>
                    <a:pt x="0" y="243839"/>
                  </a:moveTo>
                  <a:lnTo>
                    <a:pt x="110883" y="229057"/>
                  </a:lnTo>
                  <a:lnTo>
                    <a:pt x="110883" y="218389"/>
                  </a:lnTo>
                  <a:lnTo>
                    <a:pt x="379577" y="182270"/>
                  </a:lnTo>
                  <a:lnTo>
                    <a:pt x="383844" y="164198"/>
                  </a:lnTo>
                  <a:lnTo>
                    <a:pt x="423075" y="150240"/>
                  </a:lnTo>
                  <a:lnTo>
                    <a:pt x="427342" y="130543"/>
                  </a:lnTo>
                  <a:lnTo>
                    <a:pt x="444411" y="123977"/>
                  </a:lnTo>
                  <a:lnTo>
                    <a:pt x="457200" y="95237"/>
                  </a:lnTo>
                  <a:lnTo>
                    <a:pt x="419671" y="65684"/>
                  </a:lnTo>
                  <a:lnTo>
                    <a:pt x="412838" y="27089"/>
                  </a:lnTo>
                  <a:lnTo>
                    <a:pt x="383844" y="7391"/>
                  </a:lnTo>
                  <a:lnTo>
                    <a:pt x="324129" y="18059"/>
                  </a:lnTo>
                  <a:lnTo>
                    <a:pt x="295986" y="825"/>
                  </a:lnTo>
                  <a:lnTo>
                    <a:pt x="269544" y="0"/>
                  </a:lnTo>
                  <a:lnTo>
                    <a:pt x="274662" y="27089"/>
                  </a:lnTo>
                  <a:lnTo>
                    <a:pt x="237985" y="41046"/>
                  </a:lnTo>
                  <a:lnTo>
                    <a:pt x="213245" y="100990"/>
                  </a:lnTo>
                  <a:lnTo>
                    <a:pt x="179120" y="91947"/>
                  </a:lnTo>
                  <a:lnTo>
                    <a:pt x="139039" y="114122"/>
                  </a:lnTo>
                  <a:lnTo>
                    <a:pt x="87007" y="123151"/>
                  </a:lnTo>
                  <a:lnTo>
                    <a:pt x="87007" y="157632"/>
                  </a:lnTo>
                  <a:lnTo>
                    <a:pt x="61417" y="156806"/>
                  </a:lnTo>
                  <a:lnTo>
                    <a:pt x="63119" y="187185"/>
                  </a:lnTo>
                  <a:lnTo>
                    <a:pt x="35826" y="174878"/>
                  </a:lnTo>
                  <a:lnTo>
                    <a:pt x="19621" y="180619"/>
                  </a:lnTo>
                  <a:lnTo>
                    <a:pt x="33261" y="201142"/>
                  </a:lnTo>
                  <a:lnTo>
                    <a:pt x="5118" y="228244"/>
                  </a:lnTo>
                  <a:lnTo>
                    <a:pt x="0" y="243839"/>
                  </a:lnTo>
                  <a:close/>
                </a:path>
              </a:pathLst>
            </a:custGeom>
            <a:ln w="17526">
              <a:solidFill>
                <a:srgbClr val="000000"/>
              </a:solidFill>
            </a:ln>
          </p:spPr>
          <p:txBody>
            <a:bodyPr wrap="square" lIns="0" tIns="0" rIns="0" bIns="0" rtlCol="0"/>
            <a:lstStyle/>
            <a:p>
              <a:endParaRPr/>
            </a:p>
          </p:txBody>
        </p:sp>
        <p:sp>
          <p:nvSpPr>
            <p:cNvPr id="47" name="object 47"/>
            <p:cNvSpPr/>
            <p:nvPr/>
          </p:nvSpPr>
          <p:spPr>
            <a:xfrm>
              <a:off x="3741417" y="2267710"/>
              <a:ext cx="527685" cy="184785"/>
            </a:xfrm>
            <a:custGeom>
              <a:avLst/>
              <a:gdLst/>
              <a:ahLst/>
              <a:cxnLst/>
              <a:rect l="l" t="t" r="r" b="b"/>
              <a:pathLst>
                <a:path w="527685" h="184785">
                  <a:moveTo>
                    <a:pt x="527303" y="0"/>
                  </a:moveTo>
                  <a:lnTo>
                    <a:pt x="410413" y="22948"/>
                  </a:lnTo>
                  <a:lnTo>
                    <a:pt x="138226" y="60655"/>
                  </a:lnTo>
                  <a:lnTo>
                    <a:pt x="140792" y="71297"/>
                  </a:lnTo>
                  <a:lnTo>
                    <a:pt x="31572" y="84416"/>
                  </a:lnTo>
                  <a:lnTo>
                    <a:pt x="31572" y="87693"/>
                  </a:lnTo>
                  <a:lnTo>
                    <a:pt x="23037" y="104901"/>
                  </a:lnTo>
                  <a:lnTo>
                    <a:pt x="32423" y="128676"/>
                  </a:lnTo>
                  <a:lnTo>
                    <a:pt x="0" y="149161"/>
                  </a:lnTo>
                  <a:lnTo>
                    <a:pt x="6832" y="184403"/>
                  </a:lnTo>
                  <a:lnTo>
                    <a:pt x="145059" y="173748"/>
                  </a:lnTo>
                  <a:lnTo>
                    <a:pt x="308876" y="155714"/>
                  </a:lnTo>
                  <a:lnTo>
                    <a:pt x="390791" y="140969"/>
                  </a:lnTo>
                  <a:lnTo>
                    <a:pt x="407847" y="94246"/>
                  </a:lnTo>
                  <a:lnTo>
                    <a:pt x="436867" y="91795"/>
                  </a:lnTo>
                  <a:lnTo>
                    <a:pt x="527303" y="0"/>
                  </a:lnTo>
                  <a:close/>
                </a:path>
              </a:pathLst>
            </a:custGeom>
            <a:solidFill>
              <a:srgbClr val="ACCDEB"/>
            </a:solidFill>
          </p:spPr>
          <p:txBody>
            <a:bodyPr wrap="square" lIns="0" tIns="0" rIns="0" bIns="0" rtlCol="0"/>
            <a:lstStyle/>
            <a:p>
              <a:endParaRPr/>
            </a:p>
          </p:txBody>
        </p:sp>
        <p:sp>
          <p:nvSpPr>
            <p:cNvPr id="48" name="object 48"/>
            <p:cNvSpPr/>
            <p:nvPr/>
          </p:nvSpPr>
          <p:spPr>
            <a:xfrm>
              <a:off x="3741417" y="2267710"/>
              <a:ext cx="527685" cy="184785"/>
            </a:xfrm>
            <a:custGeom>
              <a:avLst/>
              <a:gdLst/>
              <a:ahLst/>
              <a:cxnLst/>
              <a:rect l="l" t="t" r="r" b="b"/>
              <a:pathLst>
                <a:path w="527685" h="184785">
                  <a:moveTo>
                    <a:pt x="31572" y="84416"/>
                  </a:moveTo>
                  <a:lnTo>
                    <a:pt x="31572" y="87693"/>
                  </a:lnTo>
                  <a:lnTo>
                    <a:pt x="23037" y="104901"/>
                  </a:lnTo>
                  <a:lnTo>
                    <a:pt x="32423" y="128676"/>
                  </a:lnTo>
                  <a:lnTo>
                    <a:pt x="0" y="149161"/>
                  </a:lnTo>
                  <a:lnTo>
                    <a:pt x="6832" y="184403"/>
                  </a:lnTo>
                  <a:lnTo>
                    <a:pt x="145059" y="173748"/>
                  </a:lnTo>
                  <a:lnTo>
                    <a:pt x="308876" y="155714"/>
                  </a:lnTo>
                  <a:lnTo>
                    <a:pt x="390791" y="140969"/>
                  </a:lnTo>
                  <a:lnTo>
                    <a:pt x="407847" y="94246"/>
                  </a:lnTo>
                  <a:lnTo>
                    <a:pt x="436867" y="91795"/>
                  </a:lnTo>
                  <a:lnTo>
                    <a:pt x="527303" y="0"/>
                  </a:lnTo>
                  <a:lnTo>
                    <a:pt x="410413" y="22948"/>
                  </a:lnTo>
                  <a:lnTo>
                    <a:pt x="138226" y="60655"/>
                  </a:lnTo>
                  <a:lnTo>
                    <a:pt x="140792" y="71297"/>
                  </a:lnTo>
                  <a:lnTo>
                    <a:pt x="31572" y="84416"/>
                  </a:lnTo>
                  <a:close/>
                </a:path>
              </a:pathLst>
            </a:custGeom>
            <a:ln w="17526">
              <a:solidFill>
                <a:srgbClr val="000000"/>
              </a:solidFill>
            </a:ln>
          </p:spPr>
          <p:txBody>
            <a:bodyPr wrap="square" lIns="0" tIns="0" rIns="0" bIns="0" rtlCol="0"/>
            <a:lstStyle/>
            <a:p>
              <a:endParaRPr/>
            </a:p>
          </p:txBody>
        </p:sp>
        <p:pic>
          <p:nvPicPr>
            <p:cNvPr id="49" name="object 49"/>
            <p:cNvPicPr/>
            <p:nvPr/>
          </p:nvPicPr>
          <p:blipFill>
            <a:blip r:embed="rId4" cstate="print"/>
            <a:stretch>
              <a:fillRect/>
            </a:stretch>
          </p:blipFill>
          <p:spPr>
            <a:xfrm>
              <a:off x="3691129" y="2438398"/>
              <a:ext cx="214884" cy="361188"/>
            </a:xfrm>
            <a:prstGeom prst="rect">
              <a:avLst/>
            </a:prstGeom>
          </p:spPr>
        </p:pic>
        <p:sp>
          <p:nvSpPr>
            <p:cNvPr id="50" name="object 50"/>
            <p:cNvSpPr/>
            <p:nvPr/>
          </p:nvSpPr>
          <p:spPr>
            <a:xfrm>
              <a:off x="3691129" y="2438398"/>
              <a:ext cx="215265" cy="361315"/>
            </a:xfrm>
            <a:custGeom>
              <a:avLst/>
              <a:gdLst/>
              <a:ahLst/>
              <a:cxnLst/>
              <a:rect l="l" t="t" r="r" b="b"/>
              <a:pathLst>
                <a:path w="215264" h="361314">
                  <a:moveTo>
                    <a:pt x="60540" y="11468"/>
                  </a:moveTo>
                  <a:lnTo>
                    <a:pt x="28143" y="73710"/>
                  </a:lnTo>
                  <a:lnTo>
                    <a:pt x="0" y="113029"/>
                  </a:lnTo>
                  <a:lnTo>
                    <a:pt x="8521" y="160527"/>
                  </a:lnTo>
                  <a:lnTo>
                    <a:pt x="42633" y="225234"/>
                  </a:lnTo>
                  <a:lnTo>
                    <a:pt x="16205" y="290753"/>
                  </a:lnTo>
                  <a:lnTo>
                    <a:pt x="5118" y="325970"/>
                  </a:lnTo>
                  <a:lnTo>
                    <a:pt x="131317" y="311226"/>
                  </a:lnTo>
                  <a:lnTo>
                    <a:pt x="136436" y="355460"/>
                  </a:lnTo>
                  <a:lnTo>
                    <a:pt x="162864" y="361187"/>
                  </a:lnTo>
                  <a:lnTo>
                    <a:pt x="168833" y="338251"/>
                  </a:lnTo>
                  <a:lnTo>
                    <a:pt x="214883" y="331698"/>
                  </a:lnTo>
                  <a:lnTo>
                    <a:pt x="205498" y="258813"/>
                  </a:lnTo>
                  <a:lnTo>
                    <a:pt x="202945" y="0"/>
                  </a:lnTo>
                  <a:lnTo>
                    <a:pt x="60540" y="11468"/>
                  </a:lnTo>
                  <a:close/>
                </a:path>
              </a:pathLst>
            </a:custGeom>
            <a:ln w="17525">
              <a:solidFill>
                <a:srgbClr val="000000"/>
              </a:solidFill>
            </a:ln>
          </p:spPr>
          <p:txBody>
            <a:bodyPr wrap="square" lIns="0" tIns="0" rIns="0" bIns="0" rtlCol="0"/>
            <a:lstStyle/>
            <a:p>
              <a:endParaRPr/>
            </a:p>
          </p:txBody>
        </p:sp>
        <p:sp>
          <p:nvSpPr>
            <p:cNvPr id="51" name="object 51"/>
            <p:cNvSpPr/>
            <p:nvPr/>
          </p:nvSpPr>
          <p:spPr>
            <a:xfrm>
              <a:off x="3892296" y="2421634"/>
              <a:ext cx="243840" cy="364490"/>
            </a:xfrm>
            <a:custGeom>
              <a:avLst/>
              <a:gdLst/>
              <a:ahLst/>
              <a:cxnLst/>
              <a:rect l="l" t="t" r="r" b="b"/>
              <a:pathLst>
                <a:path w="243839" h="364489">
                  <a:moveTo>
                    <a:pt x="158280" y="0"/>
                  </a:moveTo>
                  <a:lnTo>
                    <a:pt x="0" y="18008"/>
                  </a:lnTo>
                  <a:lnTo>
                    <a:pt x="850" y="271741"/>
                  </a:lnTo>
                  <a:lnTo>
                    <a:pt x="6845" y="307759"/>
                  </a:lnTo>
                  <a:lnTo>
                    <a:pt x="12839" y="350316"/>
                  </a:lnTo>
                  <a:lnTo>
                    <a:pt x="33362" y="354418"/>
                  </a:lnTo>
                  <a:lnTo>
                    <a:pt x="44488" y="312674"/>
                  </a:lnTo>
                  <a:lnTo>
                    <a:pt x="64173" y="364236"/>
                  </a:lnTo>
                  <a:lnTo>
                    <a:pt x="87274" y="350316"/>
                  </a:lnTo>
                  <a:lnTo>
                    <a:pt x="80429" y="309397"/>
                  </a:lnTo>
                  <a:lnTo>
                    <a:pt x="242989" y="292214"/>
                  </a:lnTo>
                  <a:lnTo>
                    <a:pt x="215607" y="244729"/>
                  </a:lnTo>
                  <a:lnTo>
                    <a:pt x="243840" y="194805"/>
                  </a:lnTo>
                  <a:lnTo>
                    <a:pt x="209613" y="167792"/>
                  </a:lnTo>
                  <a:lnTo>
                    <a:pt x="158280" y="0"/>
                  </a:lnTo>
                  <a:close/>
                </a:path>
              </a:pathLst>
            </a:custGeom>
            <a:solidFill>
              <a:srgbClr val="ACCDEB"/>
            </a:solidFill>
          </p:spPr>
          <p:txBody>
            <a:bodyPr wrap="square" lIns="0" tIns="0" rIns="0" bIns="0" rtlCol="0"/>
            <a:lstStyle/>
            <a:p>
              <a:endParaRPr/>
            </a:p>
          </p:txBody>
        </p:sp>
        <p:sp>
          <p:nvSpPr>
            <p:cNvPr id="52" name="object 52"/>
            <p:cNvSpPr/>
            <p:nvPr/>
          </p:nvSpPr>
          <p:spPr>
            <a:xfrm>
              <a:off x="3892296" y="2421634"/>
              <a:ext cx="243840" cy="364490"/>
            </a:xfrm>
            <a:custGeom>
              <a:avLst/>
              <a:gdLst/>
              <a:ahLst/>
              <a:cxnLst/>
              <a:rect l="l" t="t" r="r" b="b"/>
              <a:pathLst>
                <a:path w="243839" h="364489">
                  <a:moveTo>
                    <a:pt x="0" y="18008"/>
                  </a:moveTo>
                  <a:lnTo>
                    <a:pt x="158280" y="0"/>
                  </a:lnTo>
                  <a:lnTo>
                    <a:pt x="209613" y="167792"/>
                  </a:lnTo>
                  <a:lnTo>
                    <a:pt x="243840" y="194805"/>
                  </a:lnTo>
                  <a:lnTo>
                    <a:pt x="215607" y="244729"/>
                  </a:lnTo>
                  <a:lnTo>
                    <a:pt x="242989" y="292214"/>
                  </a:lnTo>
                  <a:lnTo>
                    <a:pt x="80429" y="309397"/>
                  </a:lnTo>
                  <a:lnTo>
                    <a:pt x="87274" y="350316"/>
                  </a:lnTo>
                  <a:lnTo>
                    <a:pt x="64173" y="364236"/>
                  </a:lnTo>
                  <a:lnTo>
                    <a:pt x="44488" y="312674"/>
                  </a:lnTo>
                  <a:lnTo>
                    <a:pt x="33362" y="354418"/>
                  </a:lnTo>
                  <a:lnTo>
                    <a:pt x="12839" y="350316"/>
                  </a:lnTo>
                  <a:lnTo>
                    <a:pt x="6845" y="307759"/>
                  </a:lnTo>
                  <a:lnTo>
                    <a:pt x="850" y="271741"/>
                  </a:lnTo>
                  <a:lnTo>
                    <a:pt x="0" y="18008"/>
                  </a:lnTo>
                  <a:close/>
                </a:path>
              </a:pathLst>
            </a:custGeom>
            <a:ln w="17526">
              <a:solidFill>
                <a:srgbClr val="000000"/>
              </a:solidFill>
            </a:ln>
          </p:spPr>
          <p:txBody>
            <a:bodyPr wrap="square" lIns="0" tIns="0" rIns="0" bIns="0" rtlCol="0"/>
            <a:lstStyle/>
            <a:p>
              <a:endParaRPr/>
            </a:p>
          </p:txBody>
        </p:sp>
        <p:sp>
          <p:nvSpPr>
            <p:cNvPr id="53" name="object 53"/>
            <p:cNvSpPr/>
            <p:nvPr/>
          </p:nvSpPr>
          <p:spPr>
            <a:xfrm>
              <a:off x="4049268" y="2401820"/>
              <a:ext cx="338455" cy="335280"/>
            </a:xfrm>
            <a:custGeom>
              <a:avLst/>
              <a:gdLst/>
              <a:ahLst/>
              <a:cxnLst/>
              <a:rect l="l" t="t" r="r" b="b"/>
              <a:pathLst>
                <a:path w="338454" h="335280">
                  <a:moveTo>
                    <a:pt x="152463" y="0"/>
                  </a:moveTo>
                  <a:lnTo>
                    <a:pt x="82232" y="5740"/>
                  </a:lnTo>
                  <a:lnTo>
                    <a:pt x="3429" y="20497"/>
                  </a:lnTo>
                  <a:lnTo>
                    <a:pt x="0" y="20497"/>
                  </a:lnTo>
                  <a:lnTo>
                    <a:pt x="48818" y="188544"/>
                  </a:lnTo>
                  <a:lnTo>
                    <a:pt x="85648" y="213144"/>
                  </a:lnTo>
                  <a:lnTo>
                    <a:pt x="57391" y="263144"/>
                  </a:lnTo>
                  <a:lnTo>
                    <a:pt x="97650" y="335280"/>
                  </a:lnTo>
                  <a:lnTo>
                    <a:pt x="270662" y="310692"/>
                  </a:lnTo>
                  <a:lnTo>
                    <a:pt x="298069" y="329539"/>
                  </a:lnTo>
                  <a:lnTo>
                    <a:pt x="298069" y="291020"/>
                  </a:lnTo>
                  <a:lnTo>
                    <a:pt x="331470" y="288556"/>
                  </a:lnTo>
                  <a:lnTo>
                    <a:pt x="322910" y="243471"/>
                  </a:lnTo>
                  <a:lnTo>
                    <a:pt x="338328" y="232816"/>
                  </a:lnTo>
                  <a:lnTo>
                    <a:pt x="331470" y="187731"/>
                  </a:lnTo>
                  <a:lnTo>
                    <a:pt x="284365" y="120510"/>
                  </a:lnTo>
                  <a:lnTo>
                    <a:pt x="163601" y="17221"/>
                  </a:lnTo>
                  <a:lnTo>
                    <a:pt x="142189" y="17221"/>
                  </a:lnTo>
                  <a:lnTo>
                    <a:pt x="152463" y="0"/>
                  </a:lnTo>
                  <a:close/>
                </a:path>
              </a:pathLst>
            </a:custGeom>
            <a:solidFill>
              <a:srgbClr val="ACCDEB"/>
            </a:solidFill>
          </p:spPr>
          <p:txBody>
            <a:bodyPr wrap="square" lIns="0" tIns="0" rIns="0" bIns="0" rtlCol="0"/>
            <a:lstStyle/>
            <a:p>
              <a:endParaRPr/>
            </a:p>
          </p:txBody>
        </p:sp>
        <p:sp>
          <p:nvSpPr>
            <p:cNvPr id="54" name="object 54"/>
            <p:cNvSpPr/>
            <p:nvPr/>
          </p:nvSpPr>
          <p:spPr>
            <a:xfrm>
              <a:off x="4049268" y="2401820"/>
              <a:ext cx="338455" cy="335280"/>
            </a:xfrm>
            <a:custGeom>
              <a:avLst/>
              <a:gdLst/>
              <a:ahLst/>
              <a:cxnLst/>
              <a:rect l="l" t="t" r="r" b="b"/>
              <a:pathLst>
                <a:path w="338454" h="335280">
                  <a:moveTo>
                    <a:pt x="0" y="20497"/>
                  </a:moveTo>
                  <a:lnTo>
                    <a:pt x="3429" y="20497"/>
                  </a:lnTo>
                  <a:lnTo>
                    <a:pt x="82232" y="5740"/>
                  </a:lnTo>
                  <a:lnTo>
                    <a:pt x="152463" y="0"/>
                  </a:lnTo>
                  <a:lnTo>
                    <a:pt x="142189" y="17221"/>
                  </a:lnTo>
                  <a:lnTo>
                    <a:pt x="163601" y="17221"/>
                  </a:lnTo>
                  <a:lnTo>
                    <a:pt x="284365" y="120510"/>
                  </a:lnTo>
                  <a:lnTo>
                    <a:pt x="331470" y="187731"/>
                  </a:lnTo>
                  <a:lnTo>
                    <a:pt x="338328" y="232816"/>
                  </a:lnTo>
                  <a:lnTo>
                    <a:pt x="322910" y="243471"/>
                  </a:lnTo>
                  <a:lnTo>
                    <a:pt x="331470" y="288556"/>
                  </a:lnTo>
                  <a:lnTo>
                    <a:pt x="298069" y="291020"/>
                  </a:lnTo>
                  <a:lnTo>
                    <a:pt x="298069" y="329539"/>
                  </a:lnTo>
                  <a:lnTo>
                    <a:pt x="270662" y="310692"/>
                  </a:lnTo>
                  <a:lnTo>
                    <a:pt x="97650" y="335280"/>
                  </a:lnTo>
                  <a:lnTo>
                    <a:pt x="57391" y="263144"/>
                  </a:lnTo>
                  <a:lnTo>
                    <a:pt x="85648" y="213144"/>
                  </a:lnTo>
                  <a:lnTo>
                    <a:pt x="48818" y="188544"/>
                  </a:lnTo>
                  <a:lnTo>
                    <a:pt x="0" y="20497"/>
                  </a:lnTo>
                  <a:close/>
                </a:path>
              </a:pathLst>
            </a:custGeom>
            <a:ln w="17526">
              <a:solidFill>
                <a:srgbClr val="000000"/>
              </a:solidFill>
            </a:ln>
          </p:spPr>
          <p:txBody>
            <a:bodyPr wrap="square" lIns="0" tIns="0" rIns="0" bIns="0" rtlCol="0"/>
            <a:lstStyle/>
            <a:p>
              <a:endParaRPr/>
            </a:p>
          </p:txBody>
        </p:sp>
        <p:sp>
          <p:nvSpPr>
            <p:cNvPr id="55" name="object 55"/>
            <p:cNvSpPr/>
            <p:nvPr/>
          </p:nvSpPr>
          <p:spPr>
            <a:xfrm>
              <a:off x="4192518" y="2356103"/>
              <a:ext cx="306705" cy="234950"/>
            </a:xfrm>
            <a:custGeom>
              <a:avLst/>
              <a:gdLst/>
              <a:ahLst/>
              <a:cxnLst/>
              <a:rect l="l" t="t" r="r" b="b"/>
              <a:pathLst>
                <a:path w="306704" h="234950">
                  <a:moveTo>
                    <a:pt x="127292" y="0"/>
                  </a:moveTo>
                  <a:lnTo>
                    <a:pt x="35648" y="19697"/>
                  </a:lnTo>
                  <a:lnTo>
                    <a:pt x="11036" y="42672"/>
                  </a:lnTo>
                  <a:lnTo>
                    <a:pt x="0" y="63182"/>
                  </a:lnTo>
                  <a:lnTo>
                    <a:pt x="20370" y="63182"/>
                  </a:lnTo>
                  <a:lnTo>
                    <a:pt x="140868" y="169049"/>
                  </a:lnTo>
                  <a:lnTo>
                    <a:pt x="187528" y="234696"/>
                  </a:lnTo>
                  <a:lnTo>
                    <a:pt x="212140" y="207619"/>
                  </a:lnTo>
                  <a:lnTo>
                    <a:pt x="204508" y="179717"/>
                  </a:lnTo>
                  <a:lnTo>
                    <a:pt x="245237" y="169049"/>
                  </a:lnTo>
                  <a:lnTo>
                    <a:pt x="281724" y="132943"/>
                  </a:lnTo>
                  <a:lnTo>
                    <a:pt x="306324" y="63182"/>
                  </a:lnTo>
                  <a:lnTo>
                    <a:pt x="263055" y="36931"/>
                  </a:lnTo>
                  <a:lnTo>
                    <a:pt x="214680" y="3276"/>
                  </a:lnTo>
                  <a:lnTo>
                    <a:pt x="155282" y="13131"/>
                  </a:lnTo>
                  <a:lnTo>
                    <a:pt x="127292" y="0"/>
                  </a:lnTo>
                  <a:close/>
                </a:path>
              </a:pathLst>
            </a:custGeom>
            <a:solidFill>
              <a:srgbClr val="ACCDEB"/>
            </a:solidFill>
          </p:spPr>
          <p:txBody>
            <a:bodyPr wrap="square" lIns="0" tIns="0" rIns="0" bIns="0" rtlCol="0"/>
            <a:lstStyle/>
            <a:p>
              <a:endParaRPr/>
            </a:p>
          </p:txBody>
        </p:sp>
        <p:sp>
          <p:nvSpPr>
            <p:cNvPr id="56" name="object 56"/>
            <p:cNvSpPr/>
            <p:nvPr/>
          </p:nvSpPr>
          <p:spPr>
            <a:xfrm>
              <a:off x="4192518" y="2356103"/>
              <a:ext cx="306705" cy="234950"/>
            </a:xfrm>
            <a:custGeom>
              <a:avLst/>
              <a:gdLst/>
              <a:ahLst/>
              <a:cxnLst/>
              <a:rect l="l" t="t" r="r" b="b"/>
              <a:pathLst>
                <a:path w="306704" h="234950">
                  <a:moveTo>
                    <a:pt x="11036" y="42672"/>
                  </a:moveTo>
                  <a:lnTo>
                    <a:pt x="35648" y="19697"/>
                  </a:lnTo>
                  <a:lnTo>
                    <a:pt x="127292" y="0"/>
                  </a:lnTo>
                  <a:lnTo>
                    <a:pt x="155282" y="13131"/>
                  </a:lnTo>
                  <a:lnTo>
                    <a:pt x="214680" y="3276"/>
                  </a:lnTo>
                  <a:lnTo>
                    <a:pt x="263055" y="36931"/>
                  </a:lnTo>
                  <a:lnTo>
                    <a:pt x="306324" y="63182"/>
                  </a:lnTo>
                  <a:lnTo>
                    <a:pt x="281724" y="132943"/>
                  </a:lnTo>
                  <a:lnTo>
                    <a:pt x="245237" y="169049"/>
                  </a:lnTo>
                  <a:lnTo>
                    <a:pt x="204508" y="179717"/>
                  </a:lnTo>
                  <a:lnTo>
                    <a:pt x="212140" y="207619"/>
                  </a:lnTo>
                  <a:lnTo>
                    <a:pt x="187528" y="234696"/>
                  </a:lnTo>
                  <a:lnTo>
                    <a:pt x="140868" y="169049"/>
                  </a:lnTo>
                  <a:lnTo>
                    <a:pt x="20370" y="63182"/>
                  </a:lnTo>
                  <a:lnTo>
                    <a:pt x="0" y="63182"/>
                  </a:lnTo>
                  <a:lnTo>
                    <a:pt x="11036" y="42672"/>
                  </a:lnTo>
                  <a:close/>
                </a:path>
              </a:pathLst>
            </a:custGeom>
            <a:ln w="17526">
              <a:solidFill>
                <a:srgbClr val="000000"/>
              </a:solidFill>
            </a:ln>
          </p:spPr>
          <p:txBody>
            <a:bodyPr wrap="square" lIns="0" tIns="0" rIns="0" bIns="0" rtlCol="0"/>
            <a:lstStyle/>
            <a:p>
              <a:endParaRPr/>
            </a:p>
          </p:txBody>
        </p:sp>
        <p:sp>
          <p:nvSpPr>
            <p:cNvPr id="57" name="object 57"/>
            <p:cNvSpPr/>
            <p:nvPr/>
          </p:nvSpPr>
          <p:spPr>
            <a:xfrm>
              <a:off x="4184908" y="1956819"/>
              <a:ext cx="262255" cy="264160"/>
            </a:xfrm>
            <a:custGeom>
              <a:avLst/>
              <a:gdLst/>
              <a:ahLst/>
              <a:cxnLst/>
              <a:rect l="l" t="t" r="r" b="b"/>
              <a:pathLst>
                <a:path w="262254" h="264160">
                  <a:moveTo>
                    <a:pt x="77444" y="0"/>
                  </a:moveTo>
                  <a:lnTo>
                    <a:pt x="62979" y="13919"/>
                  </a:lnTo>
                  <a:lnTo>
                    <a:pt x="67233" y="89242"/>
                  </a:lnTo>
                  <a:lnTo>
                    <a:pt x="41694" y="95796"/>
                  </a:lnTo>
                  <a:lnTo>
                    <a:pt x="27228" y="137553"/>
                  </a:lnTo>
                  <a:lnTo>
                    <a:pt x="6807" y="132638"/>
                  </a:lnTo>
                  <a:lnTo>
                    <a:pt x="0" y="174396"/>
                  </a:lnTo>
                  <a:lnTo>
                    <a:pt x="6807" y="218617"/>
                  </a:lnTo>
                  <a:lnTo>
                    <a:pt x="45097" y="248907"/>
                  </a:lnTo>
                  <a:lnTo>
                    <a:pt x="54457" y="263651"/>
                  </a:lnTo>
                  <a:lnTo>
                    <a:pt x="102120" y="248907"/>
                  </a:lnTo>
                  <a:lnTo>
                    <a:pt x="159143" y="212877"/>
                  </a:lnTo>
                  <a:lnTo>
                    <a:pt x="176161" y="135915"/>
                  </a:lnTo>
                  <a:lnTo>
                    <a:pt x="213614" y="115442"/>
                  </a:lnTo>
                  <a:lnTo>
                    <a:pt x="233184" y="67957"/>
                  </a:lnTo>
                  <a:lnTo>
                    <a:pt x="262128" y="54851"/>
                  </a:lnTo>
                  <a:lnTo>
                    <a:pt x="224675" y="48310"/>
                  </a:lnTo>
                  <a:lnTo>
                    <a:pt x="158292" y="82689"/>
                  </a:lnTo>
                  <a:lnTo>
                    <a:pt x="148082" y="49123"/>
                  </a:lnTo>
                  <a:lnTo>
                    <a:pt x="91059" y="52400"/>
                  </a:lnTo>
                  <a:lnTo>
                    <a:pt x="77444" y="0"/>
                  </a:lnTo>
                  <a:close/>
                </a:path>
              </a:pathLst>
            </a:custGeom>
            <a:solidFill>
              <a:srgbClr val="ACCDEB"/>
            </a:solidFill>
          </p:spPr>
          <p:txBody>
            <a:bodyPr wrap="square" lIns="0" tIns="0" rIns="0" bIns="0" rtlCol="0"/>
            <a:lstStyle/>
            <a:p>
              <a:endParaRPr/>
            </a:p>
          </p:txBody>
        </p:sp>
        <p:sp>
          <p:nvSpPr>
            <p:cNvPr id="58" name="object 58"/>
            <p:cNvSpPr/>
            <p:nvPr/>
          </p:nvSpPr>
          <p:spPr>
            <a:xfrm>
              <a:off x="4184908" y="1956819"/>
              <a:ext cx="262255" cy="264160"/>
            </a:xfrm>
            <a:custGeom>
              <a:avLst/>
              <a:gdLst/>
              <a:ahLst/>
              <a:cxnLst/>
              <a:rect l="l" t="t" r="r" b="b"/>
              <a:pathLst>
                <a:path w="262254" h="264160">
                  <a:moveTo>
                    <a:pt x="27228" y="137553"/>
                  </a:moveTo>
                  <a:lnTo>
                    <a:pt x="6807" y="132638"/>
                  </a:lnTo>
                  <a:lnTo>
                    <a:pt x="0" y="174396"/>
                  </a:lnTo>
                  <a:lnTo>
                    <a:pt x="6807" y="218617"/>
                  </a:lnTo>
                  <a:lnTo>
                    <a:pt x="45097" y="248907"/>
                  </a:lnTo>
                  <a:lnTo>
                    <a:pt x="54457" y="263651"/>
                  </a:lnTo>
                  <a:lnTo>
                    <a:pt x="102120" y="248907"/>
                  </a:lnTo>
                  <a:lnTo>
                    <a:pt x="159143" y="212877"/>
                  </a:lnTo>
                  <a:lnTo>
                    <a:pt x="176161" y="135915"/>
                  </a:lnTo>
                  <a:lnTo>
                    <a:pt x="213614" y="115442"/>
                  </a:lnTo>
                  <a:lnTo>
                    <a:pt x="233184" y="67957"/>
                  </a:lnTo>
                  <a:lnTo>
                    <a:pt x="262128" y="54851"/>
                  </a:lnTo>
                  <a:lnTo>
                    <a:pt x="224675" y="48310"/>
                  </a:lnTo>
                  <a:lnTo>
                    <a:pt x="158292" y="82689"/>
                  </a:lnTo>
                  <a:lnTo>
                    <a:pt x="148082" y="49123"/>
                  </a:lnTo>
                  <a:lnTo>
                    <a:pt x="91059" y="52400"/>
                  </a:lnTo>
                  <a:lnTo>
                    <a:pt x="77444" y="0"/>
                  </a:lnTo>
                  <a:lnTo>
                    <a:pt x="62979" y="13919"/>
                  </a:lnTo>
                  <a:lnTo>
                    <a:pt x="67233" y="89242"/>
                  </a:lnTo>
                  <a:lnTo>
                    <a:pt x="41694" y="95796"/>
                  </a:lnTo>
                  <a:lnTo>
                    <a:pt x="27228" y="137553"/>
                  </a:lnTo>
                  <a:close/>
                </a:path>
              </a:pathLst>
            </a:custGeom>
            <a:ln w="17526">
              <a:solidFill>
                <a:srgbClr val="000000"/>
              </a:solidFill>
            </a:ln>
          </p:spPr>
          <p:txBody>
            <a:bodyPr wrap="square" lIns="0" tIns="0" rIns="0" bIns="0" rtlCol="0"/>
            <a:lstStyle/>
            <a:p>
              <a:endParaRPr/>
            </a:p>
          </p:txBody>
        </p:sp>
        <p:pic>
          <p:nvPicPr>
            <p:cNvPr id="59" name="object 59"/>
            <p:cNvPicPr/>
            <p:nvPr/>
          </p:nvPicPr>
          <p:blipFill>
            <a:blip r:embed="rId5" cstate="print"/>
            <a:stretch>
              <a:fillRect/>
            </a:stretch>
          </p:blipFill>
          <p:spPr>
            <a:xfrm>
              <a:off x="4331208" y="1965954"/>
              <a:ext cx="303275" cy="120396"/>
            </a:xfrm>
            <a:prstGeom prst="rect">
              <a:avLst/>
            </a:prstGeom>
          </p:spPr>
        </p:pic>
        <p:sp>
          <p:nvSpPr>
            <p:cNvPr id="60" name="object 60"/>
            <p:cNvSpPr/>
            <p:nvPr/>
          </p:nvSpPr>
          <p:spPr>
            <a:xfrm>
              <a:off x="4331208" y="1965954"/>
              <a:ext cx="303530" cy="120650"/>
            </a:xfrm>
            <a:custGeom>
              <a:avLst/>
              <a:gdLst/>
              <a:ahLst/>
              <a:cxnLst/>
              <a:rect l="l" t="t" r="r" b="b"/>
              <a:pathLst>
                <a:path w="303529" h="120650">
                  <a:moveTo>
                    <a:pt x="0" y="41236"/>
                  </a:moveTo>
                  <a:lnTo>
                    <a:pt x="225539" y="0"/>
                  </a:lnTo>
                  <a:lnTo>
                    <a:pt x="263118" y="82473"/>
                  </a:lnTo>
                  <a:lnTo>
                    <a:pt x="302425" y="73393"/>
                  </a:lnTo>
                  <a:lnTo>
                    <a:pt x="303276" y="114630"/>
                  </a:lnTo>
                  <a:lnTo>
                    <a:pt x="271665" y="120396"/>
                  </a:lnTo>
                  <a:lnTo>
                    <a:pt x="243471" y="93192"/>
                  </a:lnTo>
                  <a:lnTo>
                    <a:pt x="225539" y="60198"/>
                  </a:lnTo>
                  <a:lnTo>
                    <a:pt x="222122" y="14846"/>
                  </a:lnTo>
                  <a:lnTo>
                    <a:pt x="208445" y="37934"/>
                  </a:lnTo>
                  <a:lnTo>
                    <a:pt x="224675" y="106387"/>
                  </a:lnTo>
                  <a:lnTo>
                    <a:pt x="158051" y="116281"/>
                  </a:lnTo>
                  <a:lnTo>
                    <a:pt x="156337" y="65976"/>
                  </a:lnTo>
                  <a:lnTo>
                    <a:pt x="115328" y="44538"/>
                  </a:lnTo>
                  <a:lnTo>
                    <a:pt x="80302" y="38760"/>
                  </a:lnTo>
                  <a:lnTo>
                    <a:pt x="8547" y="73393"/>
                  </a:lnTo>
                  <a:lnTo>
                    <a:pt x="0" y="41236"/>
                  </a:lnTo>
                  <a:close/>
                </a:path>
              </a:pathLst>
            </a:custGeom>
            <a:ln w="17526">
              <a:solidFill>
                <a:srgbClr val="000000"/>
              </a:solidFill>
            </a:ln>
          </p:spPr>
          <p:txBody>
            <a:bodyPr wrap="square" lIns="0" tIns="0" rIns="0" bIns="0" rtlCol="0"/>
            <a:lstStyle/>
            <a:p>
              <a:endParaRPr/>
            </a:p>
          </p:txBody>
        </p:sp>
        <p:pic>
          <p:nvPicPr>
            <p:cNvPr id="61" name="object 61"/>
            <p:cNvPicPr/>
            <p:nvPr/>
          </p:nvPicPr>
          <p:blipFill>
            <a:blip r:embed="rId6" cstate="print"/>
            <a:stretch>
              <a:fillRect/>
            </a:stretch>
          </p:blipFill>
          <p:spPr>
            <a:xfrm>
              <a:off x="4551044" y="1951102"/>
              <a:ext cx="92201" cy="105918"/>
            </a:xfrm>
            <a:prstGeom prst="rect">
              <a:avLst/>
            </a:prstGeom>
          </p:spPr>
        </p:pic>
        <p:pic>
          <p:nvPicPr>
            <p:cNvPr id="62" name="object 62"/>
            <p:cNvPicPr/>
            <p:nvPr/>
          </p:nvPicPr>
          <p:blipFill>
            <a:blip r:embed="rId7" cstate="print"/>
            <a:stretch>
              <a:fillRect/>
            </a:stretch>
          </p:blipFill>
          <p:spPr>
            <a:xfrm>
              <a:off x="4131562" y="2196087"/>
              <a:ext cx="531876" cy="224027"/>
            </a:xfrm>
            <a:prstGeom prst="rect">
              <a:avLst/>
            </a:prstGeom>
          </p:spPr>
        </p:pic>
        <p:sp>
          <p:nvSpPr>
            <p:cNvPr id="63" name="object 63"/>
            <p:cNvSpPr/>
            <p:nvPr/>
          </p:nvSpPr>
          <p:spPr>
            <a:xfrm>
              <a:off x="4131562" y="2196087"/>
              <a:ext cx="532130" cy="224154"/>
            </a:xfrm>
            <a:custGeom>
              <a:avLst/>
              <a:gdLst/>
              <a:ahLst/>
              <a:cxnLst/>
              <a:rect l="l" t="t" r="r" b="b"/>
              <a:pathLst>
                <a:path w="532129" h="224155">
                  <a:moveTo>
                    <a:pt x="17957" y="165760"/>
                  </a:moveTo>
                  <a:lnTo>
                    <a:pt x="0" y="212534"/>
                  </a:lnTo>
                  <a:lnTo>
                    <a:pt x="68414" y="206794"/>
                  </a:lnTo>
                  <a:lnTo>
                    <a:pt x="95770" y="184632"/>
                  </a:lnTo>
                  <a:lnTo>
                    <a:pt x="188975" y="160832"/>
                  </a:lnTo>
                  <a:lnTo>
                    <a:pt x="215493" y="173964"/>
                  </a:lnTo>
                  <a:lnTo>
                    <a:pt x="277050" y="165760"/>
                  </a:lnTo>
                  <a:lnTo>
                    <a:pt x="277050" y="168224"/>
                  </a:lnTo>
                  <a:lnTo>
                    <a:pt x="369404" y="224027"/>
                  </a:lnTo>
                  <a:lnTo>
                    <a:pt x="423278" y="207606"/>
                  </a:lnTo>
                  <a:lnTo>
                    <a:pt x="454063" y="146062"/>
                  </a:lnTo>
                  <a:lnTo>
                    <a:pt x="507072" y="128828"/>
                  </a:lnTo>
                  <a:lnTo>
                    <a:pt x="531875" y="82880"/>
                  </a:lnTo>
                  <a:lnTo>
                    <a:pt x="530161" y="27901"/>
                  </a:lnTo>
                  <a:lnTo>
                    <a:pt x="523328" y="73850"/>
                  </a:lnTo>
                  <a:lnTo>
                    <a:pt x="494245" y="112420"/>
                  </a:lnTo>
                  <a:lnTo>
                    <a:pt x="483133" y="109143"/>
                  </a:lnTo>
                  <a:lnTo>
                    <a:pt x="443801" y="119811"/>
                  </a:lnTo>
                  <a:lnTo>
                    <a:pt x="443801" y="106679"/>
                  </a:lnTo>
                  <a:lnTo>
                    <a:pt x="483133" y="94360"/>
                  </a:lnTo>
                  <a:lnTo>
                    <a:pt x="447217" y="89446"/>
                  </a:lnTo>
                  <a:lnTo>
                    <a:pt x="487413" y="77952"/>
                  </a:lnTo>
                  <a:lnTo>
                    <a:pt x="503656" y="84518"/>
                  </a:lnTo>
                  <a:lnTo>
                    <a:pt x="511352" y="41020"/>
                  </a:lnTo>
                  <a:lnTo>
                    <a:pt x="501091" y="31178"/>
                  </a:lnTo>
                  <a:lnTo>
                    <a:pt x="452348" y="48412"/>
                  </a:lnTo>
                  <a:lnTo>
                    <a:pt x="454063" y="22974"/>
                  </a:lnTo>
                  <a:lnTo>
                    <a:pt x="474586" y="29540"/>
                  </a:lnTo>
                  <a:lnTo>
                    <a:pt x="501091" y="9842"/>
                  </a:lnTo>
                  <a:lnTo>
                    <a:pt x="486562" y="0"/>
                  </a:lnTo>
                  <a:lnTo>
                    <a:pt x="327507" y="34467"/>
                  </a:lnTo>
                  <a:lnTo>
                    <a:pt x="133400" y="72212"/>
                  </a:lnTo>
                  <a:lnTo>
                    <a:pt x="43611" y="164122"/>
                  </a:lnTo>
                  <a:lnTo>
                    <a:pt x="17957" y="165760"/>
                  </a:lnTo>
                  <a:close/>
                </a:path>
              </a:pathLst>
            </a:custGeom>
            <a:ln w="17526">
              <a:solidFill>
                <a:srgbClr val="000000"/>
              </a:solidFill>
            </a:ln>
          </p:spPr>
          <p:txBody>
            <a:bodyPr wrap="square" lIns="0" tIns="0" rIns="0" bIns="0" rtlCol="0"/>
            <a:lstStyle/>
            <a:p>
              <a:endParaRPr/>
            </a:p>
          </p:txBody>
        </p:sp>
        <p:sp>
          <p:nvSpPr>
            <p:cNvPr id="64" name="object 64"/>
            <p:cNvSpPr/>
            <p:nvPr/>
          </p:nvSpPr>
          <p:spPr>
            <a:xfrm>
              <a:off x="4152903" y="2010155"/>
              <a:ext cx="463550" cy="279400"/>
            </a:xfrm>
            <a:custGeom>
              <a:avLst/>
              <a:gdLst/>
              <a:ahLst/>
              <a:cxnLst/>
              <a:rect l="l" t="t" r="r" b="b"/>
              <a:pathLst>
                <a:path w="463550" h="279400">
                  <a:moveTo>
                    <a:pt x="294665" y="0"/>
                  </a:moveTo>
                  <a:lnTo>
                    <a:pt x="264858" y="11556"/>
                  </a:lnTo>
                  <a:lnTo>
                    <a:pt x="244424" y="61061"/>
                  </a:lnTo>
                  <a:lnTo>
                    <a:pt x="208648" y="80035"/>
                  </a:lnTo>
                  <a:lnTo>
                    <a:pt x="194170" y="157594"/>
                  </a:lnTo>
                  <a:lnTo>
                    <a:pt x="135407" y="195554"/>
                  </a:lnTo>
                  <a:lnTo>
                    <a:pt x="88569" y="210400"/>
                  </a:lnTo>
                  <a:lnTo>
                    <a:pt x="76644" y="195554"/>
                  </a:lnTo>
                  <a:lnTo>
                    <a:pt x="63017" y="223608"/>
                  </a:lnTo>
                  <a:lnTo>
                    <a:pt x="44284" y="231038"/>
                  </a:lnTo>
                  <a:lnTo>
                    <a:pt x="42583" y="250012"/>
                  </a:lnTo>
                  <a:lnTo>
                    <a:pt x="2552" y="264045"/>
                  </a:lnTo>
                  <a:lnTo>
                    <a:pt x="0" y="278891"/>
                  </a:lnTo>
                  <a:lnTo>
                    <a:pt x="109855" y="260743"/>
                  </a:lnTo>
                  <a:lnTo>
                    <a:pt x="309994" y="220306"/>
                  </a:lnTo>
                  <a:lnTo>
                    <a:pt x="463296" y="184823"/>
                  </a:lnTo>
                  <a:lnTo>
                    <a:pt x="463296" y="156768"/>
                  </a:lnTo>
                  <a:lnTo>
                    <a:pt x="446265" y="147700"/>
                  </a:lnTo>
                  <a:lnTo>
                    <a:pt x="432638" y="161721"/>
                  </a:lnTo>
                  <a:lnTo>
                    <a:pt x="424967" y="123774"/>
                  </a:lnTo>
                  <a:lnTo>
                    <a:pt x="432638" y="89941"/>
                  </a:lnTo>
                  <a:lnTo>
                    <a:pt x="375577" y="65189"/>
                  </a:lnTo>
                  <a:lnTo>
                    <a:pt x="336397" y="71780"/>
                  </a:lnTo>
                  <a:lnTo>
                    <a:pt x="335546" y="19799"/>
                  </a:lnTo>
                  <a:lnTo>
                    <a:pt x="294665" y="0"/>
                  </a:lnTo>
                  <a:close/>
                </a:path>
              </a:pathLst>
            </a:custGeom>
            <a:solidFill>
              <a:srgbClr val="ACCDEB"/>
            </a:solidFill>
          </p:spPr>
          <p:txBody>
            <a:bodyPr wrap="square" lIns="0" tIns="0" rIns="0" bIns="0" rtlCol="0"/>
            <a:lstStyle/>
            <a:p>
              <a:endParaRPr/>
            </a:p>
          </p:txBody>
        </p:sp>
        <p:sp>
          <p:nvSpPr>
            <p:cNvPr id="65" name="object 65"/>
            <p:cNvSpPr/>
            <p:nvPr/>
          </p:nvSpPr>
          <p:spPr>
            <a:xfrm>
              <a:off x="4152903" y="2010155"/>
              <a:ext cx="463550" cy="279400"/>
            </a:xfrm>
            <a:custGeom>
              <a:avLst/>
              <a:gdLst/>
              <a:ahLst/>
              <a:cxnLst/>
              <a:rect l="l" t="t" r="r" b="b"/>
              <a:pathLst>
                <a:path w="463550" h="279400">
                  <a:moveTo>
                    <a:pt x="76644" y="195554"/>
                  </a:moveTo>
                  <a:lnTo>
                    <a:pt x="63017" y="223608"/>
                  </a:lnTo>
                  <a:lnTo>
                    <a:pt x="44284" y="231038"/>
                  </a:lnTo>
                  <a:lnTo>
                    <a:pt x="42583" y="250012"/>
                  </a:lnTo>
                  <a:lnTo>
                    <a:pt x="2552" y="264045"/>
                  </a:lnTo>
                  <a:lnTo>
                    <a:pt x="0" y="278891"/>
                  </a:lnTo>
                  <a:lnTo>
                    <a:pt x="109855" y="260743"/>
                  </a:lnTo>
                  <a:lnTo>
                    <a:pt x="309994" y="220306"/>
                  </a:lnTo>
                  <a:lnTo>
                    <a:pt x="463296" y="184823"/>
                  </a:lnTo>
                  <a:lnTo>
                    <a:pt x="463296" y="156768"/>
                  </a:lnTo>
                  <a:lnTo>
                    <a:pt x="446265" y="147700"/>
                  </a:lnTo>
                  <a:lnTo>
                    <a:pt x="432638" y="161721"/>
                  </a:lnTo>
                  <a:lnTo>
                    <a:pt x="424967" y="123774"/>
                  </a:lnTo>
                  <a:lnTo>
                    <a:pt x="432638" y="89941"/>
                  </a:lnTo>
                  <a:lnTo>
                    <a:pt x="375577" y="65189"/>
                  </a:lnTo>
                  <a:lnTo>
                    <a:pt x="336397" y="71780"/>
                  </a:lnTo>
                  <a:lnTo>
                    <a:pt x="335546" y="19799"/>
                  </a:lnTo>
                  <a:lnTo>
                    <a:pt x="294665" y="0"/>
                  </a:lnTo>
                  <a:lnTo>
                    <a:pt x="264858" y="11556"/>
                  </a:lnTo>
                  <a:lnTo>
                    <a:pt x="244424" y="61061"/>
                  </a:lnTo>
                  <a:lnTo>
                    <a:pt x="208648" y="80035"/>
                  </a:lnTo>
                  <a:lnTo>
                    <a:pt x="194170" y="157594"/>
                  </a:lnTo>
                  <a:lnTo>
                    <a:pt x="135407" y="195554"/>
                  </a:lnTo>
                  <a:lnTo>
                    <a:pt x="88569" y="210400"/>
                  </a:lnTo>
                  <a:lnTo>
                    <a:pt x="76644" y="195554"/>
                  </a:lnTo>
                  <a:close/>
                </a:path>
              </a:pathLst>
            </a:custGeom>
            <a:ln w="17526">
              <a:solidFill>
                <a:srgbClr val="000000"/>
              </a:solidFill>
            </a:ln>
          </p:spPr>
          <p:txBody>
            <a:bodyPr wrap="square" lIns="0" tIns="0" rIns="0" bIns="0" rtlCol="0"/>
            <a:lstStyle/>
            <a:p>
              <a:endParaRPr/>
            </a:p>
          </p:txBody>
        </p:sp>
        <p:sp>
          <p:nvSpPr>
            <p:cNvPr id="66" name="object 66"/>
            <p:cNvSpPr/>
            <p:nvPr/>
          </p:nvSpPr>
          <p:spPr>
            <a:xfrm>
              <a:off x="1950722" y="1842515"/>
              <a:ext cx="396240" cy="579120"/>
            </a:xfrm>
            <a:custGeom>
              <a:avLst/>
              <a:gdLst/>
              <a:ahLst/>
              <a:cxnLst/>
              <a:rect l="l" t="t" r="r" b="b"/>
              <a:pathLst>
                <a:path w="396239" h="579119">
                  <a:moveTo>
                    <a:pt x="50164" y="0"/>
                  </a:moveTo>
                  <a:lnTo>
                    <a:pt x="0" y="229514"/>
                  </a:lnTo>
                  <a:lnTo>
                    <a:pt x="269544" y="579120"/>
                  </a:lnTo>
                  <a:lnTo>
                    <a:pt x="286550" y="563486"/>
                  </a:lnTo>
                  <a:lnTo>
                    <a:pt x="284848" y="494385"/>
                  </a:lnTo>
                  <a:lnTo>
                    <a:pt x="318858" y="500151"/>
                  </a:lnTo>
                  <a:lnTo>
                    <a:pt x="353720" y="287909"/>
                  </a:lnTo>
                  <a:lnTo>
                    <a:pt x="383476" y="100355"/>
                  </a:lnTo>
                  <a:lnTo>
                    <a:pt x="396239" y="61696"/>
                  </a:lnTo>
                  <a:lnTo>
                    <a:pt x="217677" y="34544"/>
                  </a:lnTo>
                  <a:lnTo>
                    <a:pt x="50164" y="0"/>
                  </a:lnTo>
                  <a:close/>
                </a:path>
              </a:pathLst>
            </a:custGeom>
            <a:solidFill>
              <a:srgbClr val="ACCDEB"/>
            </a:solidFill>
          </p:spPr>
          <p:txBody>
            <a:bodyPr wrap="square" lIns="0" tIns="0" rIns="0" bIns="0" rtlCol="0"/>
            <a:lstStyle/>
            <a:p>
              <a:endParaRPr/>
            </a:p>
          </p:txBody>
        </p:sp>
        <p:sp>
          <p:nvSpPr>
            <p:cNvPr id="67" name="object 67"/>
            <p:cNvSpPr/>
            <p:nvPr/>
          </p:nvSpPr>
          <p:spPr>
            <a:xfrm>
              <a:off x="1950722" y="1842515"/>
              <a:ext cx="396240" cy="579120"/>
            </a:xfrm>
            <a:custGeom>
              <a:avLst/>
              <a:gdLst/>
              <a:ahLst/>
              <a:cxnLst/>
              <a:rect l="l" t="t" r="r" b="b"/>
              <a:pathLst>
                <a:path w="396239" h="579119">
                  <a:moveTo>
                    <a:pt x="50164" y="0"/>
                  </a:moveTo>
                  <a:lnTo>
                    <a:pt x="0" y="229514"/>
                  </a:lnTo>
                  <a:lnTo>
                    <a:pt x="269544" y="579120"/>
                  </a:lnTo>
                  <a:lnTo>
                    <a:pt x="286550" y="563486"/>
                  </a:lnTo>
                  <a:lnTo>
                    <a:pt x="284848" y="494385"/>
                  </a:lnTo>
                  <a:lnTo>
                    <a:pt x="318858" y="500151"/>
                  </a:lnTo>
                  <a:lnTo>
                    <a:pt x="353720" y="287909"/>
                  </a:lnTo>
                  <a:lnTo>
                    <a:pt x="376681" y="143954"/>
                  </a:lnTo>
                  <a:lnTo>
                    <a:pt x="383476" y="100355"/>
                  </a:lnTo>
                  <a:lnTo>
                    <a:pt x="396239" y="61696"/>
                  </a:lnTo>
                  <a:lnTo>
                    <a:pt x="217677" y="34544"/>
                  </a:lnTo>
                  <a:lnTo>
                    <a:pt x="50164" y="0"/>
                  </a:lnTo>
                  <a:close/>
                </a:path>
              </a:pathLst>
            </a:custGeom>
            <a:ln w="17526">
              <a:solidFill>
                <a:srgbClr val="000000"/>
              </a:solidFill>
            </a:ln>
          </p:spPr>
          <p:txBody>
            <a:bodyPr wrap="square" lIns="0" tIns="0" rIns="0" bIns="0" rtlCol="0"/>
            <a:lstStyle/>
            <a:p>
              <a:endParaRPr/>
            </a:p>
          </p:txBody>
        </p:sp>
        <p:sp>
          <p:nvSpPr>
            <p:cNvPr id="68" name="object 68"/>
            <p:cNvSpPr/>
            <p:nvPr/>
          </p:nvSpPr>
          <p:spPr>
            <a:xfrm>
              <a:off x="2695958" y="2375915"/>
              <a:ext cx="868680" cy="772795"/>
            </a:xfrm>
            <a:custGeom>
              <a:avLst/>
              <a:gdLst/>
              <a:ahLst/>
              <a:cxnLst/>
              <a:rect l="l" t="t" r="r" b="b"/>
              <a:pathLst>
                <a:path w="868679" h="772794">
                  <a:moveTo>
                    <a:pt x="251726" y="0"/>
                  </a:moveTo>
                  <a:lnTo>
                    <a:pt x="238074" y="314147"/>
                  </a:lnTo>
                  <a:lnTo>
                    <a:pt x="131406" y="305130"/>
                  </a:lnTo>
                  <a:lnTo>
                    <a:pt x="0" y="304304"/>
                  </a:lnTo>
                  <a:lnTo>
                    <a:pt x="0" y="322351"/>
                  </a:lnTo>
                  <a:lnTo>
                    <a:pt x="40957" y="366649"/>
                  </a:lnTo>
                  <a:lnTo>
                    <a:pt x="95567" y="409295"/>
                  </a:lnTo>
                  <a:lnTo>
                    <a:pt x="119456" y="438835"/>
                  </a:lnTo>
                  <a:lnTo>
                    <a:pt x="124586" y="483120"/>
                  </a:lnTo>
                  <a:lnTo>
                    <a:pt x="157860" y="520039"/>
                  </a:lnTo>
                  <a:lnTo>
                    <a:pt x="212470" y="550379"/>
                  </a:lnTo>
                  <a:lnTo>
                    <a:pt x="238074" y="543826"/>
                  </a:lnTo>
                  <a:lnTo>
                    <a:pt x="255142" y="505269"/>
                  </a:lnTo>
                  <a:lnTo>
                    <a:pt x="279882" y="498703"/>
                  </a:lnTo>
                  <a:lnTo>
                    <a:pt x="312318" y="505269"/>
                  </a:lnTo>
                  <a:lnTo>
                    <a:pt x="333641" y="505269"/>
                  </a:lnTo>
                  <a:lnTo>
                    <a:pt x="356679" y="524129"/>
                  </a:lnTo>
                  <a:lnTo>
                    <a:pt x="375462" y="532333"/>
                  </a:lnTo>
                  <a:lnTo>
                    <a:pt x="417271" y="609434"/>
                  </a:lnTo>
                  <a:lnTo>
                    <a:pt x="464197" y="652094"/>
                  </a:lnTo>
                  <a:lnTo>
                    <a:pt x="494919" y="740676"/>
                  </a:lnTo>
                  <a:lnTo>
                    <a:pt x="562330" y="762825"/>
                  </a:lnTo>
                  <a:lnTo>
                    <a:pt x="581964" y="760361"/>
                  </a:lnTo>
                  <a:lnTo>
                    <a:pt x="612686" y="772668"/>
                  </a:lnTo>
                  <a:lnTo>
                    <a:pt x="645960" y="772668"/>
                  </a:lnTo>
                  <a:lnTo>
                    <a:pt x="649376" y="747242"/>
                  </a:lnTo>
                  <a:lnTo>
                    <a:pt x="636574" y="733298"/>
                  </a:lnTo>
                  <a:lnTo>
                    <a:pt x="622922" y="690638"/>
                  </a:lnTo>
                  <a:lnTo>
                    <a:pt x="645960" y="661936"/>
                  </a:lnTo>
                  <a:lnTo>
                    <a:pt x="636574" y="642251"/>
                  </a:lnTo>
                  <a:lnTo>
                    <a:pt x="649376" y="638962"/>
                  </a:lnTo>
                  <a:lnTo>
                    <a:pt x="649376" y="622566"/>
                  </a:lnTo>
                  <a:lnTo>
                    <a:pt x="693750" y="593852"/>
                  </a:lnTo>
                  <a:lnTo>
                    <a:pt x="713371" y="590575"/>
                  </a:lnTo>
                  <a:lnTo>
                    <a:pt x="797852" y="532333"/>
                  </a:lnTo>
                  <a:lnTo>
                    <a:pt x="787615" y="509371"/>
                  </a:lnTo>
                  <a:lnTo>
                    <a:pt x="801268" y="492963"/>
                  </a:lnTo>
                  <a:lnTo>
                    <a:pt x="811504" y="529056"/>
                  </a:lnTo>
                  <a:lnTo>
                    <a:pt x="858443" y="489686"/>
                  </a:lnTo>
                  <a:lnTo>
                    <a:pt x="868680" y="392899"/>
                  </a:lnTo>
                  <a:lnTo>
                    <a:pt x="825157" y="321538"/>
                  </a:lnTo>
                  <a:lnTo>
                    <a:pt x="825157" y="206705"/>
                  </a:lnTo>
                  <a:lnTo>
                    <a:pt x="787615" y="199313"/>
                  </a:lnTo>
                  <a:lnTo>
                    <a:pt x="744943" y="170611"/>
                  </a:lnTo>
                  <a:lnTo>
                    <a:pt x="670712" y="200964"/>
                  </a:lnTo>
                  <a:lnTo>
                    <a:pt x="633158" y="202603"/>
                  </a:lnTo>
                  <a:lnTo>
                    <a:pt x="569163" y="172250"/>
                  </a:lnTo>
                  <a:lnTo>
                    <a:pt x="541858" y="185369"/>
                  </a:lnTo>
                  <a:lnTo>
                    <a:pt x="443725" y="146824"/>
                  </a:lnTo>
                  <a:lnTo>
                    <a:pt x="443725" y="6565"/>
                  </a:lnTo>
                  <a:lnTo>
                    <a:pt x="251726" y="0"/>
                  </a:lnTo>
                  <a:close/>
                </a:path>
              </a:pathLst>
            </a:custGeom>
            <a:solidFill>
              <a:srgbClr val="ACCDEB"/>
            </a:solidFill>
          </p:spPr>
          <p:txBody>
            <a:bodyPr wrap="square" lIns="0" tIns="0" rIns="0" bIns="0" rtlCol="0"/>
            <a:lstStyle/>
            <a:p>
              <a:endParaRPr/>
            </a:p>
          </p:txBody>
        </p:sp>
        <p:sp>
          <p:nvSpPr>
            <p:cNvPr id="69" name="object 69"/>
            <p:cNvSpPr/>
            <p:nvPr/>
          </p:nvSpPr>
          <p:spPr>
            <a:xfrm>
              <a:off x="2695958" y="2375915"/>
              <a:ext cx="868680" cy="772795"/>
            </a:xfrm>
            <a:custGeom>
              <a:avLst/>
              <a:gdLst/>
              <a:ahLst/>
              <a:cxnLst/>
              <a:rect l="l" t="t" r="r" b="b"/>
              <a:pathLst>
                <a:path w="868679" h="772794">
                  <a:moveTo>
                    <a:pt x="251726" y="0"/>
                  </a:moveTo>
                  <a:lnTo>
                    <a:pt x="443725" y="6565"/>
                  </a:lnTo>
                  <a:lnTo>
                    <a:pt x="443725" y="146824"/>
                  </a:lnTo>
                  <a:lnTo>
                    <a:pt x="541858" y="185369"/>
                  </a:lnTo>
                  <a:lnTo>
                    <a:pt x="569163" y="172250"/>
                  </a:lnTo>
                  <a:lnTo>
                    <a:pt x="633158" y="202603"/>
                  </a:lnTo>
                  <a:lnTo>
                    <a:pt x="670712" y="200964"/>
                  </a:lnTo>
                  <a:lnTo>
                    <a:pt x="744943" y="170611"/>
                  </a:lnTo>
                  <a:lnTo>
                    <a:pt x="787615" y="199313"/>
                  </a:lnTo>
                  <a:lnTo>
                    <a:pt x="825157" y="206705"/>
                  </a:lnTo>
                  <a:lnTo>
                    <a:pt x="825157" y="321538"/>
                  </a:lnTo>
                  <a:lnTo>
                    <a:pt x="868680" y="392899"/>
                  </a:lnTo>
                  <a:lnTo>
                    <a:pt x="858443" y="489686"/>
                  </a:lnTo>
                  <a:lnTo>
                    <a:pt x="811504" y="529056"/>
                  </a:lnTo>
                  <a:lnTo>
                    <a:pt x="801268" y="492963"/>
                  </a:lnTo>
                  <a:lnTo>
                    <a:pt x="787615" y="509371"/>
                  </a:lnTo>
                  <a:lnTo>
                    <a:pt x="797852" y="532333"/>
                  </a:lnTo>
                  <a:lnTo>
                    <a:pt x="713371" y="590575"/>
                  </a:lnTo>
                  <a:lnTo>
                    <a:pt x="693750" y="593852"/>
                  </a:lnTo>
                  <a:lnTo>
                    <a:pt x="649376" y="622566"/>
                  </a:lnTo>
                  <a:lnTo>
                    <a:pt x="649376" y="638962"/>
                  </a:lnTo>
                  <a:lnTo>
                    <a:pt x="636574" y="642251"/>
                  </a:lnTo>
                  <a:lnTo>
                    <a:pt x="645960" y="661936"/>
                  </a:lnTo>
                  <a:lnTo>
                    <a:pt x="622922" y="690638"/>
                  </a:lnTo>
                  <a:lnTo>
                    <a:pt x="636574" y="733298"/>
                  </a:lnTo>
                  <a:lnTo>
                    <a:pt x="649376" y="747242"/>
                  </a:lnTo>
                  <a:lnTo>
                    <a:pt x="645960" y="772668"/>
                  </a:lnTo>
                  <a:lnTo>
                    <a:pt x="612686" y="772668"/>
                  </a:lnTo>
                  <a:lnTo>
                    <a:pt x="581964" y="760361"/>
                  </a:lnTo>
                  <a:lnTo>
                    <a:pt x="562330" y="762825"/>
                  </a:lnTo>
                  <a:lnTo>
                    <a:pt x="494919" y="740676"/>
                  </a:lnTo>
                  <a:lnTo>
                    <a:pt x="464197" y="652094"/>
                  </a:lnTo>
                  <a:lnTo>
                    <a:pt x="417271" y="609434"/>
                  </a:lnTo>
                  <a:lnTo>
                    <a:pt x="375462" y="532333"/>
                  </a:lnTo>
                  <a:lnTo>
                    <a:pt x="356679" y="524129"/>
                  </a:lnTo>
                  <a:lnTo>
                    <a:pt x="333641" y="505269"/>
                  </a:lnTo>
                  <a:lnTo>
                    <a:pt x="312318" y="505269"/>
                  </a:lnTo>
                  <a:lnTo>
                    <a:pt x="279882" y="498703"/>
                  </a:lnTo>
                  <a:lnTo>
                    <a:pt x="255142" y="505269"/>
                  </a:lnTo>
                  <a:lnTo>
                    <a:pt x="238074" y="543826"/>
                  </a:lnTo>
                  <a:lnTo>
                    <a:pt x="212470" y="550379"/>
                  </a:lnTo>
                  <a:lnTo>
                    <a:pt x="157860" y="520039"/>
                  </a:lnTo>
                  <a:lnTo>
                    <a:pt x="124586" y="483120"/>
                  </a:lnTo>
                  <a:lnTo>
                    <a:pt x="119456" y="438835"/>
                  </a:lnTo>
                  <a:lnTo>
                    <a:pt x="95567" y="409295"/>
                  </a:lnTo>
                  <a:lnTo>
                    <a:pt x="40957" y="366649"/>
                  </a:lnTo>
                  <a:lnTo>
                    <a:pt x="0" y="322351"/>
                  </a:lnTo>
                  <a:lnTo>
                    <a:pt x="0" y="304304"/>
                  </a:lnTo>
                  <a:lnTo>
                    <a:pt x="131406" y="305130"/>
                  </a:lnTo>
                  <a:lnTo>
                    <a:pt x="238074" y="314147"/>
                  </a:lnTo>
                  <a:lnTo>
                    <a:pt x="251726" y="0"/>
                  </a:lnTo>
                  <a:close/>
                </a:path>
              </a:pathLst>
            </a:custGeom>
            <a:ln w="17525">
              <a:solidFill>
                <a:srgbClr val="000000"/>
              </a:solidFill>
            </a:ln>
          </p:spPr>
          <p:txBody>
            <a:bodyPr wrap="square" lIns="0" tIns="0" rIns="0" bIns="0" rtlCol="0"/>
            <a:lstStyle/>
            <a:p>
              <a:endParaRPr/>
            </a:p>
          </p:txBody>
        </p:sp>
        <p:pic>
          <p:nvPicPr>
            <p:cNvPr id="70" name="object 70"/>
            <p:cNvPicPr/>
            <p:nvPr/>
          </p:nvPicPr>
          <p:blipFill>
            <a:blip r:embed="rId8" cstate="print"/>
            <a:stretch>
              <a:fillRect/>
            </a:stretch>
          </p:blipFill>
          <p:spPr>
            <a:xfrm>
              <a:off x="3265931" y="1403601"/>
              <a:ext cx="411479" cy="448055"/>
            </a:xfrm>
            <a:prstGeom prst="rect">
              <a:avLst/>
            </a:prstGeom>
          </p:spPr>
        </p:pic>
        <p:sp>
          <p:nvSpPr>
            <p:cNvPr id="71" name="object 71"/>
            <p:cNvSpPr/>
            <p:nvPr/>
          </p:nvSpPr>
          <p:spPr>
            <a:xfrm>
              <a:off x="3265931" y="1403601"/>
              <a:ext cx="411480" cy="448309"/>
            </a:xfrm>
            <a:custGeom>
              <a:avLst/>
              <a:gdLst/>
              <a:ahLst/>
              <a:cxnLst/>
              <a:rect l="l" t="t" r="r" b="b"/>
              <a:pathLst>
                <a:path w="411479" h="448310">
                  <a:moveTo>
                    <a:pt x="0" y="34658"/>
                  </a:moveTo>
                  <a:lnTo>
                    <a:pt x="107569" y="34658"/>
                  </a:lnTo>
                  <a:lnTo>
                    <a:pt x="106705" y="0"/>
                  </a:lnTo>
                  <a:lnTo>
                    <a:pt x="130619" y="9905"/>
                  </a:lnTo>
                  <a:lnTo>
                    <a:pt x="134886" y="37134"/>
                  </a:lnTo>
                  <a:lnTo>
                    <a:pt x="186105" y="66840"/>
                  </a:lnTo>
                  <a:lnTo>
                    <a:pt x="202323" y="53632"/>
                  </a:lnTo>
                  <a:lnTo>
                    <a:pt x="232206" y="53632"/>
                  </a:lnTo>
                  <a:lnTo>
                    <a:pt x="256108" y="79209"/>
                  </a:lnTo>
                  <a:lnTo>
                    <a:pt x="272326" y="70142"/>
                  </a:lnTo>
                  <a:lnTo>
                    <a:pt x="316725" y="80860"/>
                  </a:lnTo>
                  <a:lnTo>
                    <a:pt x="332943" y="61061"/>
                  </a:lnTo>
                  <a:lnTo>
                    <a:pt x="361111" y="75920"/>
                  </a:lnTo>
                  <a:lnTo>
                    <a:pt x="411480" y="74269"/>
                  </a:lnTo>
                  <a:lnTo>
                    <a:pt x="329526" y="129552"/>
                  </a:lnTo>
                  <a:lnTo>
                    <a:pt x="288544" y="178231"/>
                  </a:lnTo>
                  <a:lnTo>
                    <a:pt x="297091" y="249199"/>
                  </a:lnTo>
                  <a:lnTo>
                    <a:pt x="268909" y="278079"/>
                  </a:lnTo>
                  <a:lnTo>
                    <a:pt x="280009" y="298703"/>
                  </a:lnTo>
                  <a:lnTo>
                    <a:pt x="280009" y="351510"/>
                  </a:lnTo>
                  <a:lnTo>
                    <a:pt x="308178" y="351510"/>
                  </a:lnTo>
                  <a:lnTo>
                    <a:pt x="349161" y="389470"/>
                  </a:lnTo>
                  <a:lnTo>
                    <a:pt x="366229" y="434860"/>
                  </a:lnTo>
                  <a:lnTo>
                    <a:pt x="75120" y="448055"/>
                  </a:lnTo>
                  <a:lnTo>
                    <a:pt x="75984" y="324281"/>
                  </a:lnTo>
                  <a:lnTo>
                    <a:pt x="50368" y="297052"/>
                  </a:lnTo>
                  <a:lnTo>
                    <a:pt x="59753" y="264045"/>
                  </a:lnTo>
                  <a:lnTo>
                    <a:pt x="68300" y="245897"/>
                  </a:lnTo>
                  <a:lnTo>
                    <a:pt x="50368" y="160083"/>
                  </a:lnTo>
                  <a:lnTo>
                    <a:pt x="25615" y="103149"/>
                  </a:lnTo>
                  <a:lnTo>
                    <a:pt x="0" y="34658"/>
                  </a:lnTo>
                  <a:close/>
                </a:path>
              </a:pathLst>
            </a:custGeom>
            <a:ln w="17526">
              <a:solidFill>
                <a:srgbClr val="000000"/>
              </a:solidFill>
            </a:ln>
          </p:spPr>
          <p:txBody>
            <a:bodyPr wrap="square" lIns="0" tIns="0" rIns="0" bIns="0" rtlCol="0"/>
            <a:lstStyle/>
            <a:p>
              <a:endParaRPr/>
            </a:p>
          </p:txBody>
        </p:sp>
        <p:sp>
          <p:nvSpPr>
            <p:cNvPr id="72" name="object 72"/>
            <p:cNvSpPr/>
            <p:nvPr/>
          </p:nvSpPr>
          <p:spPr>
            <a:xfrm>
              <a:off x="3654552" y="1508758"/>
              <a:ext cx="335280" cy="139065"/>
            </a:xfrm>
            <a:custGeom>
              <a:avLst/>
              <a:gdLst/>
              <a:ahLst/>
              <a:cxnLst/>
              <a:rect l="l" t="t" r="r" b="b"/>
              <a:pathLst>
                <a:path w="335279" h="139064">
                  <a:moveTo>
                    <a:pt x="75069" y="0"/>
                  </a:moveTo>
                  <a:lnTo>
                    <a:pt x="0" y="75869"/>
                  </a:lnTo>
                  <a:lnTo>
                    <a:pt x="17919" y="98717"/>
                  </a:lnTo>
                  <a:lnTo>
                    <a:pt x="54597" y="93002"/>
                  </a:lnTo>
                  <a:lnTo>
                    <a:pt x="75933" y="108496"/>
                  </a:lnTo>
                  <a:lnTo>
                    <a:pt x="121145" y="118287"/>
                  </a:lnTo>
                  <a:lnTo>
                    <a:pt x="129679" y="138683"/>
                  </a:lnTo>
                  <a:lnTo>
                    <a:pt x="151003" y="137058"/>
                  </a:lnTo>
                  <a:lnTo>
                    <a:pt x="170624" y="85661"/>
                  </a:lnTo>
                  <a:lnTo>
                    <a:pt x="182575" y="99529"/>
                  </a:lnTo>
                  <a:lnTo>
                    <a:pt x="198780" y="98717"/>
                  </a:lnTo>
                  <a:lnTo>
                    <a:pt x="232054" y="79133"/>
                  </a:lnTo>
                  <a:lnTo>
                    <a:pt x="261061" y="75869"/>
                  </a:lnTo>
                  <a:lnTo>
                    <a:pt x="278117" y="85661"/>
                  </a:lnTo>
                  <a:lnTo>
                    <a:pt x="335280" y="72605"/>
                  </a:lnTo>
                  <a:lnTo>
                    <a:pt x="331863" y="57924"/>
                  </a:lnTo>
                  <a:lnTo>
                    <a:pt x="278968" y="37528"/>
                  </a:lnTo>
                  <a:lnTo>
                    <a:pt x="252526" y="41605"/>
                  </a:lnTo>
                  <a:lnTo>
                    <a:pt x="238874" y="22021"/>
                  </a:lnTo>
                  <a:lnTo>
                    <a:pt x="168922" y="31000"/>
                  </a:lnTo>
                  <a:lnTo>
                    <a:pt x="146735" y="47320"/>
                  </a:lnTo>
                  <a:lnTo>
                    <a:pt x="94691" y="27736"/>
                  </a:lnTo>
                  <a:lnTo>
                    <a:pt x="71666" y="40792"/>
                  </a:lnTo>
                  <a:lnTo>
                    <a:pt x="61429" y="31000"/>
                  </a:lnTo>
                  <a:lnTo>
                    <a:pt x="75069" y="0"/>
                  </a:lnTo>
                  <a:close/>
                </a:path>
              </a:pathLst>
            </a:custGeom>
            <a:solidFill>
              <a:srgbClr val="ACCDEB"/>
            </a:solidFill>
          </p:spPr>
          <p:txBody>
            <a:bodyPr wrap="square" lIns="0" tIns="0" rIns="0" bIns="0" rtlCol="0"/>
            <a:lstStyle/>
            <a:p>
              <a:endParaRPr/>
            </a:p>
          </p:txBody>
        </p:sp>
        <p:sp>
          <p:nvSpPr>
            <p:cNvPr id="73" name="object 73"/>
            <p:cNvSpPr/>
            <p:nvPr/>
          </p:nvSpPr>
          <p:spPr>
            <a:xfrm>
              <a:off x="3654552" y="1508758"/>
              <a:ext cx="335280" cy="139065"/>
            </a:xfrm>
            <a:custGeom>
              <a:avLst/>
              <a:gdLst/>
              <a:ahLst/>
              <a:cxnLst/>
              <a:rect l="l" t="t" r="r" b="b"/>
              <a:pathLst>
                <a:path w="335279" h="139064">
                  <a:moveTo>
                    <a:pt x="0" y="75869"/>
                  </a:moveTo>
                  <a:lnTo>
                    <a:pt x="75069" y="0"/>
                  </a:lnTo>
                  <a:lnTo>
                    <a:pt x="61429" y="31000"/>
                  </a:lnTo>
                  <a:lnTo>
                    <a:pt x="71666" y="40792"/>
                  </a:lnTo>
                  <a:lnTo>
                    <a:pt x="94691" y="27736"/>
                  </a:lnTo>
                  <a:lnTo>
                    <a:pt x="146735" y="47320"/>
                  </a:lnTo>
                  <a:lnTo>
                    <a:pt x="168922" y="31000"/>
                  </a:lnTo>
                  <a:lnTo>
                    <a:pt x="238874" y="22021"/>
                  </a:lnTo>
                  <a:lnTo>
                    <a:pt x="252526" y="41605"/>
                  </a:lnTo>
                  <a:lnTo>
                    <a:pt x="278968" y="37528"/>
                  </a:lnTo>
                  <a:lnTo>
                    <a:pt x="331863" y="57924"/>
                  </a:lnTo>
                  <a:lnTo>
                    <a:pt x="335280" y="72605"/>
                  </a:lnTo>
                  <a:lnTo>
                    <a:pt x="278117" y="85661"/>
                  </a:lnTo>
                  <a:lnTo>
                    <a:pt x="261061" y="75869"/>
                  </a:lnTo>
                  <a:lnTo>
                    <a:pt x="232054" y="79133"/>
                  </a:lnTo>
                  <a:lnTo>
                    <a:pt x="198780" y="98717"/>
                  </a:lnTo>
                  <a:lnTo>
                    <a:pt x="182575" y="99529"/>
                  </a:lnTo>
                  <a:lnTo>
                    <a:pt x="170624" y="85661"/>
                  </a:lnTo>
                  <a:lnTo>
                    <a:pt x="151003" y="137058"/>
                  </a:lnTo>
                  <a:lnTo>
                    <a:pt x="129679" y="138683"/>
                  </a:lnTo>
                  <a:lnTo>
                    <a:pt x="121145" y="118287"/>
                  </a:lnTo>
                  <a:lnTo>
                    <a:pt x="75933" y="108496"/>
                  </a:lnTo>
                  <a:lnTo>
                    <a:pt x="54597" y="93002"/>
                  </a:lnTo>
                  <a:lnTo>
                    <a:pt x="17919" y="98717"/>
                  </a:lnTo>
                  <a:lnTo>
                    <a:pt x="0" y="75869"/>
                  </a:lnTo>
                  <a:close/>
                </a:path>
              </a:pathLst>
            </a:custGeom>
            <a:ln w="17526">
              <a:solidFill>
                <a:srgbClr val="000000"/>
              </a:solidFill>
            </a:ln>
          </p:spPr>
          <p:txBody>
            <a:bodyPr wrap="square" lIns="0" tIns="0" rIns="0" bIns="0" rtlCol="0"/>
            <a:lstStyle/>
            <a:p>
              <a:endParaRPr/>
            </a:p>
          </p:txBody>
        </p:sp>
        <p:sp>
          <p:nvSpPr>
            <p:cNvPr id="74" name="object 74"/>
            <p:cNvSpPr/>
            <p:nvPr/>
          </p:nvSpPr>
          <p:spPr>
            <a:xfrm>
              <a:off x="3887729" y="1607813"/>
              <a:ext cx="239395" cy="313055"/>
            </a:xfrm>
            <a:custGeom>
              <a:avLst/>
              <a:gdLst/>
              <a:ahLst/>
              <a:cxnLst/>
              <a:rect l="l" t="t" r="r" b="b"/>
              <a:pathLst>
                <a:path w="239395" h="313055">
                  <a:moveTo>
                    <a:pt x="87388" y="0"/>
                  </a:moveTo>
                  <a:lnTo>
                    <a:pt x="60236" y="12306"/>
                  </a:lnTo>
                  <a:lnTo>
                    <a:pt x="69570" y="31991"/>
                  </a:lnTo>
                  <a:lnTo>
                    <a:pt x="52603" y="43472"/>
                  </a:lnTo>
                  <a:lnTo>
                    <a:pt x="51752" y="93484"/>
                  </a:lnTo>
                  <a:lnTo>
                    <a:pt x="42417" y="61506"/>
                  </a:lnTo>
                  <a:lnTo>
                    <a:pt x="7632" y="92671"/>
                  </a:lnTo>
                  <a:lnTo>
                    <a:pt x="0" y="182041"/>
                  </a:lnTo>
                  <a:lnTo>
                    <a:pt x="22059" y="226326"/>
                  </a:lnTo>
                  <a:lnTo>
                    <a:pt x="24599" y="249288"/>
                  </a:lnTo>
                  <a:lnTo>
                    <a:pt x="25450" y="267322"/>
                  </a:lnTo>
                  <a:lnTo>
                    <a:pt x="24599" y="283730"/>
                  </a:lnTo>
                  <a:lnTo>
                    <a:pt x="20358" y="312432"/>
                  </a:lnTo>
                  <a:lnTo>
                    <a:pt x="113690" y="307505"/>
                  </a:lnTo>
                  <a:lnTo>
                    <a:pt x="238417" y="296849"/>
                  </a:lnTo>
                  <a:lnTo>
                    <a:pt x="215506" y="290283"/>
                  </a:lnTo>
                  <a:lnTo>
                    <a:pt x="203631" y="273888"/>
                  </a:lnTo>
                  <a:lnTo>
                    <a:pt x="222288" y="259943"/>
                  </a:lnTo>
                  <a:lnTo>
                    <a:pt x="222288" y="242722"/>
                  </a:lnTo>
                  <a:lnTo>
                    <a:pt x="213804" y="227152"/>
                  </a:lnTo>
                  <a:lnTo>
                    <a:pt x="222288" y="216484"/>
                  </a:lnTo>
                  <a:lnTo>
                    <a:pt x="239267" y="217309"/>
                  </a:lnTo>
                  <a:lnTo>
                    <a:pt x="235864" y="174663"/>
                  </a:lnTo>
                  <a:lnTo>
                    <a:pt x="231622" y="148424"/>
                  </a:lnTo>
                  <a:lnTo>
                    <a:pt x="221449" y="132029"/>
                  </a:lnTo>
                  <a:lnTo>
                    <a:pt x="211264" y="123012"/>
                  </a:lnTo>
                  <a:lnTo>
                    <a:pt x="195986" y="119722"/>
                  </a:lnTo>
                  <a:lnTo>
                    <a:pt x="180720" y="119722"/>
                  </a:lnTo>
                  <a:lnTo>
                    <a:pt x="165442" y="140220"/>
                  </a:lnTo>
                  <a:lnTo>
                    <a:pt x="155270" y="146786"/>
                  </a:lnTo>
                  <a:lnTo>
                    <a:pt x="148475" y="148424"/>
                  </a:lnTo>
                  <a:lnTo>
                    <a:pt x="140842" y="145148"/>
                  </a:lnTo>
                  <a:lnTo>
                    <a:pt x="138290" y="135305"/>
                  </a:lnTo>
                  <a:lnTo>
                    <a:pt x="140842" y="129565"/>
                  </a:lnTo>
                  <a:lnTo>
                    <a:pt x="147624" y="123012"/>
                  </a:lnTo>
                  <a:lnTo>
                    <a:pt x="154419" y="119722"/>
                  </a:lnTo>
                  <a:lnTo>
                    <a:pt x="161201" y="118084"/>
                  </a:lnTo>
                  <a:lnTo>
                    <a:pt x="161201" y="106603"/>
                  </a:lnTo>
                  <a:lnTo>
                    <a:pt x="179019" y="93484"/>
                  </a:lnTo>
                  <a:lnTo>
                    <a:pt x="161201" y="52489"/>
                  </a:lnTo>
                  <a:lnTo>
                    <a:pt x="161201" y="32804"/>
                  </a:lnTo>
                  <a:lnTo>
                    <a:pt x="130657" y="25425"/>
                  </a:lnTo>
                  <a:lnTo>
                    <a:pt x="87388" y="0"/>
                  </a:lnTo>
                  <a:close/>
                </a:path>
              </a:pathLst>
            </a:custGeom>
            <a:solidFill>
              <a:srgbClr val="ACCDEB"/>
            </a:solidFill>
          </p:spPr>
          <p:txBody>
            <a:bodyPr wrap="square" lIns="0" tIns="0" rIns="0" bIns="0" rtlCol="0"/>
            <a:lstStyle/>
            <a:p>
              <a:endParaRPr/>
            </a:p>
          </p:txBody>
        </p:sp>
        <p:sp>
          <p:nvSpPr>
            <p:cNvPr id="75" name="object 75"/>
            <p:cNvSpPr/>
            <p:nvPr/>
          </p:nvSpPr>
          <p:spPr>
            <a:xfrm>
              <a:off x="3887729" y="1607813"/>
              <a:ext cx="239395" cy="313055"/>
            </a:xfrm>
            <a:custGeom>
              <a:avLst/>
              <a:gdLst/>
              <a:ahLst/>
              <a:cxnLst/>
              <a:rect l="l" t="t" r="r" b="b"/>
              <a:pathLst>
                <a:path w="239395" h="313055">
                  <a:moveTo>
                    <a:pt x="60236" y="12306"/>
                  </a:moveTo>
                  <a:lnTo>
                    <a:pt x="69570" y="31991"/>
                  </a:lnTo>
                  <a:lnTo>
                    <a:pt x="52603" y="43472"/>
                  </a:lnTo>
                  <a:lnTo>
                    <a:pt x="51752" y="93484"/>
                  </a:lnTo>
                  <a:lnTo>
                    <a:pt x="42417" y="61506"/>
                  </a:lnTo>
                  <a:lnTo>
                    <a:pt x="7632" y="92671"/>
                  </a:lnTo>
                  <a:lnTo>
                    <a:pt x="0" y="182041"/>
                  </a:lnTo>
                  <a:lnTo>
                    <a:pt x="22059" y="226326"/>
                  </a:lnTo>
                  <a:lnTo>
                    <a:pt x="24599" y="249288"/>
                  </a:lnTo>
                  <a:lnTo>
                    <a:pt x="25450" y="267322"/>
                  </a:lnTo>
                  <a:lnTo>
                    <a:pt x="24599" y="283730"/>
                  </a:lnTo>
                  <a:lnTo>
                    <a:pt x="20358" y="312432"/>
                  </a:lnTo>
                  <a:lnTo>
                    <a:pt x="113690" y="307505"/>
                  </a:lnTo>
                  <a:lnTo>
                    <a:pt x="238417" y="296849"/>
                  </a:lnTo>
                  <a:lnTo>
                    <a:pt x="215506" y="290283"/>
                  </a:lnTo>
                  <a:lnTo>
                    <a:pt x="203631" y="273888"/>
                  </a:lnTo>
                  <a:lnTo>
                    <a:pt x="222288" y="259943"/>
                  </a:lnTo>
                  <a:lnTo>
                    <a:pt x="222288" y="242722"/>
                  </a:lnTo>
                  <a:lnTo>
                    <a:pt x="213804" y="227152"/>
                  </a:lnTo>
                  <a:lnTo>
                    <a:pt x="222288" y="216484"/>
                  </a:lnTo>
                  <a:lnTo>
                    <a:pt x="239267" y="217309"/>
                  </a:lnTo>
                  <a:lnTo>
                    <a:pt x="235864" y="174663"/>
                  </a:lnTo>
                  <a:lnTo>
                    <a:pt x="231622" y="148424"/>
                  </a:lnTo>
                  <a:lnTo>
                    <a:pt x="221449" y="132029"/>
                  </a:lnTo>
                  <a:lnTo>
                    <a:pt x="211264" y="123012"/>
                  </a:lnTo>
                  <a:lnTo>
                    <a:pt x="195986" y="119722"/>
                  </a:lnTo>
                  <a:lnTo>
                    <a:pt x="180720" y="119722"/>
                  </a:lnTo>
                  <a:lnTo>
                    <a:pt x="165442" y="140220"/>
                  </a:lnTo>
                  <a:lnTo>
                    <a:pt x="155270" y="146786"/>
                  </a:lnTo>
                  <a:lnTo>
                    <a:pt x="148475" y="148424"/>
                  </a:lnTo>
                  <a:lnTo>
                    <a:pt x="140842" y="145148"/>
                  </a:lnTo>
                  <a:lnTo>
                    <a:pt x="138290" y="135305"/>
                  </a:lnTo>
                  <a:lnTo>
                    <a:pt x="140842" y="129565"/>
                  </a:lnTo>
                  <a:lnTo>
                    <a:pt x="147624" y="123012"/>
                  </a:lnTo>
                  <a:lnTo>
                    <a:pt x="154419" y="119722"/>
                  </a:lnTo>
                  <a:lnTo>
                    <a:pt x="161201" y="118084"/>
                  </a:lnTo>
                  <a:lnTo>
                    <a:pt x="161201" y="106603"/>
                  </a:lnTo>
                  <a:lnTo>
                    <a:pt x="179019" y="93484"/>
                  </a:lnTo>
                  <a:lnTo>
                    <a:pt x="161201" y="52489"/>
                  </a:lnTo>
                  <a:lnTo>
                    <a:pt x="161201" y="32804"/>
                  </a:lnTo>
                  <a:lnTo>
                    <a:pt x="130657" y="25425"/>
                  </a:lnTo>
                  <a:lnTo>
                    <a:pt x="87388" y="0"/>
                  </a:lnTo>
                  <a:lnTo>
                    <a:pt x="60236" y="12306"/>
                  </a:lnTo>
                  <a:close/>
                </a:path>
              </a:pathLst>
            </a:custGeom>
            <a:ln w="17526">
              <a:solidFill>
                <a:srgbClr val="000000"/>
              </a:solidFill>
            </a:ln>
          </p:spPr>
          <p:txBody>
            <a:bodyPr wrap="square" lIns="0" tIns="0" rIns="0" bIns="0" rtlCol="0"/>
            <a:lstStyle/>
            <a:p>
              <a:endParaRPr/>
            </a:p>
          </p:txBody>
        </p:sp>
        <p:sp>
          <p:nvSpPr>
            <p:cNvPr id="76" name="object 76"/>
            <p:cNvSpPr/>
            <p:nvPr/>
          </p:nvSpPr>
          <p:spPr>
            <a:xfrm>
              <a:off x="3625599" y="1885190"/>
              <a:ext cx="260985" cy="413384"/>
            </a:xfrm>
            <a:custGeom>
              <a:avLst/>
              <a:gdLst/>
              <a:ahLst/>
              <a:cxnLst/>
              <a:rect l="l" t="t" r="r" b="b"/>
              <a:pathLst>
                <a:path w="260985" h="413385">
                  <a:moveTo>
                    <a:pt x="197573" y="0"/>
                  </a:moveTo>
                  <a:lnTo>
                    <a:pt x="48539" y="23761"/>
                  </a:lnTo>
                  <a:lnTo>
                    <a:pt x="70688" y="48348"/>
                  </a:lnTo>
                  <a:lnTo>
                    <a:pt x="67271" y="95059"/>
                  </a:lnTo>
                  <a:lnTo>
                    <a:pt x="28105" y="101612"/>
                  </a:lnTo>
                  <a:lnTo>
                    <a:pt x="39166" y="134391"/>
                  </a:lnTo>
                  <a:lnTo>
                    <a:pt x="0" y="205676"/>
                  </a:lnTo>
                  <a:lnTo>
                    <a:pt x="53644" y="251574"/>
                  </a:lnTo>
                  <a:lnTo>
                    <a:pt x="70688" y="290080"/>
                  </a:lnTo>
                  <a:lnTo>
                    <a:pt x="101346" y="283527"/>
                  </a:lnTo>
                  <a:lnTo>
                    <a:pt x="101346" y="336791"/>
                  </a:lnTo>
                  <a:lnTo>
                    <a:pt x="131152" y="351548"/>
                  </a:lnTo>
                  <a:lnTo>
                    <a:pt x="147332" y="401523"/>
                  </a:lnTo>
                  <a:lnTo>
                    <a:pt x="168617" y="404812"/>
                  </a:lnTo>
                  <a:lnTo>
                    <a:pt x="183095" y="399884"/>
                  </a:lnTo>
                  <a:lnTo>
                    <a:pt x="211201" y="413004"/>
                  </a:lnTo>
                  <a:lnTo>
                    <a:pt x="210350" y="381038"/>
                  </a:lnTo>
                  <a:lnTo>
                    <a:pt x="236753" y="385140"/>
                  </a:lnTo>
                  <a:lnTo>
                    <a:pt x="236753" y="346621"/>
                  </a:lnTo>
                  <a:lnTo>
                    <a:pt x="260604" y="290080"/>
                  </a:lnTo>
                  <a:lnTo>
                    <a:pt x="251231" y="262216"/>
                  </a:lnTo>
                  <a:lnTo>
                    <a:pt x="221424" y="50800"/>
                  </a:lnTo>
                  <a:lnTo>
                    <a:pt x="197573" y="0"/>
                  </a:lnTo>
                  <a:close/>
                </a:path>
              </a:pathLst>
            </a:custGeom>
            <a:solidFill>
              <a:srgbClr val="ACCDEB"/>
            </a:solidFill>
          </p:spPr>
          <p:txBody>
            <a:bodyPr wrap="square" lIns="0" tIns="0" rIns="0" bIns="0" rtlCol="0"/>
            <a:lstStyle/>
            <a:p>
              <a:endParaRPr/>
            </a:p>
          </p:txBody>
        </p:sp>
        <p:sp>
          <p:nvSpPr>
            <p:cNvPr id="77" name="object 77"/>
            <p:cNvSpPr/>
            <p:nvPr/>
          </p:nvSpPr>
          <p:spPr>
            <a:xfrm>
              <a:off x="3625599" y="1885190"/>
              <a:ext cx="260985" cy="413384"/>
            </a:xfrm>
            <a:custGeom>
              <a:avLst/>
              <a:gdLst/>
              <a:ahLst/>
              <a:cxnLst/>
              <a:rect l="l" t="t" r="r" b="b"/>
              <a:pathLst>
                <a:path w="260985" h="413385">
                  <a:moveTo>
                    <a:pt x="48539" y="23761"/>
                  </a:moveTo>
                  <a:lnTo>
                    <a:pt x="197573" y="0"/>
                  </a:lnTo>
                  <a:lnTo>
                    <a:pt x="221424" y="50800"/>
                  </a:lnTo>
                  <a:lnTo>
                    <a:pt x="251231" y="262216"/>
                  </a:lnTo>
                  <a:lnTo>
                    <a:pt x="260604" y="290080"/>
                  </a:lnTo>
                  <a:lnTo>
                    <a:pt x="236753" y="346621"/>
                  </a:lnTo>
                  <a:lnTo>
                    <a:pt x="236753" y="385140"/>
                  </a:lnTo>
                  <a:lnTo>
                    <a:pt x="210350" y="381038"/>
                  </a:lnTo>
                  <a:lnTo>
                    <a:pt x="211201" y="413004"/>
                  </a:lnTo>
                  <a:lnTo>
                    <a:pt x="183095" y="399884"/>
                  </a:lnTo>
                  <a:lnTo>
                    <a:pt x="168617" y="404812"/>
                  </a:lnTo>
                  <a:lnTo>
                    <a:pt x="147332" y="401523"/>
                  </a:lnTo>
                  <a:lnTo>
                    <a:pt x="131152" y="351548"/>
                  </a:lnTo>
                  <a:lnTo>
                    <a:pt x="101346" y="336791"/>
                  </a:lnTo>
                  <a:lnTo>
                    <a:pt x="101346" y="283527"/>
                  </a:lnTo>
                  <a:lnTo>
                    <a:pt x="70688" y="290080"/>
                  </a:lnTo>
                  <a:lnTo>
                    <a:pt x="53644" y="251574"/>
                  </a:lnTo>
                  <a:lnTo>
                    <a:pt x="0" y="205676"/>
                  </a:lnTo>
                  <a:lnTo>
                    <a:pt x="39166" y="134391"/>
                  </a:lnTo>
                  <a:lnTo>
                    <a:pt x="28105" y="101612"/>
                  </a:lnTo>
                  <a:lnTo>
                    <a:pt x="67271" y="95059"/>
                  </a:lnTo>
                  <a:lnTo>
                    <a:pt x="70688" y="48348"/>
                  </a:lnTo>
                  <a:lnTo>
                    <a:pt x="48539" y="23761"/>
                  </a:lnTo>
                  <a:close/>
                </a:path>
              </a:pathLst>
            </a:custGeom>
            <a:ln w="17526">
              <a:solidFill>
                <a:srgbClr val="000000"/>
              </a:solidFill>
            </a:ln>
          </p:spPr>
          <p:txBody>
            <a:bodyPr wrap="square" lIns="0" tIns="0" rIns="0" bIns="0" rtlCol="0"/>
            <a:lstStyle/>
            <a:p>
              <a:endParaRPr/>
            </a:p>
          </p:txBody>
        </p:sp>
        <p:sp>
          <p:nvSpPr>
            <p:cNvPr id="78" name="object 78"/>
            <p:cNvSpPr/>
            <p:nvPr/>
          </p:nvSpPr>
          <p:spPr>
            <a:xfrm>
              <a:off x="3393947" y="2052822"/>
              <a:ext cx="414655" cy="327660"/>
            </a:xfrm>
            <a:custGeom>
              <a:avLst/>
              <a:gdLst/>
              <a:ahLst/>
              <a:cxnLst/>
              <a:rect l="l" t="t" r="r" b="b"/>
              <a:pathLst>
                <a:path w="414654" h="327660">
                  <a:moveTo>
                    <a:pt x="219659" y="0"/>
                  </a:moveTo>
                  <a:lnTo>
                    <a:pt x="181190" y="0"/>
                  </a:lnTo>
                  <a:lnTo>
                    <a:pt x="0" y="10680"/>
                  </a:lnTo>
                  <a:lnTo>
                    <a:pt x="23926" y="58305"/>
                  </a:lnTo>
                  <a:lnTo>
                    <a:pt x="41884" y="71450"/>
                  </a:lnTo>
                  <a:lnTo>
                    <a:pt x="28206" y="95262"/>
                  </a:lnTo>
                  <a:lnTo>
                    <a:pt x="64960" y="120726"/>
                  </a:lnTo>
                  <a:lnTo>
                    <a:pt x="66662" y="178206"/>
                  </a:lnTo>
                  <a:lnTo>
                    <a:pt x="74358" y="283324"/>
                  </a:lnTo>
                  <a:lnTo>
                    <a:pt x="81191" y="317804"/>
                  </a:lnTo>
                  <a:lnTo>
                    <a:pt x="192303" y="304673"/>
                  </a:lnTo>
                  <a:lnTo>
                    <a:pt x="347865" y="291528"/>
                  </a:lnTo>
                  <a:lnTo>
                    <a:pt x="337604" y="327660"/>
                  </a:lnTo>
                  <a:lnTo>
                    <a:pt x="376923" y="318630"/>
                  </a:lnTo>
                  <a:lnTo>
                    <a:pt x="386321" y="286600"/>
                  </a:lnTo>
                  <a:lnTo>
                    <a:pt x="414528" y="258686"/>
                  </a:lnTo>
                  <a:lnTo>
                    <a:pt x="401713" y="238150"/>
                  </a:lnTo>
                  <a:lnTo>
                    <a:pt x="379488" y="233222"/>
                  </a:lnTo>
                  <a:lnTo>
                    <a:pt x="364959" y="184772"/>
                  </a:lnTo>
                  <a:lnTo>
                    <a:pt x="333336" y="168351"/>
                  </a:lnTo>
                  <a:lnTo>
                    <a:pt x="334187" y="113334"/>
                  </a:lnTo>
                  <a:lnTo>
                    <a:pt x="302564" y="123190"/>
                  </a:lnTo>
                  <a:lnTo>
                    <a:pt x="285470" y="84594"/>
                  </a:lnTo>
                  <a:lnTo>
                    <a:pt x="233337" y="37782"/>
                  </a:lnTo>
                  <a:lnTo>
                    <a:pt x="248716" y="9855"/>
                  </a:lnTo>
                  <a:lnTo>
                    <a:pt x="219659" y="0"/>
                  </a:lnTo>
                  <a:close/>
                </a:path>
              </a:pathLst>
            </a:custGeom>
            <a:solidFill>
              <a:srgbClr val="ACCDEB"/>
            </a:solidFill>
          </p:spPr>
          <p:txBody>
            <a:bodyPr wrap="square" lIns="0" tIns="0" rIns="0" bIns="0" rtlCol="0"/>
            <a:lstStyle/>
            <a:p>
              <a:endParaRPr/>
            </a:p>
          </p:txBody>
        </p:sp>
        <p:sp>
          <p:nvSpPr>
            <p:cNvPr id="79" name="object 79"/>
            <p:cNvSpPr/>
            <p:nvPr/>
          </p:nvSpPr>
          <p:spPr>
            <a:xfrm>
              <a:off x="3393947" y="2052822"/>
              <a:ext cx="414655" cy="327660"/>
            </a:xfrm>
            <a:custGeom>
              <a:avLst/>
              <a:gdLst/>
              <a:ahLst/>
              <a:cxnLst/>
              <a:rect l="l" t="t" r="r" b="b"/>
              <a:pathLst>
                <a:path w="414654" h="327660">
                  <a:moveTo>
                    <a:pt x="0" y="10680"/>
                  </a:moveTo>
                  <a:lnTo>
                    <a:pt x="181190" y="0"/>
                  </a:lnTo>
                  <a:lnTo>
                    <a:pt x="219659" y="0"/>
                  </a:lnTo>
                  <a:lnTo>
                    <a:pt x="248716" y="9855"/>
                  </a:lnTo>
                  <a:lnTo>
                    <a:pt x="233337" y="37782"/>
                  </a:lnTo>
                  <a:lnTo>
                    <a:pt x="285470" y="84594"/>
                  </a:lnTo>
                  <a:lnTo>
                    <a:pt x="302564" y="123190"/>
                  </a:lnTo>
                  <a:lnTo>
                    <a:pt x="334187" y="113334"/>
                  </a:lnTo>
                  <a:lnTo>
                    <a:pt x="333336" y="168351"/>
                  </a:lnTo>
                  <a:lnTo>
                    <a:pt x="364959" y="184772"/>
                  </a:lnTo>
                  <a:lnTo>
                    <a:pt x="379488" y="233222"/>
                  </a:lnTo>
                  <a:lnTo>
                    <a:pt x="401713" y="238150"/>
                  </a:lnTo>
                  <a:lnTo>
                    <a:pt x="414528" y="258686"/>
                  </a:lnTo>
                  <a:lnTo>
                    <a:pt x="386321" y="286600"/>
                  </a:lnTo>
                  <a:lnTo>
                    <a:pt x="376923" y="318630"/>
                  </a:lnTo>
                  <a:lnTo>
                    <a:pt x="337604" y="327660"/>
                  </a:lnTo>
                  <a:lnTo>
                    <a:pt x="347865" y="291528"/>
                  </a:lnTo>
                  <a:lnTo>
                    <a:pt x="192303" y="304673"/>
                  </a:lnTo>
                  <a:lnTo>
                    <a:pt x="81191" y="317804"/>
                  </a:lnTo>
                  <a:lnTo>
                    <a:pt x="74358" y="283324"/>
                  </a:lnTo>
                  <a:lnTo>
                    <a:pt x="66662" y="178206"/>
                  </a:lnTo>
                  <a:lnTo>
                    <a:pt x="64960" y="120726"/>
                  </a:lnTo>
                  <a:lnTo>
                    <a:pt x="28206" y="95262"/>
                  </a:lnTo>
                  <a:lnTo>
                    <a:pt x="41884" y="71450"/>
                  </a:lnTo>
                  <a:lnTo>
                    <a:pt x="23926" y="58305"/>
                  </a:lnTo>
                  <a:lnTo>
                    <a:pt x="0" y="10680"/>
                  </a:lnTo>
                  <a:close/>
                </a:path>
              </a:pathLst>
            </a:custGeom>
            <a:ln w="17526">
              <a:solidFill>
                <a:srgbClr val="000000"/>
              </a:solidFill>
            </a:ln>
          </p:spPr>
          <p:txBody>
            <a:bodyPr wrap="square" lIns="0" tIns="0" rIns="0" bIns="0" rtlCol="0"/>
            <a:lstStyle/>
            <a:p>
              <a:endParaRPr/>
            </a:p>
          </p:txBody>
        </p:sp>
        <p:sp>
          <p:nvSpPr>
            <p:cNvPr id="80" name="object 80"/>
            <p:cNvSpPr/>
            <p:nvPr/>
          </p:nvSpPr>
          <p:spPr>
            <a:xfrm>
              <a:off x="3848099" y="1912622"/>
              <a:ext cx="201295" cy="320040"/>
            </a:xfrm>
            <a:custGeom>
              <a:avLst/>
              <a:gdLst/>
              <a:ahLst/>
              <a:cxnLst/>
              <a:rect l="l" t="t" r="r" b="b"/>
              <a:pathLst>
                <a:path w="201295" h="320039">
                  <a:moveTo>
                    <a:pt x="156184" y="0"/>
                  </a:moveTo>
                  <a:lnTo>
                    <a:pt x="58572" y="6565"/>
                  </a:lnTo>
                  <a:lnTo>
                    <a:pt x="53479" y="26250"/>
                  </a:lnTo>
                  <a:lnTo>
                    <a:pt x="45834" y="32816"/>
                  </a:lnTo>
                  <a:lnTo>
                    <a:pt x="22923" y="35280"/>
                  </a:lnTo>
                  <a:lnTo>
                    <a:pt x="0" y="22974"/>
                  </a:lnTo>
                  <a:lnTo>
                    <a:pt x="26314" y="227304"/>
                  </a:lnTo>
                  <a:lnTo>
                    <a:pt x="36499" y="260946"/>
                  </a:lnTo>
                  <a:lnTo>
                    <a:pt x="12738" y="320039"/>
                  </a:lnTo>
                  <a:lnTo>
                    <a:pt x="65354" y="311835"/>
                  </a:lnTo>
                  <a:lnTo>
                    <a:pt x="106095" y="288848"/>
                  </a:lnTo>
                  <a:lnTo>
                    <a:pt x="140906" y="297065"/>
                  </a:lnTo>
                  <a:lnTo>
                    <a:pt x="163817" y="237159"/>
                  </a:lnTo>
                  <a:lnTo>
                    <a:pt x="197777" y="224027"/>
                  </a:lnTo>
                  <a:lnTo>
                    <a:pt x="201168" y="226491"/>
                  </a:lnTo>
                  <a:lnTo>
                    <a:pt x="156184" y="0"/>
                  </a:lnTo>
                  <a:close/>
                </a:path>
              </a:pathLst>
            </a:custGeom>
            <a:solidFill>
              <a:srgbClr val="ACCDEB"/>
            </a:solidFill>
          </p:spPr>
          <p:txBody>
            <a:bodyPr wrap="square" lIns="0" tIns="0" rIns="0" bIns="0" rtlCol="0"/>
            <a:lstStyle/>
            <a:p>
              <a:endParaRPr/>
            </a:p>
          </p:txBody>
        </p:sp>
        <p:sp>
          <p:nvSpPr>
            <p:cNvPr id="81" name="object 81"/>
            <p:cNvSpPr/>
            <p:nvPr/>
          </p:nvSpPr>
          <p:spPr>
            <a:xfrm>
              <a:off x="3848099" y="1912622"/>
              <a:ext cx="201295" cy="320040"/>
            </a:xfrm>
            <a:custGeom>
              <a:avLst/>
              <a:gdLst/>
              <a:ahLst/>
              <a:cxnLst/>
              <a:rect l="l" t="t" r="r" b="b"/>
              <a:pathLst>
                <a:path w="201295" h="320039">
                  <a:moveTo>
                    <a:pt x="0" y="22974"/>
                  </a:moveTo>
                  <a:lnTo>
                    <a:pt x="22923" y="35280"/>
                  </a:lnTo>
                  <a:lnTo>
                    <a:pt x="45834" y="32816"/>
                  </a:lnTo>
                  <a:lnTo>
                    <a:pt x="53479" y="26250"/>
                  </a:lnTo>
                  <a:lnTo>
                    <a:pt x="58572" y="6565"/>
                  </a:lnTo>
                  <a:lnTo>
                    <a:pt x="156184" y="0"/>
                  </a:lnTo>
                  <a:lnTo>
                    <a:pt x="201168" y="226491"/>
                  </a:lnTo>
                  <a:lnTo>
                    <a:pt x="197777" y="224027"/>
                  </a:lnTo>
                  <a:lnTo>
                    <a:pt x="163817" y="237159"/>
                  </a:lnTo>
                  <a:lnTo>
                    <a:pt x="140906" y="297065"/>
                  </a:lnTo>
                  <a:lnTo>
                    <a:pt x="106095" y="288848"/>
                  </a:lnTo>
                  <a:lnTo>
                    <a:pt x="65354" y="311835"/>
                  </a:lnTo>
                  <a:lnTo>
                    <a:pt x="12738" y="320039"/>
                  </a:lnTo>
                  <a:lnTo>
                    <a:pt x="36499" y="260946"/>
                  </a:lnTo>
                  <a:lnTo>
                    <a:pt x="26314" y="227304"/>
                  </a:lnTo>
                  <a:lnTo>
                    <a:pt x="0" y="22974"/>
                  </a:lnTo>
                  <a:close/>
                </a:path>
              </a:pathLst>
            </a:custGeom>
            <a:ln w="17526">
              <a:solidFill>
                <a:srgbClr val="000000"/>
              </a:solidFill>
            </a:ln>
          </p:spPr>
          <p:txBody>
            <a:bodyPr wrap="square" lIns="0" tIns="0" rIns="0" bIns="0" rtlCol="0"/>
            <a:lstStyle/>
            <a:p>
              <a:endParaRPr/>
            </a:p>
          </p:txBody>
        </p:sp>
        <p:sp>
          <p:nvSpPr>
            <p:cNvPr id="82" name="object 82"/>
            <p:cNvSpPr/>
            <p:nvPr/>
          </p:nvSpPr>
          <p:spPr>
            <a:xfrm>
              <a:off x="4003547" y="1848613"/>
              <a:ext cx="260985" cy="288290"/>
            </a:xfrm>
            <a:custGeom>
              <a:avLst/>
              <a:gdLst/>
              <a:ahLst/>
              <a:cxnLst/>
              <a:rect l="l" t="t" r="r" b="b"/>
              <a:pathLst>
                <a:path w="260985" h="288289">
                  <a:moveTo>
                    <a:pt x="242608" y="0"/>
                  </a:moveTo>
                  <a:lnTo>
                    <a:pt x="210032" y="11455"/>
                  </a:lnTo>
                  <a:lnTo>
                    <a:pt x="197167" y="33553"/>
                  </a:lnTo>
                  <a:lnTo>
                    <a:pt x="142303" y="58915"/>
                  </a:lnTo>
                  <a:lnTo>
                    <a:pt x="117436" y="54000"/>
                  </a:lnTo>
                  <a:lnTo>
                    <a:pt x="0" y="64642"/>
                  </a:lnTo>
                  <a:lnTo>
                    <a:pt x="21424" y="180022"/>
                  </a:lnTo>
                  <a:lnTo>
                    <a:pt x="38582" y="261035"/>
                  </a:lnTo>
                  <a:lnTo>
                    <a:pt x="71158" y="261848"/>
                  </a:lnTo>
                  <a:lnTo>
                    <a:pt x="96012" y="280669"/>
                  </a:lnTo>
                  <a:lnTo>
                    <a:pt x="153441" y="267576"/>
                  </a:lnTo>
                  <a:lnTo>
                    <a:pt x="182600" y="288035"/>
                  </a:lnTo>
                  <a:lnTo>
                    <a:pt x="189458" y="239750"/>
                  </a:lnTo>
                  <a:lnTo>
                    <a:pt x="210032" y="244665"/>
                  </a:lnTo>
                  <a:lnTo>
                    <a:pt x="224599" y="202933"/>
                  </a:lnTo>
                  <a:lnTo>
                    <a:pt x="250317" y="196392"/>
                  </a:lnTo>
                  <a:lnTo>
                    <a:pt x="246888" y="121107"/>
                  </a:lnTo>
                  <a:lnTo>
                    <a:pt x="260604" y="108826"/>
                  </a:lnTo>
                  <a:lnTo>
                    <a:pt x="242608" y="0"/>
                  </a:lnTo>
                  <a:close/>
                </a:path>
              </a:pathLst>
            </a:custGeom>
            <a:solidFill>
              <a:srgbClr val="ACCDEB"/>
            </a:solidFill>
          </p:spPr>
          <p:txBody>
            <a:bodyPr wrap="square" lIns="0" tIns="0" rIns="0" bIns="0" rtlCol="0"/>
            <a:lstStyle/>
            <a:p>
              <a:endParaRPr/>
            </a:p>
          </p:txBody>
        </p:sp>
        <p:sp>
          <p:nvSpPr>
            <p:cNvPr id="83" name="object 83"/>
            <p:cNvSpPr/>
            <p:nvPr/>
          </p:nvSpPr>
          <p:spPr>
            <a:xfrm>
              <a:off x="4003547" y="1848613"/>
              <a:ext cx="260985" cy="288290"/>
            </a:xfrm>
            <a:custGeom>
              <a:avLst/>
              <a:gdLst/>
              <a:ahLst/>
              <a:cxnLst/>
              <a:rect l="l" t="t" r="r" b="b"/>
              <a:pathLst>
                <a:path w="260985" h="288289">
                  <a:moveTo>
                    <a:pt x="0" y="64642"/>
                  </a:moveTo>
                  <a:lnTo>
                    <a:pt x="117436" y="54000"/>
                  </a:lnTo>
                  <a:lnTo>
                    <a:pt x="142303" y="58915"/>
                  </a:lnTo>
                  <a:lnTo>
                    <a:pt x="197167" y="33553"/>
                  </a:lnTo>
                  <a:lnTo>
                    <a:pt x="210032" y="11455"/>
                  </a:lnTo>
                  <a:lnTo>
                    <a:pt x="242608" y="0"/>
                  </a:lnTo>
                  <a:lnTo>
                    <a:pt x="260604" y="108826"/>
                  </a:lnTo>
                  <a:lnTo>
                    <a:pt x="246888" y="121107"/>
                  </a:lnTo>
                  <a:lnTo>
                    <a:pt x="250317" y="196392"/>
                  </a:lnTo>
                  <a:lnTo>
                    <a:pt x="224599" y="202933"/>
                  </a:lnTo>
                  <a:lnTo>
                    <a:pt x="210032" y="244665"/>
                  </a:lnTo>
                  <a:lnTo>
                    <a:pt x="189458" y="239750"/>
                  </a:lnTo>
                  <a:lnTo>
                    <a:pt x="182600" y="288035"/>
                  </a:lnTo>
                  <a:lnTo>
                    <a:pt x="153441" y="267576"/>
                  </a:lnTo>
                  <a:lnTo>
                    <a:pt x="96012" y="280669"/>
                  </a:lnTo>
                  <a:lnTo>
                    <a:pt x="71158" y="261848"/>
                  </a:lnTo>
                  <a:lnTo>
                    <a:pt x="38582" y="261035"/>
                  </a:lnTo>
                  <a:lnTo>
                    <a:pt x="21424" y="180022"/>
                  </a:lnTo>
                  <a:lnTo>
                    <a:pt x="0" y="64642"/>
                  </a:lnTo>
                  <a:close/>
                </a:path>
              </a:pathLst>
            </a:custGeom>
            <a:ln w="17525">
              <a:solidFill>
                <a:srgbClr val="000000"/>
              </a:solidFill>
            </a:ln>
          </p:spPr>
          <p:txBody>
            <a:bodyPr wrap="square" lIns="0" tIns="0" rIns="0" bIns="0" rtlCol="0"/>
            <a:lstStyle/>
            <a:p>
              <a:endParaRPr/>
            </a:p>
          </p:txBody>
        </p:sp>
        <p:pic>
          <p:nvPicPr>
            <p:cNvPr id="84" name="object 84"/>
            <p:cNvPicPr/>
            <p:nvPr/>
          </p:nvPicPr>
          <p:blipFill>
            <a:blip r:embed="rId9" cstate="print"/>
            <a:stretch>
              <a:fillRect/>
            </a:stretch>
          </p:blipFill>
          <p:spPr>
            <a:xfrm>
              <a:off x="4245863" y="1786130"/>
              <a:ext cx="353567" cy="224027"/>
            </a:xfrm>
            <a:prstGeom prst="rect">
              <a:avLst/>
            </a:prstGeom>
          </p:spPr>
        </p:pic>
        <p:sp>
          <p:nvSpPr>
            <p:cNvPr id="85" name="object 85"/>
            <p:cNvSpPr/>
            <p:nvPr/>
          </p:nvSpPr>
          <p:spPr>
            <a:xfrm>
              <a:off x="4245863" y="1786130"/>
              <a:ext cx="353695" cy="224154"/>
            </a:xfrm>
            <a:custGeom>
              <a:avLst/>
              <a:gdLst/>
              <a:ahLst/>
              <a:cxnLst/>
              <a:rect l="l" t="t" r="r" b="b"/>
              <a:pathLst>
                <a:path w="353695" h="224155">
                  <a:moveTo>
                    <a:pt x="32219" y="32702"/>
                  </a:moveTo>
                  <a:lnTo>
                    <a:pt x="0" y="62141"/>
                  </a:lnTo>
                  <a:lnTo>
                    <a:pt x="17805" y="170878"/>
                  </a:lnTo>
                  <a:lnTo>
                    <a:pt x="32219" y="224027"/>
                  </a:lnTo>
                  <a:lnTo>
                    <a:pt x="92417" y="219938"/>
                  </a:lnTo>
                  <a:lnTo>
                    <a:pt x="315417" y="179057"/>
                  </a:lnTo>
                  <a:lnTo>
                    <a:pt x="331520" y="172516"/>
                  </a:lnTo>
                  <a:lnTo>
                    <a:pt x="353567" y="121818"/>
                  </a:lnTo>
                  <a:lnTo>
                    <a:pt x="320497" y="94018"/>
                  </a:lnTo>
                  <a:lnTo>
                    <a:pt x="338302" y="29425"/>
                  </a:lnTo>
                  <a:lnTo>
                    <a:pt x="312864" y="22885"/>
                  </a:lnTo>
                  <a:lnTo>
                    <a:pt x="312864" y="6540"/>
                  </a:lnTo>
                  <a:lnTo>
                    <a:pt x="301002" y="0"/>
                  </a:lnTo>
                  <a:lnTo>
                    <a:pt x="42392" y="46596"/>
                  </a:lnTo>
                  <a:lnTo>
                    <a:pt x="32219" y="32702"/>
                  </a:lnTo>
                  <a:close/>
                </a:path>
              </a:pathLst>
            </a:custGeom>
            <a:ln w="17526">
              <a:solidFill>
                <a:srgbClr val="000000"/>
              </a:solidFill>
            </a:ln>
          </p:spPr>
          <p:txBody>
            <a:bodyPr wrap="square" lIns="0" tIns="0" rIns="0" bIns="0" rtlCol="0"/>
            <a:lstStyle/>
            <a:p>
              <a:endParaRPr/>
            </a:p>
          </p:txBody>
        </p:sp>
        <p:pic>
          <p:nvPicPr>
            <p:cNvPr id="86" name="object 86"/>
            <p:cNvPicPr/>
            <p:nvPr/>
          </p:nvPicPr>
          <p:blipFill>
            <a:blip r:embed="rId10" cstate="print"/>
            <a:stretch>
              <a:fillRect/>
            </a:stretch>
          </p:blipFill>
          <p:spPr>
            <a:xfrm>
              <a:off x="4572380" y="1506091"/>
              <a:ext cx="121158" cy="203453"/>
            </a:xfrm>
            <a:prstGeom prst="rect">
              <a:avLst/>
            </a:prstGeom>
          </p:spPr>
        </p:pic>
        <p:sp>
          <p:nvSpPr>
            <p:cNvPr id="87" name="object 87"/>
            <p:cNvSpPr/>
            <p:nvPr/>
          </p:nvSpPr>
          <p:spPr>
            <a:xfrm>
              <a:off x="4274814" y="1531625"/>
              <a:ext cx="394970" cy="309880"/>
            </a:xfrm>
            <a:custGeom>
              <a:avLst/>
              <a:gdLst/>
              <a:ahLst/>
              <a:cxnLst/>
              <a:rect l="l" t="t" r="r" b="b"/>
              <a:pathLst>
                <a:path w="394970" h="309880">
                  <a:moveTo>
                    <a:pt x="308622" y="0"/>
                  </a:moveTo>
                  <a:lnTo>
                    <a:pt x="238709" y="20561"/>
                  </a:lnTo>
                  <a:lnTo>
                    <a:pt x="192671" y="75692"/>
                  </a:lnTo>
                  <a:lnTo>
                    <a:pt x="179031" y="75692"/>
                  </a:lnTo>
                  <a:lnTo>
                    <a:pt x="157721" y="101193"/>
                  </a:lnTo>
                  <a:lnTo>
                    <a:pt x="167944" y="110248"/>
                  </a:lnTo>
                  <a:lnTo>
                    <a:pt x="175628" y="142341"/>
                  </a:lnTo>
                  <a:lnTo>
                    <a:pt x="158572" y="148920"/>
                  </a:lnTo>
                  <a:lnTo>
                    <a:pt x="148348" y="166204"/>
                  </a:lnTo>
                  <a:lnTo>
                    <a:pt x="130441" y="168668"/>
                  </a:lnTo>
                  <a:lnTo>
                    <a:pt x="118503" y="185127"/>
                  </a:lnTo>
                  <a:lnTo>
                    <a:pt x="67348" y="189242"/>
                  </a:lnTo>
                  <a:lnTo>
                    <a:pt x="30695" y="207340"/>
                  </a:lnTo>
                  <a:lnTo>
                    <a:pt x="39217" y="233667"/>
                  </a:lnTo>
                  <a:lnTo>
                    <a:pt x="0" y="288798"/>
                  </a:lnTo>
                  <a:lnTo>
                    <a:pt x="11937" y="302780"/>
                  </a:lnTo>
                  <a:lnTo>
                    <a:pt x="269405" y="255066"/>
                  </a:lnTo>
                  <a:lnTo>
                    <a:pt x="284746" y="260819"/>
                  </a:lnTo>
                  <a:lnTo>
                    <a:pt x="283044" y="277279"/>
                  </a:lnTo>
                  <a:lnTo>
                    <a:pt x="306908" y="283857"/>
                  </a:lnTo>
                  <a:lnTo>
                    <a:pt x="330784" y="281393"/>
                  </a:lnTo>
                  <a:lnTo>
                    <a:pt x="375970" y="309372"/>
                  </a:lnTo>
                  <a:lnTo>
                    <a:pt x="394715" y="285508"/>
                  </a:lnTo>
                  <a:lnTo>
                    <a:pt x="370001" y="269875"/>
                  </a:lnTo>
                  <a:lnTo>
                    <a:pt x="367436" y="220510"/>
                  </a:lnTo>
                  <a:lnTo>
                    <a:pt x="359765" y="164553"/>
                  </a:lnTo>
                  <a:lnTo>
                    <a:pt x="338454" y="120942"/>
                  </a:lnTo>
                  <a:lnTo>
                    <a:pt x="336753" y="68287"/>
                  </a:lnTo>
                  <a:lnTo>
                    <a:pt x="320547" y="49364"/>
                  </a:lnTo>
                  <a:lnTo>
                    <a:pt x="317144" y="51828"/>
                  </a:lnTo>
                  <a:lnTo>
                    <a:pt x="308622" y="0"/>
                  </a:lnTo>
                  <a:close/>
                </a:path>
              </a:pathLst>
            </a:custGeom>
            <a:solidFill>
              <a:srgbClr val="ACCDEB"/>
            </a:solidFill>
          </p:spPr>
          <p:txBody>
            <a:bodyPr wrap="square" lIns="0" tIns="0" rIns="0" bIns="0" rtlCol="0"/>
            <a:lstStyle/>
            <a:p>
              <a:endParaRPr/>
            </a:p>
          </p:txBody>
        </p:sp>
        <p:sp>
          <p:nvSpPr>
            <p:cNvPr id="88" name="object 88"/>
            <p:cNvSpPr/>
            <p:nvPr/>
          </p:nvSpPr>
          <p:spPr>
            <a:xfrm>
              <a:off x="4274814" y="1531625"/>
              <a:ext cx="394970" cy="309880"/>
            </a:xfrm>
            <a:custGeom>
              <a:avLst/>
              <a:gdLst/>
              <a:ahLst/>
              <a:cxnLst/>
              <a:rect l="l" t="t" r="r" b="b"/>
              <a:pathLst>
                <a:path w="394970" h="309880">
                  <a:moveTo>
                    <a:pt x="30695" y="207340"/>
                  </a:moveTo>
                  <a:lnTo>
                    <a:pt x="67348" y="189242"/>
                  </a:lnTo>
                  <a:lnTo>
                    <a:pt x="118503" y="185127"/>
                  </a:lnTo>
                  <a:lnTo>
                    <a:pt x="130441" y="168668"/>
                  </a:lnTo>
                  <a:lnTo>
                    <a:pt x="148348" y="166204"/>
                  </a:lnTo>
                  <a:lnTo>
                    <a:pt x="158572" y="148920"/>
                  </a:lnTo>
                  <a:lnTo>
                    <a:pt x="175628" y="142341"/>
                  </a:lnTo>
                  <a:lnTo>
                    <a:pt x="167944" y="110248"/>
                  </a:lnTo>
                  <a:lnTo>
                    <a:pt x="157721" y="101193"/>
                  </a:lnTo>
                  <a:lnTo>
                    <a:pt x="179031" y="75692"/>
                  </a:lnTo>
                  <a:lnTo>
                    <a:pt x="192671" y="75692"/>
                  </a:lnTo>
                  <a:lnTo>
                    <a:pt x="238709" y="20561"/>
                  </a:lnTo>
                  <a:lnTo>
                    <a:pt x="308622" y="0"/>
                  </a:lnTo>
                  <a:lnTo>
                    <a:pt x="317144" y="51828"/>
                  </a:lnTo>
                  <a:lnTo>
                    <a:pt x="320547" y="49364"/>
                  </a:lnTo>
                  <a:lnTo>
                    <a:pt x="336753" y="68287"/>
                  </a:lnTo>
                  <a:lnTo>
                    <a:pt x="338454" y="120942"/>
                  </a:lnTo>
                  <a:lnTo>
                    <a:pt x="359765" y="164553"/>
                  </a:lnTo>
                  <a:lnTo>
                    <a:pt x="367436" y="220510"/>
                  </a:lnTo>
                  <a:lnTo>
                    <a:pt x="370001" y="269875"/>
                  </a:lnTo>
                  <a:lnTo>
                    <a:pt x="394715" y="285508"/>
                  </a:lnTo>
                  <a:lnTo>
                    <a:pt x="375970" y="309372"/>
                  </a:lnTo>
                  <a:lnTo>
                    <a:pt x="330784" y="281393"/>
                  </a:lnTo>
                  <a:lnTo>
                    <a:pt x="306908" y="283857"/>
                  </a:lnTo>
                  <a:lnTo>
                    <a:pt x="283044" y="277279"/>
                  </a:lnTo>
                  <a:lnTo>
                    <a:pt x="284746" y="260819"/>
                  </a:lnTo>
                  <a:lnTo>
                    <a:pt x="269405" y="255066"/>
                  </a:lnTo>
                  <a:lnTo>
                    <a:pt x="11937" y="302780"/>
                  </a:lnTo>
                  <a:lnTo>
                    <a:pt x="0" y="288798"/>
                  </a:lnTo>
                  <a:lnTo>
                    <a:pt x="39217" y="233667"/>
                  </a:lnTo>
                  <a:lnTo>
                    <a:pt x="30695" y="207340"/>
                  </a:lnTo>
                  <a:close/>
                </a:path>
              </a:pathLst>
            </a:custGeom>
            <a:ln w="17526">
              <a:solidFill>
                <a:srgbClr val="000000"/>
              </a:solidFill>
            </a:ln>
          </p:spPr>
          <p:txBody>
            <a:bodyPr wrap="square" lIns="0" tIns="0" rIns="0" bIns="0" rtlCol="0"/>
            <a:lstStyle/>
            <a:p>
              <a:endParaRPr/>
            </a:p>
          </p:txBody>
        </p:sp>
        <p:pic>
          <p:nvPicPr>
            <p:cNvPr id="89" name="object 89"/>
            <p:cNvPicPr/>
            <p:nvPr/>
          </p:nvPicPr>
          <p:blipFill>
            <a:blip r:embed="rId11" cstate="print"/>
            <a:stretch>
              <a:fillRect/>
            </a:stretch>
          </p:blipFill>
          <p:spPr>
            <a:xfrm>
              <a:off x="4650104" y="1783454"/>
              <a:ext cx="131825" cy="83057"/>
            </a:xfrm>
            <a:prstGeom prst="rect">
              <a:avLst/>
            </a:prstGeom>
          </p:spPr>
        </p:pic>
        <p:sp>
          <p:nvSpPr>
            <p:cNvPr id="90" name="object 90"/>
            <p:cNvSpPr/>
            <p:nvPr/>
          </p:nvSpPr>
          <p:spPr>
            <a:xfrm>
              <a:off x="4683252" y="1280153"/>
              <a:ext cx="236220" cy="349250"/>
            </a:xfrm>
            <a:custGeom>
              <a:avLst/>
              <a:gdLst/>
              <a:ahLst/>
              <a:cxnLst/>
              <a:rect l="l" t="t" r="r" b="b"/>
              <a:pathLst>
                <a:path w="236220" h="349250">
                  <a:moveTo>
                    <a:pt x="111264" y="0"/>
                  </a:moveTo>
                  <a:lnTo>
                    <a:pt x="74460" y="8255"/>
                  </a:lnTo>
                  <a:lnTo>
                    <a:pt x="67614" y="18161"/>
                  </a:lnTo>
                  <a:lnTo>
                    <a:pt x="54775" y="10731"/>
                  </a:lnTo>
                  <a:lnTo>
                    <a:pt x="19684" y="75082"/>
                  </a:lnTo>
                  <a:lnTo>
                    <a:pt x="36804" y="99009"/>
                  </a:lnTo>
                  <a:lnTo>
                    <a:pt x="19684" y="127889"/>
                  </a:lnTo>
                  <a:lnTo>
                    <a:pt x="29959" y="137795"/>
                  </a:lnTo>
                  <a:lnTo>
                    <a:pt x="23113" y="157594"/>
                  </a:lnTo>
                  <a:lnTo>
                    <a:pt x="23113" y="189763"/>
                  </a:lnTo>
                  <a:lnTo>
                    <a:pt x="0" y="202145"/>
                  </a:lnTo>
                  <a:lnTo>
                    <a:pt x="8559" y="212039"/>
                  </a:lnTo>
                  <a:lnTo>
                    <a:pt x="58204" y="333324"/>
                  </a:lnTo>
                  <a:lnTo>
                    <a:pt x="97574" y="348996"/>
                  </a:lnTo>
                  <a:lnTo>
                    <a:pt x="95859" y="323430"/>
                  </a:lnTo>
                  <a:lnTo>
                    <a:pt x="114680" y="304444"/>
                  </a:lnTo>
                  <a:lnTo>
                    <a:pt x="107835" y="283819"/>
                  </a:lnTo>
                  <a:lnTo>
                    <a:pt x="156629" y="258241"/>
                  </a:lnTo>
                  <a:lnTo>
                    <a:pt x="158330" y="224421"/>
                  </a:lnTo>
                  <a:lnTo>
                    <a:pt x="186575" y="222770"/>
                  </a:lnTo>
                  <a:lnTo>
                    <a:pt x="209689" y="196367"/>
                  </a:lnTo>
                  <a:lnTo>
                    <a:pt x="236219" y="179044"/>
                  </a:lnTo>
                  <a:lnTo>
                    <a:pt x="236219" y="157594"/>
                  </a:lnTo>
                  <a:lnTo>
                    <a:pt x="199415" y="150990"/>
                  </a:lnTo>
                  <a:lnTo>
                    <a:pt x="192570" y="127063"/>
                  </a:lnTo>
                  <a:lnTo>
                    <a:pt x="154914" y="123761"/>
                  </a:lnTo>
                  <a:lnTo>
                    <a:pt x="124955" y="20637"/>
                  </a:lnTo>
                  <a:lnTo>
                    <a:pt x="111264" y="0"/>
                  </a:lnTo>
                  <a:close/>
                </a:path>
              </a:pathLst>
            </a:custGeom>
            <a:solidFill>
              <a:srgbClr val="ACCDEB"/>
            </a:solidFill>
          </p:spPr>
          <p:txBody>
            <a:bodyPr wrap="square" lIns="0" tIns="0" rIns="0" bIns="0" rtlCol="0"/>
            <a:lstStyle/>
            <a:p>
              <a:endParaRPr/>
            </a:p>
          </p:txBody>
        </p:sp>
        <p:sp>
          <p:nvSpPr>
            <p:cNvPr id="91" name="object 91"/>
            <p:cNvSpPr/>
            <p:nvPr/>
          </p:nvSpPr>
          <p:spPr>
            <a:xfrm>
              <a:off x="4683252" y="1280153"/>
              <a:ext cx="236220" cy="349250"/>
            </a:xfrm>
            <a:custGeom>
              <a:avLst/>
              <a:gdLst/>
              <a:ahLst/>
              <a:cxnLst/>
              <a:rect l="l" t="t" r="r" b="b"/>
              <a:pathLst>
                <a:path w="236220" h="349250">
                  <a:moveTo>
                    <a:pt x="54775" y="10731"/>
                  </a:moveTo>
                  <a:lnTo>
                    <a:pt x="19684" y="75082"/>
                  </a:lnTo>
                  <a:lnTo>
                    <a:pt x="36804" y="99009"/>
                  </a:lnTo>
                  <a:lnTo>
                    <a:pt x="19684" y="127889"/>
                  </a:lnTo>
                  <a:lnTo>
                    <a:pt x="29959" y="137795"/>
                  </a:lnTo>
                  <a:lnTo>
                    <a:pt x="23113" y="157594"/>
                  </a:lnTo>
                  <a:lnTo>
                    <a:pt x="23113" y="189763"/>
                  </a:lnTo>
                  <a:lnTo>
                    <a:pt x="0" y="202145"/>
                  </a:lnTo>
                  <a:lnTo>
                    <a:pt x="8559" y="212039"/>
                  </a:lnTo>
                  <a:lnTo>
                    <a:pt x="58204" y="333324"/>
                  </a:lnTo>
                  <a:lnTo>
                    <a:pt x="97574" y="348996"/>
                  </a:lnTo>
                  <a:lnTo>
                    <a:pt x="95859" y="323430"/>
                  </a:lnTo>
                  <a:lnTo>
                    <a:pt x="114680" y="304444"/>
                  </a:lnTo>
                  <a:lnTo>
                    <a:pt x="107835" y="283819"/>
                  </a:lnTo>
                  <a:lnTo>
                    <a:pt x="156629" y="258241"/>
                  </a:lnTo>
                  <a:lnTo>
                    <a:pt x="158330" y="224421"/>
                  </a:lnTo>
                  <a:lnTo>
                    <a:pt x="186575" y="222770"/>
                  </a:lnTo>
                  <a:lnTo>
                    <a:pt x="209689" y="196367"/>
                  </a:lnTo>
                  <a:lnTo>
                    <a:pt x="236219" y="179044"/>
                  </a:lnTo>
                  <a:lnTo>
                    <a:pt x="236219" y="157594"/>
                  </a:lnTo>
                  <a:lnTo>
                    <a:pt x="199415" y="150990"/>
                  </a:lnTo>
                  <a:lnTo>
                    <a:pt x="192570" y="127063"/>
                  </a:lnTo>
                  <a:lnTo>
                    <a:pt x="154914" y="123761"/>
                  </a:lnTo>
                  <a:lnTo>
                    <a:pt x="124955" y="20637"/>
                  </a:lnTo>
                  <a:lnTo>
                    <a:pt x="111264" y="0"/>
                  </a:lnTo>
                  <a:lnTo>
                    <a:pt x="74460" y="8255"/>
                  </a:lnTo>
                  <a:lnTo>
                    <a:pt x="67614" y="18161"/>
                  </a:lnTo>
                  <a:lnTo>
                    <a:pt x="54775" y="10731"/>
                  </a:lnTo>
                  <a:close/>
                </a:path>
              </a:pathLst>
            </a:custGeom>
            <a:ln w="17525">
              <a:solidFill>
                <a:srgbClr val="000000"/>
              </a:solidFill>
            </a:ln>
          </p:spPr>
          <p:txBody>
            <a:bodyPr wrap="square" lIns="0" tIns="0" rIns="0" bIns="0" rtlCol="0"/>
            <a:lstStyle/>
            <a:p>
              <a:endParaRPr/>
            </a:p>
          </p:txBody>
        </p:sp>
        <p:sp>
          <p:nvSpPr>
            <p:cNvPr id="92" name="object 92"/>
            <p:cNvSpPr/>
            <p:nvPr/>
          </p:nvSpPr>
          <p:spPr>
            <a:xfrm>
              <a:off x="1722117" y="1793747"/>
              <a:ext cx="525780" cy="780415"/>
            </a:xfrm>
            <a:custGeom>
              <a:avLst/>
              <a:gdLst/>
              <a:ahLst/>
              <a:cxnLst/>
              <a:rect l="l" t="t" r="r" b="b"/>
              <a:pathLst>
                <a:path w="525780" h="780414">
                  <a:moveTo>
                    <a:pt x="40119" y="0"/>
                  </a:moveTo>
                  <a:lnTo>
                    <a:pt x="40119" y="53276"/>
                  </a:lnTo>
                  <a:lnTo>
                    <a:pt x="24752" y="95897"/>
                  </a:lnTo>
                  <a:lnTo>
                    <a:pt x="7683" y="101638"/>
                  </a:lnTo>
                  <a:lnTo>
                    <a:pt x="0" y="128676"/>
                  </a:lnTo>
                  <a:lnTo>
                    <a:pt x="15366" y="163931"/>
                  </a:lnTo>
                  <a:lnTo>
                    <a:pt x="6832" y="227037"/>
                  </a:lnTo>
                  <a:lnTo>
                    <a:pt x="40119" y="313918"/>
                  </a:lnTo>
                  <a:lnTo>
                    <a:pt x="57188" y="320471"/>
                  </a:lnTo>
                  <a:lnTo>
                    <a:pt x="66573" y="302437"/>
                  </a:lnTo>
                  <a:lnTo>
                    <a:pt x="85356" y="315556"/>
                  </a:lnTo>
                  <a:lnTo>
                    <a:pt x="85356" y="334403"/>
                  </a:lnTo>
                  <a:lnTo>
                    <a:pt x="66573" y="334403"/>
                  </a:lnTo>
                  <a:lnTo>
                    <a:pt x="76822" y="361454"/>
                  </a:lnTo>
                  <a:lnTo>
                    <a:pt x="50355" y="340969"/>
                  </a:lnTo>
                  <a:lnTo>
                    <a:pt x="59753" y="378663"/>
                  </a:lnTo>
                  <a:lnTo>
                    <a:pt x="67436" y="400799"/>
                  </a:lnTo>
                  <a:lnTo>
                    <a:pt x="85356" y="404901"/>
                  </a:lnTo>
                  <a:lnTo>
                    <a:pt x="85356" y="418833"/>
                  </a:lnTo>
                  <a:lnTo>
                    <a:pt x="67436" y="427850"/>
                  </a:lnTo>
                  <a:lnTo>
                    <a:pt x="67436" y="449973"/>
                  </a:lnTo>
                  <a:lnTo>
                    <a:pt x="102425" y="490143"/>
                  </a:lnTo>
                  <a:lnTo>
                    <a:pt x="99009" y="506526"/>
                  </a:lnTo>
                  <a:lnTo>
                    <a:pt x="110959" y="523748"/>
                  </a:lnTo>
                  <a:lnTo>
                    <a:pt x="112674" y="543420"/>
                  </a:lnTo>
                  <a:lnTo>
                    <a:pt x="123761" y="567182"/>
                  </a:lnTo>
                  <a:lnTo>
                    <a:pt x="124625" y="588492"/>
                  </a:lnTo>
                  <a:lnTo>
                    <a:pt x="124625" y="598335"/>
                  </a:lnTo>
                  <a:lnTo>
                    <a:pt x="152780" y="608164"/>
                  </a:lnTo>
                  <a:lnTo>
                    <a:pt x="177533" y="601611"/>
                  </a:lnTo>
                  <a:lnTo>
                    <a:pt x="193751" y="613079"/>
                  </a:lnTo>
                  <a:lnTo>
                    <a:pt x="198881" y="631113"/>
                  </a:lnTo>
                  <a:lnTo>
                    <a:pt x="215950" y="647509"/>
                  </a:lnTo>
                  <a:lnTo>
                    <a:pt x="233019" y="660615"/>
                  </a:lnTo>
                  <a:lnTo>
                    <a:pt x="238137" y="684390"/>
                  </a:lnTo>
                  <a:lnTo>
                    <a:pt x="258622" y="695871"/>
                  </a:lnTo>
                  <a:lnTo>
                    <a:pt x="286791" y="729475"/>
                  </a:lnTo>
                  <a:lnTo>
                    <a:pt x="297040" y="775373"/>
                  </a:lnTo>
                  <a:lnTo>
                    <a:pt x="456641" y="780288"/>
                  </a:lnTo>
                  <a:lnTo>
                    <a:pt x="484809" y="773734"/>
                  </a:lnTo>
                  <a:lnTo>
                    <a:pt x="467740" y="753237"/>
                  </a:lnTo>
                  <a:lnTo>
                    <a:pt x="483107" y="731113"/>
                  </a:lnTo>
                  <a:lnTo>
                    <a:pt x="500176" y="691769"/>
                  </a:lnTo>
                  <a:lnTo>
                    <a:pt x="525779" y="670458"/>
                  </a:lnTo>
                  <a:lnTo>
                    <a:pt x="501027" y="626198"/>
                  </a:lnTo>
                  <a:lnTo>
                    <a:pt x="229603" y="276212"/>
                  </a:lnTo>
                  <a:lnTo>
                    <a:pt x="282524" y="46723"/>
                  </a:lnTo>
                  <a:lnTo>
                    <a:pt x="40119" y="0"/>
                  </a:lnTo>
                  <a:close/>
                </a:path>
              </a:pathLst>
            </a:custGeom>
            <a:solidFill>
              <a:srgbClr val="ACCDEB"/>
            </a:solidFill>
          </p:spPr>
          <p:txBody>
            <a:bodyPr wrap="square" lIns="0" tIns="0" rIns="0" bIns="0" rtlCol="0"/>
            <a:lstStyle/>
            <a:p>
              <a:endParaRPr/>
            </a:p>
          </p:txBody>
        </p:sp>
        <p:sp>
          <p:nvSpPr>
            <p:cNvPr id="93" name="object 93"/>
            <p:cNvSpPr/>
            <p:nvPr/>
          </p:nvSpPr>
          <p:spPr>
            <a:xfrm>
              <a:off x="1722117" y="1793747"/>
              <a:ext cx="525780" cy="780415"/>
            </a:xfrm>
            <a:custGeom>
              <a:avLst/>
              <a:gdLst/>
              <a:ahLst/>
              <a:cxnLst/>
              <a:rect l="l" t="t" r="r" b="b"/>
              <a:pathLst>
                <a:path w="525780" h="780414">
                  <a:moveTo>
                    <a:pt x="40119" y="0"/>
                  </a:moveTo>
                  <a:lnTo>
                    <a:pt x="282524" y="46723"/>
                  </a:lnTo>
                  <a:lnTo>
                    <a:pt x="229603" y="276212"/>
                  </a:lnTo>
                  <a:lnTo>
                    <a:pt x="501027" y="626198"/>
                  </a:lnTo>
                  <a:lnTo>
                    <a:pt x="525779" y="670458"/>
                  </a:lnTo>
                  <a:lnTo>
                    <a:pt x="500176" y="691769"/>
                  </a:lnTo>
                  <a:lnTo>
                    <a:pt x="483107" y="731113"/>
                  </a:lnTo>
                  <a:lnTo>
                    <a:pt x="467740" y="753237"/>
                  </a:lnTo>
                  <a:lnTo>
                    <a:pt x="484809" y="773734"/>
                  </a:lnTo>
                  <a:lnTo>
                    <a:pt x="456641" y="780288"/>
                  </a:lnTo>
                  <a:lnTo>
                    <a:pt x="297040" y="775373"/>
                  </a:lnTo>
                  <a:lnTo>
                    <a:pt x="286791" y="729475"/>
                  </a:lnTo>
                  <a:lnTo>
                    <a:pt x="258622" y="695871"/>
                  </a:lnTo>
                  <a:lnTo>
                    <a:pt x="238137" y="684390"/>
                  </a:lnTo>
                  <a:lnTo>
                    <a:pt x="233019" y="660615"/>
                  </a:lnTo>
                  <a:lnTo>
                    <a:pt x="215950" y="647509"/>
                  </a:lnTo>
                  <a:lnTo>
                    <a:pt x="198881" y="631113"/>
                  </a:lnTo>
                  <a:lnTo>
                    <a:pt x="193751" y="613079"/>
                  </a:lnTo>
                  <a:lnTo>
                    <a:pt x="177533" y="601611"/>
                  </a:lnTo>
                  <a:lnTo>
                    <a:pt x="152780" y="608164"/>
                  </a:lnTo>
                  <a:lnTo>
                    <a:pt x="124625" y="598335"/>
                  </a:lnTo>
                  <a:lnTo>
                    <a:pt x="124625" y="588492"/>
                  </a:lnTo>
                  <a:lnTo>
                    <a:pt x="123761" y="567182"/>
                  </a:lnTo>
                  <a:lnTo>
                    <a:pt x="112674" y="543420"/>
                  </a:lnTo>
                  <a:lnTo>
                    <a:pt x="110959" y="523748"/>
                  </a:lnTo>
                  <a:lnTo>
                    <a:pt x="99009" y="506526"/>
                  </a:lnTo>
                  <a:lnTo>
                    <a:pt x="102425" y="490143"/>
                  </a:lnTo>
                  <a:lnTo>
                    <a:pt x="67436" y="449973"/>
                  </a:lnTo>
                  <a:lnTo>
                    <a:pt x="67436" y="427850"/>
                  </a:lnTo>
                  <a:lnTo>
                    <a:pt x="85356" y="418833"/>
                  </a:lnTo>
                  <a:lnTo>
                    <a:pt x="85356" y="404901"/>
                  </a:lnTo>
                  <a:lnTo>
                    <a:pt x="67436" y="400799"/>
                  </a:lnTo>
                  <a:lnTo>
                    <a:pt x="59753" y="378663"/>
                  </a:lnTo>
                  <a:lnTo>
                    <a:pt x="50355" y="340969"/>
                  </a:lnTo>
                  <a:lnTo>
                    <a:pt x="76822" y="361454"/>
                  </a:lnTo>
                  <a:lnTo>
                    <a:pt x="66573" y="334403"/>
                  </a:lnTo>
                  <a:lnTo>
                    <a:pt x="85356" y="334403"/>
                  </a:lnTo>
                  <a:lnTo>
                    <a:pt x="85356" y="315556"/>
                  </a:lnTo>
                  <a:lnTo>
                    <a:pt x="66573" y="302437"/>
                  </a:lnTo>
                  <a:lnTo>
                    <a:pt x="57188" y="320471"/>
                  </a:lnTo>
                  <a:lnTo>
                    <a:pt x="40119" y="313918"/>
                  </a:lnTo>
                  <a:lnTo>
                    <a:pt x="6832" y="227037"/>
                  </a:lnTo>
                  <a:lnTo>
                    <a:pt x="15366" y="163931"/>
                  </a:lnTo>
                  <a:lnTo>
                    <a:pt x="0" y="128676"/>
                  </a:lnTo>
                  <a:lnTo>
                    <a:pt x="7683" y="101638"/>
                  </a:lnTo>
                  <a:lnTo>
                    <a:pt x="24752" y="95897"/>
                  </a:lnTo>
                  <a:lnTo>
                    <a:pt x="40119" y="53276"/>
                  </a:lnTo>
                  <a:lnTo>
                    <a:pt x="40119" y="0"/>
                  </a:lnTo>
                  <a:close/>
                </a:path>
              </a:pathLst>
            </a:custGeom>
            <a:ln w="17526">
              <a:solidFill>
                <a:srgbClr val="000000"/>
              </a:solidFill>
            </a:ln>
          </p:spPr>
          <p:txBody>
            <a:bodyPr wrap="square" lIns="0" tIns="0" rIns="0" bIns="0" rtlCol="0"/>
            <a:lstStyle/>
            <a:p>
              <a:endParaRPr/>
            </a:p>
          </p:txBody>
        </p:sp>
        <p:sp>
          <p:nvSpPr>
            <p:cNvPr id="94" name="object 94"/>
            <p:cNvSpPr/>
            <p:nvPr/>
          </p:nvSpPr>
          <p:spPr>
            <a:xfrm>
              <a:off x="2915408" y="1434083"/>
              <a:ext cx="419100" cy="234950"/>
            </a:xfrm>
            <a:custGeom>
              <a:avLst/>
              <a:gdLst/>
              <a:ahLst/>
              <a:cxnLst/>
              <a:rect l="l" t="t" r="r" b="b"/>
              <a:pathLst>
                <a:path w="419100" h="234950">
                  <a:moveTo>
                    <a:pt x="1714" y="0"/>
                  </a:moveTo>
                  <a:lnTo>
                    <a:pt x="0" y="226517"/>
                  </a:lnTo>
                  <a:lnTo>
                    <a:pt x="279692" y="231419"/>
                  </a:lnTo>
                  <a:lnTo>
                    <a:pt x="408838" y="234696"/>
                  </a:lnTo>
                  <a:lnTo>
                    <a:pt x="419099" y="215074"/>
                  </a:lnTo>
                  <a:lnTo>
                    <a:pt x="401993" y="129209"/>
                  </a:lnTo>
                  <a:lnTo>
                    <a:pt x="378053" y="76047"/>
                  </a:lnTo>
                  <a:lnTo>
                    <a:pt x="351535" y="7353"/>
                  </a:lnTo>
                  <a:lnTo>
                    <a:pt x="1714" y="0"/>
                  </a:lnTo>
                  <a:close/>
                </a:path>
              </a:pathLst>
            </a:custGeom>
            <a:solidFill>
              <a:srgbClr val="ACCDEB"/>
            </a:solidFill>
          </p:spPr>
          <p:txBody>
            <a:bodyPr wrap="square" lIns="0" tIns="0" rIns="0" bIns="0" rtlCol="0"/>
            <a:lstStyle/>
            <a:p>
              <a:endParaRPr/>
            </a:p>
          </p:txBody>
        </p:sp>
        <p:sp>
          <p:nvSpPr>
            <p:cNvPr id="95" name="object 95"/>
            <p:cNvSpPr/>
            <p:nvPr/>
          </p:nvSpPr>
          <p:spPr>
            <a:xfrm>
              <a:off x="2915408" y="1434083"/>
              <a:ext cx="419100" cy="234950"/>
            </a:xfrm>
            <a:custGeom>
              <a:avLst/>
              <a:gdLst/>
              <a:ahLst/>
              <a:cxnLst/>
              <a:rect l="l" t="t" r="r" b="b"/>
              <a:pathLst>
                <a:path w="419100" h="234950">
                  <a:moveTo>
                    <a:pt x="1714" y="0"/>
                  </a:moveTo>
                  <a:lnTo>
                    <a:pt x="351535" y="7353"/>
                  </a:lnTo>
                  <a:lnTo>
                    <a:pt x="378053" y="76047"/>
                  </a:lnTo>
                  <a:lnTo>
                    <a:pt x="401993" y="129209"/>
                  </a:lnTo>
                  <a:lnTo>
                    <a:pt x="419099" y="215074"/>
                  </a:lnTo>
                  <a:lnTo>
                    <a:pt x="408838" y="234696"/>
                  </a:lnTo>
                  <a:lnTo>
                    <a:pt x="279692" y="231419"/>
                  </a:lnTo>
                  <a:lnTo>
                    <a:pt x="0" y="226517"/>
                  </a:lnTo>
                  <a:lnTo>
                    <a:pt x="1714" y="0"/>
                  </a:lnTo>
                  <a:close/>
                </a:path>
              </a:pathLst>
            </a:custGeom>
            <a:ln w="17525">
              <a:solidFill>
                <a:srgbClr val="000000"/>
              </a:solidFill>
            </a:ln>
          </p:spPr>
          <p:txBody>
            <a:bodyPr wrap="square" lIns="0" tIns="0" rIns="0" bIns="0" rtlCol="0"/>
            <a:lstStyle/>
            <a:p>
              <a:endParaRPr/>
            </a:p>
          </p:txBody>
        </p:sp>
        <p:sp>
          <p:nvSpPr>
            <p:cNvPr id="96" name="object 96"/>
            <p:cNvSpPr/>
            <p:nvPr/>
          </p:nvSpPr>
          <p:spPr>
            <a:xfrm>
              <a:off x="2906268" y="1659635"/>
              <a:ext cx="439420" cy="276225"/>
            </a:xfrm>
            <a:custGeom>
              <a:avLst/>
              <a:gdLst/>
              <a:ahLst/>
              <a:cxnLst/>
              <a:rect l="l" t="t" r="r" b="b"/>
              <a:pathLst>
                <a:path w="439420" h="276225">
                  <a:moveTo>
                    <a:pt x="7670" y="0"/>
                  </a:moveTo>
                  <a:lnTo>
                    <a:pt x="6819" y="106730"/>
                  </a:lnTo>
                  <a:lnTo>
                    <a:pt x="0" y="232333"/>
                  </a:lnTo>
                  <a:lnTo>
                    <a:pt x="318744" y="236435"/>
                  </a:lnTo>
                  <a:lnTo>
                    <a:pt x="352831" y="253682"/>
                  </a:lnTo>
                  <a:lnTo>
                    <a:pt x="375843" y="229870"/>
                  </a:lnTo>
                  <a:lnTo>
                    <a:pt x="438912" y="275844"/>
                  </a:lnTo>
                  <a:lnTo>
                    <a:pt x="430390" y="228231"/>
                  </a:lnTo>
                  <a:lnTo>
                    <a:pt x="435508" y="191287"/>
                  </a:lnTo>
                  <a:lnTo>
                    <a:pt x="438912" y="65671"/>
                  </a:lnTo>
                  <a:lnTo>
                    <a:pt x="410794" y="38582"/>
                  </a:lnTo>
                  <a:lnTo>
                    <a:pt x="421868" y="4102"/>
                  </a:lnTo>
                  <a:lnTo>
                    <a:pt x="213067" y="3289"/>
                  </a:lnTo>
                  <a:lnTo>
                    <a:pt x="7670" y="0"/>
                  </a:lnTo>
                  <a:close/>
                </a:path>
              </a:pathLst>
            </a:custGeom>
            <a:solidFill>
              <a:srgbClr val="ACCDEB"/>
            </a:solidFill>
          </p:spPr>
          <p:txBody>
            <a:bodyPr wrap="square" lIns="0" tIns="0" rIns="0" bIns="0" rtlCol="0"/>
            <a:lstStyle/>
            <a:p>
              <a:endParaRPr/>
            </a:p>
          </p:txBody>
        </p:sp>
        <p:sp>
          <p:nvSpPr>
            <p:cNvPr id="97" name="object 97"/>
            <p:cNvSpPr/>
            <p:nvPr/>
          </p:nvSpPr>
          <p:spPr>
            <a:xfrm>
              <a:off x="2906268" y="1659635"/>
              <a:ext cx="439420" cy="276225"/>
            </a:xfrm>
            <a:custGeom>
              <a:avLst/>
              <a:gdLst/>
              <a:ahLst/>
              <a:cxnLst/>
              <a:rect l="l" t="t" r="r" b="b"/>
              <a:pathLst>
                <a:path w="439420" h="276225">
                  <a:moveTo>
                    <a:pt x="7670" y="0"/>
                  </a:moveTo>
                  <a:lnTo>
                    <a:pt x="6819" y="106730"/>
                  </a:lnTo>
                  <a:lnTo>
                    <a:pt x="0" y="232333"/>
                  </a:lnTo>
                  <a:lnTo>
                    <a:pt x="318744" y="236435"/>
                  </a:lnTo>
                  <a:lnTo>
                    <a:pt x="352831" y="253682"/>
                  </a:lnTo>
                  <a:lnTo>
                    <a:pt x="375843" y="229870"/>
                  </a:lnTo>
                  <a:lnTo>
                    <a:pt x="438912" y="275844"/>
                  </a:lnTo>
                  <a:lnTo>
                    <a:pt x="430390" y="228231"/>
                  </a:lnTo>
                  <a:lnTo>
                    <a:pt x="435508" y="191287"/>
                  </a:lnTo>
                  <a:lnTo>
                    <a:pt x="438912" y="65671"/>
                  </a:lnTo>
                  <a:lnTo>
                    <a:pt x="410794" y="38582"/>
                  </a:lnTo>
                  <a:lnTo>
                    <a:pt x="421868" y="4102"/>
                  </a:lnTo>
                  <a:lnTo>
                    <a:pt x="213067" y="3289"/>
                  </a:lnTo>
                  <a:lnTo>
                    <a:pt x="7670" y="0"/>
                  </a:lnTo>
                  <a:close/>
                </a:path>
              </a:pathLst>
            </a:custGeom>
            <a:ln w="17526">
              <a:solidFill>
                <a:srgbClr val="000000"/>
              </a:solidFill>
            </a:ln>
          </p:spPr>
          <p:txBody>
            <a:bodyPr wrap="square" lIns="0" tIns="0" rIns="0" bIns="0" rtlCol="0"/>
            <a:lstStyle/>
            <a:p>
              <a:endParaRPr/>
            </a:p>
          </p:txBody>
        </p:sp>
        <p:sp>
          <p:nvSpPr>
            <p:cNvPr id="98" name="object 98"/>
            <p:cNvSpPr/>
            <p:nvPr/>
          </p:nvSpPr>
          <p:spPr>
            <a:xfrm>
              <a:off x="2898650" y="1888235"/>
              <a:ext cx="523240" cy="227329"/>
            </a:xfrm>
            <a:custGeom>
              <a:avLst/>
              <a:gdLst/>
              <a:ahLst/>
              <a:cxnLst/>
              <a:rect l="l" t="t" r="r" b="b"/>
              <a:pathLst>
                <a:path w="523239" h="227330">
                  <a:moveTo>
                    <a:pt x="5956" y="0"/>
                  </a:moveTo>
                  <a:lnTo>
                    <a:pt x="0" y="150012"/>
                  </a:lnTo>
                  <a:lnTo>
                    <a:pt x="118338" y="153301"/>
                  </a:lnTo>
                  <a:lnTo>
                    <a:pt x="116636" y="227076"/>
                  </a:lnTo>
                  <a:lnTo>
                    <a:pt x="275831" y="224612"/>
                  </a:lnTo>
                  <a:lnTo>
                    <a:pt x="418007" y="222161"/>
                  </a:lnTo>
                  <a:lnTo>
                    <a:pt x="522731" y="224612"/>
                  </a:lnTo>
                  <a:lnTo>
                    <a:pt x="490372" y="160680"/>
                  </a:lnTo>
                  <a:lnTo>
                    <a:pt x="467385" y="101650"/>
                  </a:lnTo>
                  <a:lnTo>
                    <a:pt x="442696" y="40170"/>
                  </a:lnTo>
                  <a:lnTo>
                    <a:pt x="383959" y="825"/>
                  </a:lnTo>
                  <a:lnTo>
                    <a:pt x="356717" y="23774"/>
                  </a:lnTo>
                  <a:lnTo>
                    <a:pt x="324357" y="7378"/>
                  </a:lnTo>
                  <a:lnTo>
                    <a:pt x="182181" y="3276"/>
                  </a:lnTo>
                  <a:lnTo>
                    <a:pt x="5956" y="0"/>
                  </a:lnTo>
                  <a:close/>
                </a:path>
              </a:pathLst>
            </a:custGeom>
            <a:solidFill>
              <a:srgbClr val="ACCDEB"/>
            </a:solidFill>
          </p:spPr>
          <p:txBody>
            <a:bodyPr wrap="square" lIns="0" tIns="0" rIns="0" bIns="0" rtlCol="0"/>
            <a:lstStyle/>
            <a:p>
              <a:endParaRPr/>
            </a:p>
          </p:txBody>
        </p:sp>
        <p:sp>
          <p:nvSpPr>
            <p:cNvPr id="99" name="object 99"/>
            <p:cNvSpPr/>
            <p:nvPr/>
          </p:nvSpPr>
          <p:spPr>
            <a:xfrm>
              <a:off x="2898650" y="1888235"/>
              <a:ext cx="523240" cy="227329"/>
            </a:xfrm>
            <a:custGeom>
              <a:avLst/>
              <a:gdLst/>
              <a:ahLst/>
              <a:cxnLst/>
              <a:rect l="l" t="t" r="r" b="b"/>
              <a:pathLst>
                <a:path w="523239" h="227330">
                  <a:moveTo>
                    <a:pt x="5956" y="0"/>
                  </a:moveTo>
                  <a:lnTo>
                    <a:pt x="0" y="150012"/>
                  </a:lnTo>
                  <a:lnTo>
                    <a:pt x="118338" y="153301"/>
                  </a:lnTo>
                  <a:lnTo>
                    <a:pt x="116636" y="227076"/>
                  </a:lnTo>
                  <a:lnTo>
                    <a:pt x="275831" y="224612"/>
                  </a:lnTo>
                  <a:lnTo>
                    <a:pt x="418007" y="222161"/>
                  </a:lnTo>
                  <a:lnTo>
                    <a:pt x="522731" y="224612"/>
                  </a:lnTo>
                  <a:lnTo>
                    <a:pt x="490372" y="160680"/>
                  </a:lnTo>
                  <a:lnTo>
                    <a:pt x="467385" y="101650"/>
                  </a:lnTo>
                  <a:lnTo>
                    <a:pt x="442696" y="40170"/>
                  </a:lnTo>
                  <a:lnTo>
                    <a:pt x="383959" y="825"/>
                  </a:lnTo>
                  <a:lnTo>
                    <a:pt x="356717" y="23774"/>
                  </a:lnTo>
                  <a:lnTo>
                    <a:pt x="324357" y="7378"/>
                  </a:lnTo>
                  <a:lnTo>
                    <a:pt x="182181" y="3276"/>
                  </a:lnTo>
                  <a:lnTo>
                    <a:pt x="5956" y="0"/>
                  </a:lnTo>
                  <a:close/>
                </a:path>
              </a:pathLst>
            </a:custGeom>
            <a:ln w="17526">
              <a:solidFill>
                <a:srgbClr val="000000"/>
              </a:solidFill>
            </a:ln>
          </p:spPr>
          <p:txBody>
            <a:bodyPr wrap="square" lIns="0" tIns="0" rIns="0" bIns="0" rtlCol="0"/>
            <a:lstStyle/>
            <a:p>
              <a:endParaRPr/>
            </a:p>
          </p:txBody>
        </p:sp>
        <p:sp>
          <p:nvSpPr>
            <p:cNvPr id="100" name="object 100"/>
            <p:cNvSpPr/>
            <p:nvPr/>
          </p:nvSpPr>
          <p:spPr>
            <a:xfrm>
              <a:off x="3011429" y="2110736"/>
              <a:ext cx="459105" cy="226060"/>
            </a:xfrm>
            <a:custGeom>
              <a:avLst/>
              <a:gdLst/>
              <a:ahLst/>
              <a:cxnLst/>
              <a:rect l="l" t="t" r="r" b="b"/>
              <a:pathLst>
                <a:path w="459104" h="226060">
                  <a:moveTo>
                    <a:pt x="407746" y="0"/>
                  </a:moveTo>
                  <a:lnTo>
                    <a:pt x="199618" y="2463"/>
                  </a:lnTo>
                  <a:lnTo>
                    <a:pt x="4241" y="2463"/>
                  </a:lnTo>
                  <a:lnTo>
                    <a:pt x="3390" y="132054"/>
                  </a:lnTo>
                  <a:lnTo>
                    <a:pt x="0" y="223913"/>
                  </a:lnTo>
                  <a:lnTo>
                    <a:pt x="458724" y="225551"/>
                  </a:lnTo>
                  <a:lnTo>
                    <a:pt x="449376" y="108267"/>
                  </a:lnTo>
                  <a:lnTo>
                    <a:pt x="449376" y="63982"/>
                  </a:lnTo>
                  <a:lnTo>
                    <a:pt x="412851" y="36906"/>
                  </a:lnTo>
                  <a:lnTo>
                    <a:pt x="423887" y="13131"/>
                  </a:lnTo>
                  <a:lnTo>
                    <a:pt x="407746" y="0"/>
                  </a:lnTo>
                  <a:close/>
                </a:path>
              </a:pathLst>
            </a:custGeom>
            <a:solidFill>
              <a:srgbClr val="ACCDEB"/>
            </a:solidFill>
          </p:spPr>
          <p:txBody>
            <a:bodyPr wrap="square" lIns="0" tIns="0" rIns="0" bIns="0" rtlCol="0"/>
            <a:lstStyle/>
            <a:p>
              <a:endParaRPr/>
            </a:p>
          </p:txBody>
        </p:sp>
        <p:sp>
          <p:nvSpPr>
            <p:cNvPr id="101" name="object 101"/>
            <p:cNvSpPr/>
            <p:nvPr/>
          </p:nvSpPr>
          <p:spPr>
            <a:xfrm>
              <a:off x="3011429" y="2110736"/>
              <a:ext cx="459105" cy="226060"/>
            </a:xfrm>
            <a:custGeom>
              <a:avLst/>
              <a:gdLst/>
              <a:ahLst/>
              <a:cxnLst/>
              <a:rect l="l" t="t" r="r" b="b"/>
              <a:pathLst>
                <a:path w="459104" h="226060">
                  <a:moveTo>
                    <a:pt x="4241" y="2463"/>
                  </a:moveTo>
                  <a:lnTo>
                    <a:pt x="3390" y="132054"/>
                  </a:lnTo>
                  <a:lnTo>
                    <a:pt x="0" y="223913"/>
                  </a:lnTo>
                  <a:lnTo>
                    <a:pt x="458724" y="225551"/>
                  </a:lnTo>
                  <a:lnTo>
                    <a:pt x="449376" y="108267"/>
                  </a:lnTo>
                  <a:lnTo>
                    <a:pt x="449376" y="63982"/>
                  </a:lnTo>
                  <a:lnTo>
                    <a:pt x="412851" y="36906"/>
                  </a:lnTo>
                  <a:lnTo>
                    <a:pt x="423887" y="13131"/>
                  </a:lnTo>
                  <a:lnTo>
                    <a:pt x="407746" y="0"/>
                  </a:lnTo>
                  <a:lnTo>
                    <a:pt x="199618" y="2463"/>
                  </a:lnTo>
                  <a:lnTo>
                    <a:pt x="4241" y="2463"/>
                  </a:lnTo>
                  <a:close/>
                </a:path>
              </a:pathLst>
            </a:custGeom>
            <a:ln w="17526">
              <a:solidFill>
                <a:srgbClr val="000000"/>
              </a:solidFill>
            </a:ln>
          </p:spPr>
          <p:txBody>
            <a:bodyPr wrap="square" lIns="0" tIns="0" rIns="0" bIns="0" rtlCol="0"/>
            <a:lstStyle/>
            <a:p>
              <a:endParaRPr/>
            </a:p>
          </p:txBody>
        </p:sp>
        <p:sp>
          <p:nvSpPr>
            <p:cNvPr id="102" name="object 102"/>
            <p:cNvSpPr/>
            <p:nvPr/>
          </p:nvSpPr>
          <p:spPr>
            <a:xfrm>
              <a:off x="3532625" y="1557530"/>
              <a:ext cx="312420" cy="352425"/>
            </a:xfrm>
            <a:custGeom>
              <a:avLst/>
              <a:gdLst/>
              <a:ahLst/>
              <a:cxnLst/>
              <a:rect l="l" t="t" r="r" b="b"/>
              <a:pathLst>
                <a:path w="312420" h="352425">
                  <a:moveTo>
                    <a:pt x="81102" y="0"/>
                  </a:moveTo>
                  <a:lnTo>
                    <a:pt x="67436" y="20561"/>
                  </a:lnTo>
                  <a:lnTo>
                    <a:pt x="46100" y="20561"/>
                  </a:lnTo>
                  <a:lnTo>
                    <a:pt x="22199" y="23850"/>
                  </a:lnTo>
                  <a:lnTo>
                    <a:pt x="29032" y="94589"/>
                  </a:lnTo>
                  <a:lnTo>
                    <a:pt x="0" y="125018"/>
                  </a:lnTo>
                  <a:lnTo>
                    <a:pt x="13665" y="143941"/>
                  </a:lnTo>
                  <a:lnTo>
                    <a:pt x="13665" y="196583"/>
                  </a:lnTo>
                  <a:lnTo>
                    <a:pt x="39268" y="196583"/>
                  </a:lnTo>
                  <a:lnTo>
                    <a:pt x="81102" y="234416"/>
                  </a:lnTo>
                  <a:lnTo>
                    <a:pt x="96469" y="272249"/>
                  </a:lnTo>
                  <a:lnTo>
                    <a:pt x="114388" y="302691"/>
                  </a:lnTo>
                  <a:lnTo>
                    <a:pt x="106705" y="330657"/>
                  </a:lnTo>
                  <a:lnTo>
                    <a:pt x="144259" y="352043"/>
                  </a:lnTo>
                  <a:lnTo>
                    <a:pt x="291934" y="329831"/>
                  </a:lnTo>
                  <a:lnTo>
                    <a:pt x="297065" y="282943"/>
                  </a:lnTo>
                  <a:lnTo>
                    <a:pt x="285114" y="269786"/>
                  </a:lnTo>
                  <a:lnTo>
                    <a:pt x="285114" y="194932"/>
                  </a:lnTo>
                  <a:lnTo>
                    <a:pt x="293649" y="150520"/>
                  </a:lnTo>
                  <a:lnTo>
                    <a:pt x="312419" y="131597"/>
                  </a:lnTo>
                  <a:lnTo>
                    <a:pt x="305600" y="116801"/>
                  </a:lnTo>
                  <a:lnTo>
                    <a:pt x="295351" y="121729"/>
                  </a:lnTo>
                  <a:lnTo>
                    <a:pt x="297065" y="131597"/>
                  </a:lnTo>
                  <a:lnTo>
                    <a:pt x="272300" y="159562"/>
                  </a:lnTo>
                  <a:lnTo>
                    <a:pt x="262064" y="153809"/>
                  </a:lnTo>
                  <a:lnTo>
                    <a:pt x="276580" y="128308"/>
                  </a:lnTo>
                  <a:lnTo>
                    <a:pt x="268897" y="107746"/>
                  </a:lnTo>
                  <a:lnTo>
                    <a:pt x="275716" y="88836"/>
                  </a:lnTo>
                  <a:lnTo>
                    <a:pt x="252679" y="88010"/>
                  </a:lnTo>
                  <a:lnTo>
                    <a:pt x="244995" y="69913"/>
                  </a:lnTo>
                  <a:lnTo>
                    <a:pt x="201460" y="58394"/>
                  </a:lnTo>
                  <a:lnTo>
                    <a:pt x="177558" y="43586"/>
                  </a:lnTo>
                  <a:lnTo>
                    <a:pt x="142557" y="50177"/>
                  </a:lnTo>
                  <a:lnTo>
                    <a:pt x="124637" y="26314"/>
                  </a:lnTo>
                  <a:lnTo>
                    <a:pt x="91338" y="26314"/>
                  </a:lnTo>
                  <a:lnTo>
                    <a:pt x="81102" y="0"/>
                  </a:lnTo>
                  <a:close/>
                </a:path>
              </a:pathLst>
            </a:custGeom>
            <a:solidFill>
              <a:srgbClr val="ACCDEB"/>
            </a:solidFill>
          </p:spPr>
          <p:txBody>
            <a:bodyPr wrap="square" lIns="0" tIns="0" rIns="0" bIns="0" rtlCol="0"/>
            <a:lstStyle/>
            <a:p>
              <a:endParaRPr/>
            </a:p>
          </p:txBody>
        </p:sp>
        <p:sp>
          <p:nvSpPr>
            <p:cNvPr id="103" name="object 103"/>
            <p:cNvSpPr/>
            <p:nvPr/>
          </p:nvSpPr>
          <p:spPr>
            <a:xfrm>
              <a:off x="3532625" y="1557530"/>
              <a:ext cx="312420" cy="352425"/>
            </a:xfrm>
            <a:custGeom>
              <a:avLst/>
              <a:gdLst/>
              <a:ahLst/>
              <a:cxnLst/>
              <a:rect l="l" t="t" r="r" b="b"/>
              <a:pathLst>
                <a:path w="312420" h="352425">
                  <a:moveTo>
                    <a:pt x="22199" y="23850"/>
                  </a:moveTo>
                  <a:lnTo>
                    <a:pt x="46100" y="20561"/>
                  </a:lnTo>
                  <a:lnTo>
                    <a:pt x="67436" y="20561"/>
                  </a:lnTo>
                  <a:lnTo>
                    <a:pt x="81102" y="0"/>
                  </a:lnTo>
                  <a:lnTo>
                    <a:pt x="91338" y="26314"/>
                  </a:lnTo>
                  <a:lnTo>
                    <a:pt x="124637" y="26314"/>
                  </a:lnTo>
                  <a:lnTo>
                    <a:pt x="142557" y="50177"/>
                  </a:lnTo>
                  <a:lnTo>
                    <a:pt x="177558" y="43586"/>
                  </a:lnTo>
                  <a:lnTo>
                    <a:pt x="201460" y="58394"/>
                  </a:lnTo>
                  <a:lnTo>
                    <a:pt x="244995" y="69913"/>
                  </a:lnTo>
                  <a:lnTo>
                    <a:pt x="252679" y="88010"/>
                  </a:lnTo>
                  <a:lnTo>
                    <a:pt x="275716" y="88836"/>
                  </a:lnTo>
                  <a:lnTo>
                    <a:pt x="268897" y="107746"/>
                  </a:lnTo>
                  <a:lnTo>
                    <a:pt x="276580" y="128308"/>
                  </a:lnTo>
                  <a:lnTo>
                    <a:pt x="262064" y="153809"/>
                  </a:lnTo>
                  <a:lnTo>
                    <a:pt x="272300" y="159562"/>
                  </a:lnTo>
                  <a:lnTo>
                    <a:pt x="297065" y="131597"/>
                  </a:lnTo>
                  <a:lnTo>
                    <a:pt x="295351" y="121729"/>
                  </a:lnTo>
                  <a:lnTo>
                    <a:pt x="305600" y="116801"/>
                  </a:lnTo>
                  <a:lnTo>
                    <a:pt x="312419" y="131597"/>
                  </a:lnTo>
                  <a:lnTo>
                    <a:pt x="293649" y="150520"/>
                  </a:lnTo>
                  <a:lnTo>
                    <a:pt x="285114" y="194932"/>
                  </a:lnTo>
                  <a:lnTo>
                    <a:pt x="285114" y="269786"/>
                  </a:lnTo>
                  <a:lnTo>
                    <a:pt x="297065" y="282943"/>
                  </a:lnTo>
                  <a:lnTo>
                    <a:pt x="291934" y="329831"/>
                  </a:lnTo>
                  <a:lnTo>
                    <a:pt x="144259" y="352043"/>
                  </a:lnTo>
                  <a:lnTo>
                    <a:pt x="106705" y="330657"/>
                  </a:lnTo>
                  <a:lnTo>
                    <a:pt x="114388" y="302691"/>
                  </a:lnTo>
                  <a:lnTo>
                    <a:pt x="96469" y="272249"/>
                  </a:lnTo>
                  <a:lnTo>
                    <a:pt x="81102" y="234416"/>
                  </a:lnTo>
                  <a:lnTo>
                    <a:pt x="39268" y="196583"/>
                  </a:lnTo>
                  <a:lnTo>
                    <a:pt x="13665" y="196583"/>
                  </a:lnTo>
                  <a:lnTo>
                    <a:pt x="13665" y="143941"/>
                  </a:lnTo>
                  <a:lnTo>
                    <a:pt x="0" y="125018"/>
                  </a:lnTo>
                  <a:lnTo>
                    <a:pt x="29032" y="94589"/>
                  </a:lnTo>
                  <a:lnTo>
                    <a:pt x="22199" y="23850"/>
                  </a:lnTo>
                  <a:close/>
                </a:path>
              </a:pathLst>
            </a:custGeom>
            <a:ln w="17526">
              <a:solidFill>
                <a:srgbClr val="000000"/>
              </a:solidFill>
            </a:ln>
          </p:spPr>
          <p:txBody>
            <a:bodyPr wrap="square" lIns="0" tIns="0" rIns="0" bIns="0" rtlCol="0"/>
            <a:lstStyle/>
            <a:p>
              <a:endParaRPr/>
            </a:p>
          </p:txBody>
        </p:sp>
        <p:sp>
          <p:nvSpPr>
            <p:cNvPr id="104" name="object 104"/>
            <p:cNvSpPr/>
            <p:nvPr/>
          </p:nvSpPr>
          <p:spPr>
            <a:xfrm>
              <a:off x="3334515" y="1836418"/>
              <a:ext cx="363220" cy="227329"/>
            </a:xfrm>
            <a:custGeom>
              <a:avLst/>
              <a:gdLst/>
              <a:ahLst/>
              <a:cxnLst/>
              <a:rect l="l" t="t" r="r" b="b"/>
              <a:pathLst>
                <a:path w="363220" h="227330">
                  <a:moveTo>
                    <a:pt x="296290" y="0"/>
                  </a:moveTo>
                  <a:lnTo>
                    <a:pt x="136220" y="6578"/>
                  </a:lnTo>
                  <a:lnTo>
                    <a:pt x="5956" y="11518"/>
                  </a:lnTo>
                  <a:lnTo>
                    <a:pt x="0" y="51828"/>
                  </a:lnTo>
                  <a:lnTo>
                    <a:pt x="7658" y="93789"/>
                  </a:lnTo>
                  <a:lnTo>
                    <a:pt x="41719" y="181000"/>
                  </a:lnTo>
                  <a:lnTo>
                    <a:pt x="60451" y="227075"/>
                  </a:lnTo>
                  <a:lnTo>
                    <a:pt x="274154" y="216382"/>
                  </a:lnTo>
                  <a:lnTo>
                    <a:pt x="308216" y="227075"/>
                  </a:lnTo>
                  <a:lnTo>
                    <a:pt x="329501" y="182651"/>
                  </a:lnTo>
                  <a:lnTo>
                    <a:pt x="321843" y="151383"/>
                  </a:lnTo>
                  <a:lnTo>
                    <a:pt x="357593" y="144805"/>
                  </a:lnTo>
                  <a:lnTo>
                    <a:pt x="362711" y="94614"/>
                  </a:lnTo>
                  <a:lnTo>
                    <a:pt x="341426" y="73228"/>
                  </a:lnTo>
                  <a:lnTo>
                    <a:pt x="303961" y="51828"/>
                  </a:lnTo>
                  <a:lnTo>
                    <a:pt x="311619" y="21386"/>
                  </a:lnTo>
                  <a:lnTo>
                    <a:pt x="296290" y="0"/>
                  </a:lnTo>
                  <a:close/>
                </a:path>
              </a:pathLst>
            </a:custGeom>
            <a:solidFill>
              <a:srgbClr val="ACCDEB"/>
            </a:solidFill>
          </p:spPr>
          <p:txBody>
            <a:bodyPr wrap="square" lIns="0" tIns="0" rIns="0" bIns="0" rtlCol="0"/>
            <a:lstStyle/>
            <a:p>
              <a:endParaRPr/>
            </a:p>
          </p:txBody>
        </p:sp>
        <p:sp>
          <p:nvSpPr>
            <p:cNvPr id="105" name="object 105"/>
            <p:cNvSpPr/>
            <p:nvPr/>
          </p:nvSpPr>
          <p:spPr>
            <a:xfrm>
              <a:off x="3334515" y="1836418"/>
              <a:ext cx="363220" cy="227329"/>
            </a:xfrm>
            <a:custGeom>
              <a:avLst/>
              <a:gdLst/>
              <a:ahLst/>
              <a:cxnLst/>
              <a:rect l="l" t="t" r="r" b="b"/>
              <a:pathLst>
                <a:path w="363220" h="227330">
                  <a:moveTo>
                    <a:pt x="5956" y="11518"/>
                  </a:moveTo>
                  <a:lnTo>
                    <a:pt x="0" y="51828"/>
                  </a:lnTo>
                  <a:lnTo>
                    <a:pt x="7658" y="93789"/>
                  </a:lnTo>
                  <a:lnTo>
                    <a:pt x="41719" y="181000"/>
                  </a:lnTo>
                  <a:lnTo>
                    <a:pt x="60451" y="227075"/>
                  </a:lnTo>
                  <a:lnTo>
                    <a:pt x="274154" y="216382"/>
                  </a:lnTo>
                  <a:lnTo>
                    <a:pt x="308216" y="227075"/>
                  </a:lnTo>
                  <a:lnTo>
                    <a:pt x="329501" y="182651"/>
                  </a:lnTo>
                  <a:lnTo>
                    <a:pt x="321843" y="151383"/>
                  </a:lnTo>
                  <a:lnTo>
                    <a:pt x="357593" y="144805"/>
                  </a:lnTo>
                  <a:lnTo>
                    <a:pt x="362711" y="94614"/>
                  </a:lnTo>
                  <a:lnTo>
                    <a:pt x="341426" y="73228"/>
                  </a:lnTo>
                  <a:lnTo>
                    <a:pt x="303961" y="51828"/>
                  </a:lnTo>
                  <a:lnTo>
                    <a:pt x="311619" y="21386"/>
                  </a:lnTo>
                  <a:lnTo>
                    <a:pt x="296290" y="0"/>
                  </a:lnTo>
                  <a:lnTo>
                    <a:pt x="216255" y="3289"/>
                  </a:lnTo>
                  <a:lnTo>
                    <a:pt x="136220" y="6578"/>
                  </a:lnTo>
                  <a:lnTo>
                    <a:pt x="5956" y="11518"/>
                  </a:lnTo>
                  <a:close/>
                </a:path>
              </a:pathLst>
            </a:custGeom>
            <a:ln w="17526">
              <a:solidFill>
                <a:srgbClr val="000000"/>
              </a:solidFill>
            </a:ln>
          </p:spPr>
          <p:txBody>
            <a:bodyPr wrap="square" lIns="0" tIns="0" rIns="0" bIns="0" rtlCol="0"/>
            <a:lstStyle/>
            <a:p>
              <a:endParaRPr/>
            </a:p>
          </p:txBody>
        </p:sp>
        <p:sp>
          <p:nvSpPr>
            <p:cNvPr id="106" name="object 106"/>
            <p:cNvSpPr/>
            <p:nvPr/>
          </p:nvSpPr>
          <p:spPr>
            <a:xfrm>
              <a:off x="3973068" y="2691382"/>
              <a:ext cx="576580" cy="376555"/>
            </a:xfrm>
            <a:custGeom>
              <a:avLst/>
              <a:gdLst/>
              <a:ahLst/>
              <a:cxnLst/>
              <a:rect l="l" t="t" r="r" b="b"/>
              <a:pathLst>
                <a:path w="576579" h="376555">
                  <a:moveTo>
                    <a:pt x="371551" y="0"/>
                  </a:moveTo>
                  <a:lnTo>
                    <a:pt x="374103" y="3276"/>
                  </a:lnTo>
                  <a:lnTo>
                    <a:pt x="374103" y="42646"/>
                  </a:lnTo>
                  <a:lnTo>
                    <a:pt x="345135" y="22148"/>
                  </a:lnTo>
                  <a:lnTo>
                    <a:pt x="175552" y="46748"/>
                  </a:lnTo>
                  <a:lnTo>
                    <a:pt x="158508" y="22148"/>
                  </a:lnTo>
                  <a:lnTo>
                    <a:pt x="0" y="36906"/>
                  </a:lnTo>
                  <a:lnTo>
                    <a:pt x="5118" y="78727"/>
                  </a:lnTo>
                  <a:lnTo>
                    <a:pt x="23863" y="63969"/>
                  </a:lnTo>
                  <a:lnTo>
                    <a:pt x="41757" y="77914"/>
                  </a:lnTo>
                  <a:lnTo>
                    <a:pt x="126123" y="60693"/>
                  </a:lnTo>
                  <a:lnTo>
                    <a:pt x="139750" y="80365"/>
                  </a:lnTo>
                  <a:lnTo>
                    <a:pt x="165328" y="93497"/>
                  </a:lnTo>
                  <a:lnTo>
                    <a:pt x="210489" y="80365"/>
                  </a:lnTo>
                  <a:lnTo>
                    <a:pt x="222415" y="61506"/>
                  </a:lnTo>
                  <a:lnTo>
                    <a:pt x="253098" y="64795"/>
                  </a:lnTo>
                  <a:lnTo>
                    <a:pt x="279514" y="94310"/>
                  </a:lnTo>
                  <a:lnTo>
                    <a:pt x="334048" y="120561"/>
                  </a:lnTo>
                  <a:lnTo>
                    <a:pt x="355358" y="151726"/>
                  </a:lnTo>
                  <a:lnTo>
                    <a:pt x="353656" y="204203"/>
                  </a:lnTo>
                  <a:lnTo>
                    <a:pt x="364731" y="227164"/>
                  </a:lnTo>
                  <a:lnTo>
                    <a:pt x="363880" y="209943"/>
                  </a:lnTo>
                  <a:lnTo>
                    <a:pt x="374103" y="204203"/>
                  </a:lnTo>
                  <a:lnTo>
                    <a:pt x="381774" y="220611"/>
                  </a:lnTo>
                  <a:lnTo>
                    <a:pt x="374103" y="250139"/>
                  </a:lnTo>
                  <a:lnTo>
                    <a:pt x="407339" y="281292"/>
                  </a:lnTo>
                  <a:lnTo>
                    <a:pt x="417563" y="274739"/>
                  </a:lnTo>
                  <a:lnTo>
                    <a:pt x="424383" y="298513"/>
                  </a:lnTo>
                  <a:lnTo>
                    <a:pt x="435457" y="308356"/>
                  </a:lnTo>
                  <a:lnTo>
                    <a:pt x="449097" y="333781"/>
                  </a:lnTo>
                  <a:lnTo>
                    <a:pt x="491705" y="358381"/>
                  </a:lnTo>
                  <a:lnTo>
                    <a:pt x="501929" y="376428"/>
                  </a:lnTo>
                  <a:lnTo>
                    <a:pt x="562432" y="364947"/>
                  </a:lnTo>
                  <a:lnTo>
                    <a:pt x="576072" y="323938"/>
                  </a:lnTo>
                  <a:lnTo>
                    <a:pt x="569252" y="255054"/>
                  </a:lnTo>
                  <a:lnTo>
                    <a:pt x="526643" y="207492"/>
                  </a:lnTo>
                  <a:lnTo>
                    <a:pt x="498525" y="139420"/>
                  </a:lnTo>
                  <a:lnTo>
                    <a:pt x="441426" y="60693"/>
                  </a:lnTo>
                  <a:lnTo>
                    <a:pt x="405638" y="2463"/>
                  </a:lnTo>
                  <a:lnTo>
                    <a:pt x="371551" y="0"/>
                  </a:lnTo>
                  <a:close/>
                </a:path>
              </a:pathLst>
            </a:custGeom>
            <a:solidFill>
              <a:srgbClr val="ACCDEB"/>
            </a:solidFill>
          </p:spPr>
          <p:txBody>
            <a:bodyPr wrap="square" lIns="0" tIns="0" rIns="0" bIns="0" rtlCol="0"/>
            <a:lstStyle/>
            <a:p>
              <a:endParaRPr/>
            </a:p>
          </p:txBody>
        </p:sp>
        <p:sp>
          <p:nvSpPr>
            <p:cNvPr id="107" name="object 107"/>
            <p:cNvSpPr/>
            <p:nvPr/>
          </p:nvSpPr>
          <p:spPr>
            <a:xfrm>
              <a:off x="3973068" y="2691382"/>
              <a:ext cx="576580" cy="376555"/>
            </a:xfrm>
            <a:custGeom>
              <a:avLst/>
              <a:gdLst/>
              <a:ahLst/>
              <a:cxnLst/>
              <a:rect l="l" t="t" r="r" b="b"/>
              <a:pathLst>
                <a:path w="576579" h="376555">
                  <a:moveTo>
                    <a:pt x="0" y="36906"/>
                  </a:moveTo>
                  <a:lnTo>
                    <a:pt x="158508" y="22148"/>
                  </a:lnTo>
                  <a:lnTo>
                    <a:pt x="175552" y="46748"/>
                  </a:lnTo>
                  <a:lnTo>
                    <a:pt x="345135" y="22148"/>
                  </a:lnTo>
                  <a:lnTo>
                    <a:pt x="374103" y="42646"/>
                  </a:lnTo>
                  <a:lnTo>
                    <a:pt x="374103" y="3276"/>
                  </a:lnTo>
                  <a:lnTo>
                    <a:pt x="371551" y="0"/>
                  </a:lnTo>
                  <a:lnTo>
                    <a:pt x="405638" y="2463"/>
                  </a:lnTo>
                  <a:lnTo>
                    <a:pt x="441426" y="60693"/>
                  </a:lnTo>
                  <a:lnTo>
                    <a:pt x="498525" y="139420"/>
                  </a:lnTo>
                  <a:lnTo>
                    <a:pt x="526643" y="207492"/>
                  </a:lnTo>
                  <a:lnTo>
                    <a:pt x="569252" y="255054"/>
                  </a:lnTo>
                  <a:lnTo>
                    <a:pt x="576072" y="323938"/>
                  </a:lnTo>
                  <a:lnTo>
                    <a:pt x="562432" y="364947"/>
                  </a:lnTo>
                  <a:lnTo>
                    <a:pt x="501929" y="376428"/>
                  </a:lnTo>
                  <a:lnTo>
                    <a:pt x="491705" y="358381"/>
                  </a:lnTo>
                  <a:lnTo>
                    <a:pt x="449097" y="333781"/>
                  </a:lnTo>
                  <a:lnTo>
                    <a:pt x="435457" y="308356"/>
                  </a:lnTo>
                  <a:lnTo>
                    <a:pt x="424383" y="298513"/>
                  </a:lnTo>
                  <a:lnTo>
                    <a:pt x="417563" y="274739"/>
                  </a:lnTo>
                  <a:lnTo>
                    <a:pt x="407339" y="281292"/>
                  </a:lnTo>
                  <a:lnTo>
                    <a:pt x="374103" y="250139"/>
                  </a:lnTo>
                  <a:lnTo>
                    <a:pt x="381774" y="220611"/>
                  </a:lnTo>
                  <a:lnTo>
                    <a:pt x="374103" y="204203"/>
                  </a:lnTo>
                  <a:lnTo>
                    <a:pt x="363880" y="209943"/>
                  </a:lnTo>
                  <a:lnTo>
                    <a:pt x="364731" y="227164"/>
                  </a:lnTo>
                  <a:lnTo>
                    <a:pt x="353656" y="204203"/>
                  </a:lnTo>
                  <a:lnTo>
                    <a:pt x="355358" y="151726"/>
                  </a:lnTo>
                  <a:lnTo>
                    <a:pt x="334048" y="120561"/>
                  </a:lnTo>
                  <a:lnTo>
                    <a:pt x="279514" y="94310"/>
                  </a:lnTo>
                  <a:lnTo>
                    <a:pt x="253098" y="64795"/>
                  </a:lnTo>
                  <a:lnTo>
                    <a:pt x="222415" y="61506"/>
                  </a:lnTo>
                  <a:lnTo>
                    <a:pt x="210489" y="80365"/>
                  </a:lnTo>
                  <a:lnTo>
                    <a:pt x="165328" y="93497"/>
                  </a:lnTo>
                  <a:lnTo>
                    <a:pt x="139750" y="80365"/>
                  </a:lnTo>
                  <a:lnTo>
                    <a:pt x="126123" y="60693"/>
                  </a:lnTo>
                  <a:lnTo>
                    <a:pt x="41757" y="77914"/>
                  </a:lnTo>
                  <a:lnTo>
                    <a:pt x="23863" y="63969"/>
                  </a:lnTo>
                  <a:lnTo>
                    <a:pt x="5118" y="78727"/>
                  </a:lnTo>
                  <a:lnTo>
                    <a:pt x="0" y="36906"/>
                  </a:lnTo>
                  <a:close/>
                </a:path>
              </a:pathLst>
            </a:custGeom>
            <a:ln w="17526">
              <a:solidFill>
                <a:srgbClr val="000000"/>
              </a:solidFill>
            </a:ln>
          </p:spPr>
          <p:txBody>
            <a:bodyPr wrap="square" lIns="0" tIns="0" rIns="0" bIns="0" rtlCol="0"/>
            <a:lstStyle/>
            <a:p>
              <a:endParaRPr/>
            </a:p>
          </p:txBody>
        </p:sp>
        <p:sp>
          <p:nvSpPr>
            <p:cNvPr id="108" name="object 108"/>
            <p:cNvSpPr/>
            <p:nvPr/>
          </p:nvSpPr>
          <p:spPr>
            <a:xfrm>
              <a:off x="4565909" y="1812034"/>
              <a:ext cx="93345" cy="180340"/>
            </a:xfrm>
            <a:custGeom>
              <a:avLst/>
              <a:gdLst/>
              <a:ahLst/>
              <a:cxnLst/>
              <a:rect l="l" t="t" r="r" b="b"/>
              <a:pathLst>
                <a:path w="93345" h="180339">
                  <a:moveTo>
                    <a:pt x="38874" y="0"/>
                  </a:moveTo>
                  <a:lnTo>
                    <a:pt x="16052" y="825"/>
                  </a:lnTo>
                  <a:lnTo>
                    <a:pt x="0" y="68465"/>
                  </a:lnTo>
                  <a:lnTo>
                    <a:pt x="32956" y="96519"/>
                  </a:lnTo>
                  <a:lnTo>
                    <a:pt x="8445" y="149313"/>
                  </a:lnTo>
                  <a:lnTo>
                    <a:pt x="40563" y="166636"/>
                  </a:lnTo>
                  <a:lnTo>
                    <a:pt x="59994" y="168287"/>
                  </a:lnTo>
                  <a:lnTo>
                    <a:pt x="77749" y="179831"/>
                  </a:lnTo>
                  <a:lnTo>
                    <a:pt x="92964" y="147662"/>
                  </a:lnTo>
                  <a:lnTo>
                    <a:pt x="92113" y="62699"/>
                  </a:lnTo>
                  <a:lnTo>
                    <a:pt x="76898" y="48666"/>
                  </a:lnTo>
                  <a:lnTo>
                    <a:pt x="82816" y="27228"/>
                  </a:lnTo>
                  <a:lnTo>
                    <a:pt x="38874" y="0"/>
                  </a:lnTo>
                  <a:close/>
                </a:path>
              </a:pathLst>
            </a:custGeom>
            <a:solidFill>
              <a:srgbClr val="ACCDEB"/>
            </a:solidFill>
          </p:spPr>
          <p:txBody>
            <a:bodyPr wrap="square" lIns="0" tIns="0" rIns="0" bIns="0" rtlCol="0"/>
            <a:lstStyle/>
            <a:p>
              <a:endParaRPr/>
            </a:p>
          </p:txBody>
        </p:sp>
        <p:sp>
          <p:nvSpPr>
            <p:cNvPr id="109" name="object 109"/>
            <p:cNvSpPr/>
            <p:nvPr/>
          </p:nvSpPr>
          <p:spPr>
            <a:xfrm>
              <a:off x="4565907" y="1812034"/>
              <a:ext cx="93345" cy="180340"/>
            </a:xfrm>
            <a:custGeom>
              <a:avLst/>
              <a:gdLst/>
              <a:ahLst/>
              <a:cxnLst/>
              <a:rect l="l" t="t" r="r" b="b"/>
              <a:pathLst>
                <a:path w="93345" h="180339">
                  <a:moveTo>
                    <a:pt x="16052" y="825"/>
                  </a:moveTo>
                  <a:lnTo>
                    <a:pt x="38874" y="0"/>
                  </a:lnTo>
                  <a:lnTo>
                    <a:pt x="82816" y="27228"/>
                  </a:lnTo>
                  <a:lnTo>
                    <a:pt x="76898" y="48666"/>
                  </a:lnTo>
                  <a:lnTo>
                    <a:pt x="92113" y="62699"/>
                  </a:lnTo>
                  <a:lnTo>
                    <a:pt x="92964" y="147662"/>
                  </a:lnTo>
                  <a:lnTo>
                    <a:pt x="77749" y="179831"/>
                  </a:lnTo>
                  <a:lnTo>
                    <a:pt x="59994" y="168287"/>
                  </a:lnTo>
                  <a:lnTo>
                    <a:pt x="40563" y="166636"/>
                  </a:lnTo>
                  <a:lnTo>
                    <a:pt x="8445" y="149313"/>
                  </a:lnTo>
                  <a:lnTo>
                    <a:pt x="32956" y="96519"/>
                  </a:lnTo>
                  <a:lnTo>
                    <a:pt x="0" y="68465"/>
                  </a:lnTo>
                  <a:lnTo>
                    <a:pt x="16052" y="825"/>
                  </a:lnTo>
                  <a:close/>
                </a:path>
              </a:pathLst>
            </a:custGeom>
            <a:ln w="17526">
              <a:solidFill>
                <a:srgbClr val="000000"/>
              </a:solidFill>
            </a:ln>
          </p:spPr>
          <p:txBody>
            <a:bodyPr wrap="square" lIns="0" tIns="0" rIns="0" bIns="0" rtlCol="0"/>
            <a:lstStyle/>
            <a:p>
              <a:endParaRPr/>
            </a:p>
          </p:txBody>
        </p:sp>
        <p:sp>
          <p:nvSpPr>
            <p:cNvPr id="110" name="object 110"/>
            <p:cNvSpPr/>
            <p:nvPr/>
          </p:nvSpPr>
          <p:spPr>
            <a:xfrm>
              <a:off x="4631435" y="1659632"/>
              <a:ext cx="222885" cy="99060"/>
            </a:xfrm>
            <a:custGeom>
              <a:avLst/>
              <a:gdLst/>
              <a:ahLst/>
              <a:cxnLst/>
              <a:rect l="l" t="t" r="r" b="b"/>
              <a:pathLst>
                <a:path w="222885" h="99060">
                  <a:moveTo>
                    <a:pt x="140665" y="0"/>
                  </a:moveTo>
                  <a:lnTo>
                    <a:pt x="127025" y="13322"/>
                  </a:lnTo>
                  <a:lnTo>
                    <a:pt x="113385" y="12496"/>
                  </a:lnTo>
                  <a:lnTo>
                    <a:pt x="0" y="39128"/>
                  </a:lnTo>
                  <a:lnTo>
                    <a:pt x="9372" y="99060"/>
                  </a:lnTo>
                  <a:lnTo>
                    <a:pt x="121056" y="68262"/>
                  </a:lnTo>
                  <a:lnTo>
                    <a:pt x="155155" y="92405"/>
                  </a:lnTo>
                  <a:lnTo>
                    <a:pt x="172212" y="68262"/>
                  </a:lnTo>
                  <a:lnTo>
                    <a:pt x="198628" y="78257"/>
                  </a:lnTo>
                  <a:lnTo>
                    <a:pt x="222504" y="58280"/>
                  </a:lnTo>
                  <a:lnTo>
                    <a:pt x="197777" y="24980"/>
                  </a:lnTo>
                  <a:lnTo>
                    <a:pt x="183286" y="26644"/>
                  </a:lnTo>
                  <a:lnTo>
                    <a:pt x="202044" y="41630"/>
                  </a:lnTo>
                  <a:lnTo>
                    <a:pt x="202044" y="54114"/>
                  </a:lnTo>
                  <a:lnTo>
                    <a:pt x="190957" y="56603"/>
                  </a:lnTo>
                  <a:lnTo>
                    <a:pt x="175615" y="54940"/>
                  </a:lnTo>
                  <a:lnTo>
                    <a:pt x="161975" y="33299"/>
                  </a:lnTo>
                  <a:lnTo>
                    <a:pt x="138099" y="34963"/>
                  </a:lnTo>
                  <a:lnTo>
                    <a:pt x="151752" y="6667"/>
                  </a:lnTo>
                  <a:lnTo>
                    <a:pt x="140665" y="0"/>
                  </a:lnTo>
                  <a:close/>
                </a:path>
              </a:pathLst>
            </a:custGeom>
            <a:solidFill>
              <a:srgbClr val="ACCDEB"/>
            </a:solidFill>
          </p:spPr>
          <p:txBody>
            <a:bodyPr wrap="square" lIns="0" tIns="0" rIns="0" bIns="0" rtlCol="0"/>
            <a:lstStyle/>
            <a:p>
              <a:endParaRPr/>
            </a:p>
          </p:txBody>
        </p:sp>
        <p:sp>
          <p:nvSpPr>
            <p:cNvPr id="111" name="object 111"/>
            <p:cNvSpPr/>
            <p:nvPr/>
          </p:nvSpPr>
          <p:spPr>
            <a:xfrm>
              <a:off x="4631435" y="1659632"/>
              <a:ext cx="222885" cy="99060"/>
            </a:xfrm>
            <a:custGeom>
              <a:avLst/>
              <a:gdLst/>
              <a:ahLst/>
              <a:cxnLst/>
              <a:rect l="l" t="t" r="r" b="b"/>
              <a:pathLst>
                <a:path w="222885" h="99060">
                  <a:moveTo>
                    <a:pt x="0" y="39128"/>
                  </a:moveTo>
                  <a:lnTo>
                    <a:pt x="113385" y="12496"/>
                  </a:lnTo>
                  <a:lnTo>
                    <a:pt x="127025" y="13322"/>
                  </a:lnTo>
                  <a:lnTo>
                    <a:pt x="140665" y="0"/>
                  </a:lnTo>
                  <a:lnTo>
                    <a:pt x="151752" y="6667"/>
                  </a:lnTo>
                  <a:lnTo>
                    <a:pt x="138099" y="34963"/>
                  </a:lnTo>
                  <a:lnTo>
                    <a:pt x="161975" y="33299"/>
                  </a:lnTo>
                  <a:lnTo>
                    <a:pt x="175615" y="54940"/>
                  </a:lnTo>
                  <a:lnTo>
                    <a:pt x="190957" y="56603"/>
                  </a:lnTo>
                  <a:lnTo>
                    <a:pt x="202044" y="54114"/>
                  </a:lnTo>
                  <a:lnTo>
                    <a:pt x="202044" y="41630"/>
                  </a:lnTo>
                  <a:lnTo>
                    <a:pt x="183286" y="26644"/>
                  </a:lnTo>
                  <a:lnTo>
                    <a:pt x="197777" y="24980"/>
                  </a:lnTo>
                  <a:lnTo>
                    <a:pt x="222504" y="58280"/>
                  </a:lnTo>
                  <a:lnTo>
                    <a:pt x="198628" y="78257"/>
                  </a:lnTo>
                  <a:lnTo>
                    <a:pt x="172212" y="68262"/>
                  </a:lnTo>
                  <a:lnTo>
                    <a:pt x="155155" y="92405"/>
                  </a:lnTo>
                  <a:lnTo>
                    <a:pt x="121056" y="68262"/>
                  </a:lnTo>
                  <a:lnTo>
                    <a:pt x="9372" y="99060"/>
                  </a:lnTo>
                  <a:lnTo>
                    <a:pt x="0" y="39128"/>
                  </a:lnTo>
                  <a:close/>
                </a:path>
              </a:pathLst>
            </a:custGeom>
            <a:ln w="17526">
              <a:solidFill>
                <a:srgbClr val="000000"/>
              </a:solidFill>
            </a:ln>
          </p:spPr>
          <p:txBody>
            <a:bodyPr wrap="square" lIns="0" tIns="0" rIns="0" bIns="0" rtlCol="0"/>
            <a:lstStyle/>
            <a:p>
              <a:endParaRPr/>
            </a:p>
          </p:txBody>
        </p:sp>
        <p:sp>
          <p:nvSpPr>
            <p:cNvPr id="112" name="object 112"/>
            <p:cNvSpPr/>
            <p:nvPr/>
          </p:nvSpPr>
          <p:spPr>
            <a:xfrm>
              <a:off x="4637531" y="1732787"/>
              <a:ext cx="117475" cy="86995"/>
            </a:xfrm>
            <a:custGeom>
              <a:avLst/>
              <a:gdLst/>
              <a:ahLst/>
              <a:cxnLst/>
              <a:rect l="l" t="t" r="r" b="b"/>
              <a:pathLst>
                <a:path w="117475" h="86994">
                  <a:moveTo>
                    <a:pt x="89738" y="0"/>
                  </a:moveTo>
                  <a:lnTo>
                    <a:pt x="0" y="21716"/>
                  </a:lnTo>
                  <a:lnTo>
                    <a:pt x="5181" y="67652"/>
                  </a:lnTo>
                  <a:lnTo>
                    <a:pt x="28473" y="86867"/>
                  </a:lnTo>
                  <a:lnTo>
                    <a:pt x="73342" y="50114"/>
                  </a:lnTo>
                  <a:lnTo>
                    <a:pt x="101815" y="56794"/>
                  </a:lnTo>
                  <a:lnTo>
                    <a:pt x="117348" y="39255"/>
                  </a:lnTo>
                  <a:lnTo>
                    <a:pt x="89738" y="0"/>
                  </a:lnTo>
                  <a:close/>
                </a:path>
              </a:pathLst>
            </a:custGeom>
            <a:solidFill>
              <a:srgbClr val="ACCDEB"/>
            </a:solidFill>
          </p:spPr>
          <p:txBody>
            <a:bodyPr wrap="square" lIns="0" tIns="0" rIns="0" bIns="0" rtlCol="0"/>
            <a:lstStyle/>
            <a:p>
              <a:endParaRPr/>
            </a:p>
          </p:txBody>
        </p:sp>
        <p:sp>
          <p:nvSpPr>
            <p:cNvPr id="113" name="object 113"/>
            <p:cNvSpPr/>
            <p:nvPr/>
          </p:nvSpPr>
          <p:spPr>
            <a:xfrm>
              <a:off x="4637531" y="1732787"/>
              <a:ext cx="117475" cy="86995"/>
            </a:xfrm>
            <a:custGeom>
              <a:avLst/>
              <a:gdLst/>
              <a:ahLst/>
              <a:cxnLst/>
              <a:rect l="l" t="t" r="r" b="b"/>
              <a:pathLst>
                <a:path w="117475" h="86994">
                  <a:moveTo>
                    <a:pt x="0" y="21716"/>
                  </a:moveTo>
                  <a:lnTo>
                    <a:pt x="89738" y="0"/>
                  </a:lnTo>
                  <a:lnTo>
                    <a:pt x="117348" y="39255"/>
                  </a:lnTo>
                  <a:lnTo>
                    <a:pt x="101815" y="56794"/>
                  </a:lnTo>
                  <a:lnTo>
                    <a:pt x="73342" y="50114"/>
                  </a:lnTo>
                  <a:lnTo>
                    <a:pt x="28473" y="86867"/>
                  </a:lnTo>
                  <a:lnTo>
                    <a:pt x="5181" y="67652"/>
                  </a:lnTo>
                  <a:lnTo>
                    <a:pt x="0" y="21716"/>
                  </a:lnTo>
                  <a:close/>
                </a:path>
              </a:pathLst>
            </a:custGeom>
            <a:ln w="17526">
              <a:solidFill>
                <a:srgbClr val="000000"/>
              </a:solidFill>
            </a:ln>
          </p:spPr>
          <p:txBody>
            <a:bodyPr wrap="square" lIns="0" tIns="0" rIns="0" bIns="0" rtlCol="0"/>
            <a:lstStyle/>
            <a:p>
              <a:endParaRPr/>
            </a:p>
          </p:txBody>
        </p:sp>
        <p:sp>
          <p:nvSpPr>
            <p:cNvPr id="114" name="object 114"/>
            <p:cNvSpPr/>
            <p:nvPr/>
          </p:nvSpPr>
          <p:spPr>
            <a:xfrm>
              <a:off x="4655826" y="1478279"/>
              <a:ext cx="123825" cy="210820"/>
            </a:xfrm>
            <a:custGeom>
              <a:avLst/>
              <a:gdLst/>
              <a:ahLst/>
              <a:cxnLst/>
              <a:rect l="l" t="t" r="r" b="b"/>
              <a:pathLst>
                <a:path w="123825" h="210819">
                  <a:moveTo>
                    <a:pt x="26568" y="0"/>
                  </a:moveTo>
                  <a:lnTo>
                    <a:pt x="0" y="36969"/>
                  </a:lnTo>
                  <a:lnTo>
                    <a:pt x="28282" y="85445"/>
                  </a:lnTo>
                  <a:lnTo>
                    <a:pt x="12001" y="98590"/>
                  </a:lnTo>
                  <a:lnTo>
                    <a:pt x="17995" y="210311"/>
                  </a:lnTo>
                  <a:lnTo>
                    <a:pt x="87439" y="193878"/>
                  </a:lnTo>
                  <a:lnTo>
                    <a:pt x="105435" y="193878"/>
                  </a:lnTo>
                  <a:lnTo>
                    <a:pt x="115722" y="181559"/>
                  </a:lnTo>
                  <a:lnTo>
                    <a:pt x="115722" y="161023"/>
                  </a:lnTo>
                  <a:lnTo>
                    <a:pt x="123443" y="148691"/>
                  </a:lnTo>
                  <a:lnTo>
                    <a:pt x="84861" y="132270"/>
                  </a:lnTo>
                  <a:lnTo>
                    <a:pt x="35140" y="9855"/>
                  </a:lnTo>
                  <a:lnTo>
                    <a:pt x="26568" y="0"/>
                  </a:lnTo>
                  <a:close/>
                </a:path>
              </a:pathLst>
            </a:custGeom>
            <a:solidFill>
              <a:srgbClr val="ACCDEB"/>
            </a:solidFill>
          </p:spPr>
          <p:txBody>
            <a:bodyPr wrap="square" lIns="0" tIns="0" rIns="0" bIns="0" rtlCol="0"/>
            <a:lstStyle/>
            <a:p>
              <a:endParaRPr/>
            </a:p>
          </p:txBody>
        </p:sp>
        <p:sp>
          <p:nvSpPr>
            <p:cNvPr id="115" name="object 115"/>
            <p:cNvSpPr/>
            <p:nvPr/>
          </p:nvSpPr>
          <p:spPr>
            <a:xfrm>
              <a:off x="4655826" y="1478279"/>
              <a:ext cx="123825" cy="210820"/>
            </a:xfrm>
            <a:custGeom>
              <a:avLst/>
              <a:gdLst/>
              <a:ahLst/>
              <a:cxnLst/>
              <a:rect l="l" t="t" r="r" b="b"/>
              <a:pathLst>
                <a:path w="123825" h="210819">
                  <a:moveTo>
                    <a:pt x="26568" y="0"/>
                  </a:moveTo>
                  <a:lnTo>
                    <a:pt x="0" y="36969"/>
                  </a:lnTo>
                  <a:lnTo>
                    <a:pt x="28282" y="85445"/>
                  </a:lnTo>
                  <a:lnTo>
                    <a:pt x="12001" y="98590"/>
                  </a:lnTo>
                  <a:lnTo>
                    <a:pt x="17995" y="210311"/>
                  </a:lnTo>
                  <a:lnTo>
                    <a:pt x="87439" y="193878"/>
                  </a:lnTo>
                  <a:lnTo>
                    <a:pt x="105435" y="193878"/>
                  </a:lnTo>
                  <a:lnTo>
                    <a:pt x="115722" y="181559"/>
                  </a:lnTo>
                  <a:lnTo>
                    <a:pt x="115722" y="161023"/>
                  </a:lnTo>
                  <a:lnTo>
                    <a:pt x="123443" y="148691"/>
                  </a:lnTo>
                  <a:lnTo>
                    <a:pt x="84861" y="132270"/>
                  </a:lnTo>
                  <a:lnTo>
                    <a:pt x="35140" y="9855"/>
                  </a:lnTo>
                  <a:lnTo>
                    <a:pt x="26568" y="0"/>
                  </a:lnTo>
                  <a:close/>
                </a:path>
              </a:pathLst>
            </a:custGeom>
            <a:ln w="17526">
              <a:solidFill>
                <a:srgbClr val="000000"/>
              </a:solidFill>
            </a:ln>
          </p:spPr>
          <p:txBody>
            <a:bodyPr wrap="square" lIns="0" tIns="0" rIns="0" bIns="0" rtlCol="0"/>
            <a:lstStyle/>
            <a:p>
              <a:endParaRPr/>
            </a:p>
          </p:txBody>
        </p:sp>
        <p:sp>
          <p:nvSpPr>
            <p:cNvPr id="116" name="object 116"/>
            <p:cNvSpPr/>
            <p:nvPr/>
          </p:nvSpPr>
          <p:spPr>
            <a:xfrm>
              <a:off x="4727447" y="1725162"/>
              <a:ext cx="59690" cy="45720"/>
            </a:xfrm>
            <a:custGeom>
              <a:avLst/>
              <a:gdLst/>
              <a:ahLst/>
              <a:cxnLst/>
              <a:rect l="l" t="t" r="r" b="b"/>
              <a:pathLst>
                <a:path w="59689" h="45719">
                  <a:moveTo>
                    <a:pt x="24980" y="0"/>
                  </a:moveTo>
                  <a:lnTo>
                    <a:pt x="0" y="8026"/>
                  </a:lnTo>
                  <a:lnTo>
                    <a:pt x="27559" y="45720"/>
                  </a:lnTo>
                  <a:lnTo>
                    <a:pt x="35318" y="29679"/>
                  </a:lnTo>
                  <a:lnTo>
                    <a:pt x="52539" y="29679"/>
                  </a:lnTo>
                  <a:lnTo>
                    <a:pt x="59436" y="23266"/>
                  </a:lnTo>
                  <a:lnTo>
                    <a:pt x="24980" y="0"/>
                  </a:lnTo>
                  <a:close/>
                </a:path>
              </a:pathLst>
            </a:custGeom>
            <a:solidFill>
              <a:srgbClr val="ACCDEB"/>
            </a:solidFill>
          </p:spPr>
          <p:txBody>
            <a:bodyPr wrap="square" lIns="0" tIns="0" rIns="0" bIns="0" rtlCol="0"/>
            <a:lstStyle/>
            <a:p>
              <a:endParaRPr/>
            </a:p>
          </p:txBody>
        </p:sp>
        <p:sp>
          <p:nvSpPr>
            <p:cNvPr id="117" name="object 117"/>
            <p:cNvSpPr/>
            <p:nvPr/>
          </p:nvSpPr>
          <p:spPr>
            <a:xfrm>
              <a:off x="4727447" y="1725162"/>
              <a:ext cx="59690" cy="45720"/>
            </a:xfrm>
            <a:custGeom>
              <a:avLst/>
              <a:gdLst/>
              <a:ahLst/>
              <a:cxnLst/>
              <a:rect l="l" t="t" r="r" b="b"/>
              <a:pathLst>
                <a:path w="59689" h="45719">
                  <a:moveTo>
                    <a:pt x="0" y="8026"/>
                  </a:moveTo>
                  <a:lnTo>
                    <a:pt x="24980" y="0"/>
                  </a:lnTo>
                  <a:lnTo>
                    <a:pt x="59436" y="23266"/>
                  </a:lnTo>
                  <a:lnTo>
                    <a:pt x="52539" y="29679"/>
                  </a:lnTo>
                  <a:lnTo>
                    <a:pt x="35318" y="29679"/>
                  </a:lnTo>
                  <a:lnTo>
                    <a:pt x="27559" y="45720"/>
                  </a:lnTo>
                  <a:lnTo>
                    <a:pt x="0" y="8026"/>
                  </a:lnTo>
                  <a:close/>
                </a:path>
              </a:pathLst>
            </a:custGeom>
            <a:ln w="17526">
              <a:solidFill>
                <a:srgbClr val="000000"/>
              </a:solidFill>
            </a:ln>
          </p:spPr>
          <p:txBody>
            <a:bodyPr wrap="square" lIns="0" tIns="0" rIns="0" bIns="0" rtlCol="0"/>
            <a:lstStyle/>
            <a:p>
              <a:endParaRPr/>
            </a:p>
          </p:txBody>
        </p:sp>
        <p:sp>
          <p:nvSpPr>
            <p:cNvPr id="118" name="object 118"/>
            <p:cNvSpPr/>
            <p:nvPr/>
          </p:nvSpPr>
          <p:spPr>
            <a:xfrm>
              <a:off x="4602479" y="2080257"/>
              <a:ext cx="30480" cy="52069"/>
            </a:xfrm>
            <a:custGeom>
              <a:avLst/>
              <a:gdLst/>
              <a:ahLst/>
              <a:cxnLst/>
              <a:rect l="l" t="t" r="r" b="b"/>
              <a:pathLst>
                <a:path w="30479" h="52069">
                  <a:moveTo>
                    <a:pt x="30480" y="0"/>
                  </a:moveTo>
                  <a:lnTo>
                    <a:pt x="0" y="4114"/>
                  </a:lnTo>
                  <a:lnTo>
                    <a:pt x="1651" y="50990"/>
                  </a:lnTo>
                  <a:lnTo>
                    <a:pt x="13182" y="51816"/>
                  </a:lnTo>
                  <a:lnTo>
                    <a:pt x="30480" y="0"/>
                  </a:lnTo>
                  <a:close/>
                </a:path>
              </a:pathLst>
            </a:custGeom>
            <a:solidFill>
              <a:srgbClr val="D1D1EF"/>
            </a:solidFill>
          </p:spPr>
          <p:txBody>
            <a:bodyPr wrap="square" lIns="0" tIns="0" rIns="0" bIns="0" rtlCol="0"/>
            <a:lstStyle/>
            <a:p>
              <a:endParaRPr/>
            </a:p>
          </p:txBody>
        </p:sp>
        <p:sp>
          <p:nvSpPr>
            <p:cNvPr id="119" name="object 119"/>
            <p:cNvSpPr/>
            <p:nvPr/>
          </p:nvSpPr>
          <p:spPr>
            <a:xfrm>
              <a:off x="4602479" y="2080257"/>
              <a:ext cx="30480" cy="52069"/>
            </a:xfrm>
            <a:custGeom>
              <a:avLst/>
              <a:gdLst/>
              <a:ahLst/>
              <a:cxnLst/>
              <a:rect l="l" t="t" r="r" b="b"/>
              <a:pathLst>
                <a:path w="30479" h="52069">
                  <a:moveTo>
                    <a:pt x="0" y="4114"/>
                  </a:moveTo>
                  <a:lnTo>
                    <a:pt x="30480" y="0"/>
                  </a:lnTo>
                  <a:lnTo>
                    <a:pt x="13182" y="51816"/>
                  </a:lnTo>
                  <a:lnTo>
                    <a:pt x="1651" y="50990"/>
                  </a:lnTo>
                  <a:lnTo>
                    <a:pt x="0" y="4114"/>
                  </a:lnTo>
                  <a:close/>
                </a:path>
              </a:pathLst>
            </a:custGeom>
            <a:ln w="17526">
              <a:solidFill>
                <a:srgbClr val="000000"/>
              </a:solidFill>
            </a:ln>
          </p:spPr>
          <p:txBody>
            <a:bodyPr wrap="square" lIns="0" tIns="0" rIns="0" bIns="0" rtlCol="0"/>
            <a:lstStyle/>
            <a:p>
              <a:endParaRPr/>
            </a:p>
          </p:txBody>
        </p:sp>
        <p:sp>
          <p:nvSpPr>
            <p:cNvPr id="120" name="object 120"/>
            <p:cNvSpPr/>
            <p:nvPr/>
          </p:nvSpPr>
          <p:spPr>
            <a:xfrm>
              <a:off x="1284726" y="2738629"/>
              <a:ext cx="708660" cy="565785"/>
            </a:xfrm>
            <a:custGeom>
              <a:avLst/>
              <a:gdLst/>
              <a:ahLst/>
              <a:cxnLst/>
              <a:rect l="l" t="t" r="r" b="b"/>
              <a:pathLst>
                <a:path w="708660" h="565785">
                  <a:moveTo>
                    <a:pt x="255790" y="0"/>
                  </a:moveTo>
                  <a:lnTo>
                    <a:pt x="112839" y="83870"/>
                  </a:lnTo>
                  <a:lnTo>
                    <a:pt x="110794" y="107657"/>
                  </a:lnTo>
                  <a:lnTo>
                    <a:pt x="164922" y="110998"/>
                  </a:lnTo>
                  <a:lnTo>
                    <a:pt x="195554" y="158140"/>
                  </a:lnTo>
                  <a:lnTo>
                    <a:pt x="178701" y="166484"/>
                  </a:lnTo>
                  <a:lnTo>
                    <a:pt x="141935" y="151472"/>
                  </a:lnTo>
                  <a:lnTo>
                    <a:pt x="101092" y="164820"/>
                  </a:lnTo>
                  <a:lnTo>
                    <a:pt x="137858" y="220319"/>
                  </a:lnTo>
                  <a:lnTo>
                    <a:pt x="186867" y="202374"/>
                  </a:lnTo>
                  <a:lnTo>
                    <a:pt x="203720" y="240766"/>
                  </a:lnTo>
                  <a:lnTo>
                    <a:pt x="156743" y="256209"/>
                  </a:lnTo>
                  <a:lnTo>
                    <a:pt x="127647" y="299605"/>
                  </a:lnTo>
                  <a:lnTo>
                    <a:pt x="178701" y="395566"/>
                  </a:lnTo>
                  <a:lnTo>
                    <a:pt x="253758" y="387223"/>
                  </a:lnTo>
                  <a:lnTo>
                    <a:pt x="265493" y="404329"/>
                  </a:lnTo>
                  <a:lnTo>
                    <a:pt x="230784" y="442722"/>
                  </a:lnTo>
                  <a:lnTo>
                    <a:pt x="207810" y="444398"/>
                  </a:lnTo>
                  <a:lnTo>
                    <a:pt x="156743" y="494880"/>
                  </a:lnTo>
                  <a:lnTo>
                    <a:pt x="139903" y="494880"/>
                  </a:lnTo>
                  <a:lnTo>
                    <a:pt x="0" y="560400"/>
                  </a:lnTo>
                  <a:lnTo>
                    <a:pt x="35229" y="565404"/>
                  </a:lnTo>
                  <a:lnTo>
                    <a:pt x="156743" y="529094"/>
                  </a:lnTo>
                  <a:lnTo>
                    <a:pt x="279793" y="452742"/>
                  </a:lnTo>
                  <a:lnTo>
                    <a:pt x="319620" y="375132"/>
                  </a:lnTo>
                  <a:lnTo>
                    <a:pt x="333400" y="375132"/>
                  </a:lnTo>
                  <a:lnTo>
                    <a:pt x="341566" y="388899"/>
                  </a:lnTo>
                  <a:lnTo>
                    <a:pt x="391604" y="351764"/>
                  </a:lnTo>
                  <a:lnTo>
                    <a:pt x="385483" y="322973"/>
                  </a:lnTo>
                  <a:lnTo>
                    <a:pt x="606044" y="414350"/>
                  </a:lnTo>
                  <a:lnTo>
                    <a:pt x="636676" y="506984"/>
                  </a:lnTo>
                  <a:lnTo>
                    <a:pt x="706628" y="503224"/>
                  </a:lnTo>
                  <a:lnTo>
                    <a:pt x="708660" y="473189"/>
                  </a:lnTo>
                  <a:lnTo>
                    <a:pt x="653529" y="437718"/>
                  </a:lnTo>
                  <a:lnTo>
                    <a:pt x="589191" y="362191"/>
                  </a:lnTo>
                  <a:lnTo>
                    <a:pt x="558050" y="373456"/>
                  </a:lnTo>
                  <a:lnTo>
                    <a:pt x="538137" y="340080"/>
                  </a:lnTo>
                  <a:lnTo>
                    <a:pt x="494233" y="331736"/>
                  </a:lnTo>
                  <a:lnTo>
                    <a:pt x="490143" y="52158"/>
                  </a:lnTo>
                  <a:lnTo>
                    <a:pt x="356374" y="41732"/>
                  </a:lnTo>
                  <a:lnTo>
                    <a:pt x="323697" y="15024"/>
                  </a:lnTo>
                  <a:lnTo>
                    <a:pt x="255790" y="0"/>
                  </a:lnTo>
                  <a:close/>
                </a:path>
              </a:pathLst>
            </a:custGeom>
            <a:solidFill>
              <a:srgbClr val="ACCDEB"/>
            </a:solidFill>
          </p:spPr>
          <p:txBody>
            <a:bodyPr wrap="square" lIns="0" tIns="0" rIns="0" bIns="0" rtlCol="0"/>
            <a:lstStyle/>
            <a:p>
              <a:endParaRPr/>
            </a:p>
          </p:txBody>
        </p:sp>
        <p:sp>
          <p:nvSpPr>
            <p:cNvPr id="121" name="object 121"/>
            <p:cNvSpPr/>
            <p:nvPr/>
          </p:nvSpPr>
          <p:spPr>
            <a:xfrm>
              <a:off x="1284726" y="2738629"/>
              <a:ext cx="708660" cy="565785"/>
            </a:xfrm>
            <a:custGeom>
              <a:avLst/>
              <a:gdLst/>
              <a:ahLst/>
              <a:cxnLst/>
              <a:rect l="l" t="t" r="r" b="b"/>
              <a:pathLst>
                <a:path w="708660" h="565785">
                  <a:moveTo>
                    <a:pt x="112839" y="83870"/>
                  </a:moveTo>
                  <a:lnTo>
                    <a:pt x="255790" y="0"/>
                  </a:lnTo>
                  <a:lnTo>
                    <a:pt x="323697" y="15024"/>
                  </a:lnTo>
                  <a:lnTo>
                    <a:pt x="356374" y="41732"/>
                  </a:lnTo>
                  <a:lnTo>
                    <a:pt x="490143" y="52158"/>
                  </a:lnTo>
                  <a:lnTo>
                    <a:pt x="494233" y="331736"/>
                  </a:lnTo>
                  <a:lnTo>
                    <a:pt x="538137" y="340080"/>
                  </a:lnTo>
                  <a:lnTo>
                    <a:pt x="558050" y="373456"/>
                  </a:lnTo>
                  <a:lnTo>
                    <a:pt x="589191" y="362191"/>
                  </a:lnTo>
                  <a:lnTo>
                    <a:pt x="653529" y="437718"/>
                  </a:lnTo>
                  <a:lnTo>
                    <a:pt x="708660" y="473189"/>
                  </a:lnTo>
                  <a:lnTo>
                    <a:pt x="706628" y="503224"/>
                  </a:lnTo>
                  <a:lnTo>
                    <a:pt x="636676" y="506984"/>
                  </a:lnTo>
                  <a:lnTo>
                    <a:pt x="606044" y="414350"/>
                  </a:lnTo>
                  <a:lnTo>
                    <a:pt x="385483" y="322973"/>
                  </a:lnTo>
                  <a:lnTo>
                    <a:pt x="391604" y="351764"/>
                  </a:lnTo>
                  <a:lnTo>
                    <a:pt x="341566" y="388899"/>
                  </a:lnTo>
                  <a:lnTo>
                    <a:pt x="333400" y="375132"/>
                  </a:lnTo>
                  <a:lnTo>
                    <a:pt x="319620" y="375132"/>
                  </a:lnTo>
                  <a:lnTo>
                    <a:pt x="279793" y="452742"/>
                  </a:lnTo>
                  <a:lnTo>
                    <a:pt x="156743" y="529094"/>
                  </a:lnTo>
                  <a:lnTo>
                    <a:pt x="35229" y="565404"/>
                  </a:lnTo>
                  <a:lnTo>
                    <a:pt x="0" y="560400"/>
                  </a:lnTo>
                  <a:lnTo>
                    <a:pt x="139903" y="494880"/>
                  </a:lnTo>
                  <a:lnTo>
                    <a:pt x="156743" y="494880"/>
                  </a:lnTo>
                  <a:lnTo>
                    <a:pt x="207810" y="444398"/>
                  </a:lnTo>
                  <a:lnTo>
                    <a:pt x="230784" y="442722"/>
                  </a:lnTo>
                  <a:lnTo>
                    <a:pt x="265493" y="404329"/>
                  </a:lnTo>
                  <a:lnTo>
                    <a:pt x="253758" y="387223"/>
                  </a:lnTo>
                  <a:lnTo>
                    <a:pt x="178701" y="395566"/>
                  </a:lnTo>
                  <a:lnTo>
                    <a:pt x="127647" y="299605"/>
                  </a:lnTo>
                  <a:lnTo>
                    <a:pt x="156743" y="256209"/>
                  </a:lnTo>
                  <a:lnTo>
                    <a:pt x="203720" y="240766"/>
                  </a:lnTo>
                  <a:lnTo>
                    <a:pt x="186867" y="202374"/>
                  </a:lnTo>
                  <a:lnTo>
                    <a:pt x="137858" y="220319"/>
                  </a:lnTo>
                  <a:lnTo>
                    <a:pt x="101092" y="164820"/>
                  </a:lnTo>
                  <a:lnTo>
                    <a:pt x="141947" y="151472"/>
                  </a:lnTo>
                  <a:lnTo>
                    <a:pt x="178701" y="166484"/>
                  </a:lnTo>
                  <a:lnTo>
                    <a:pt x="195554" y="158140"/>
                  </a:lnTo>
                  <a:lnTo>
                    <a:pt x="164922" y="110998"/>
                  </a:lnTo>
                  <a:lnTo>
                    <a:pt x="110794" y="107657"/>
                  </a:lnTo>
                  <a:lnTo>
                    <a:pt x="112839" y="83870"/>
                  </a:lnTo>
                  <a:close/>
                </a:path>
              </a:pathLst>
            </a:custGeom>
            <a:ln w="17526">
              <a:solidFill>
                <a:srgbClr val="FFFFFF"/>
              </a:solidFill>
            </a:ln>
          </p:spPr>
          <p:txBody>
            <a:bodyPr wrap="square" lIns="0" tIns="0" rIns="0" bIns="0" rtlCol="0"/>
            <a:lstStyle/>
            <a:p>
              <a:endParaRPr/>
            </a:p>
          </p:txBody>
        </p:sp>
      </p:grpSp>
      <p:pic>
        <p:nvPicPr>
          <p:cNvPr id="122" name="object 122"/>
          <p:cNvPicPr/>
          <p:nvPr/>
        </p:nvPicPr>
        <p:blipFill>
          <a:blip r:embed="rId12" cstate="print"/>
          <a:stretch>
            <a:fillRect/>
          </a:stretch>
        </p:blipFill>
        <p:spPr>
          <a:xfrm>
            <a:off x="263652" y="4203191"/>
            <a:ext cx="1066799" cy="684275"/>
          </a:xfrm>
          <a:prstGeom prst="rect">
            <a:avLst/>
          </a:prstGeom>
        </p:spPr>
      </p:pic>
      <p:pic>
        <p:nvPicPr>
          <p:cNvPr id="123" name="object 123"/>
          <p:cNvPicPr/>
          <p:nvPr/>
        </p:nvPicPr>
        <p:blipFill>
          <a:blip r:embed="rId13" cstate="print"/>
          <a:stretch>
            <a:fillRect/>
          </a:stretch>
        </p:blipFill>
        <p:spPr>
          <a:xfrm>
            <a:off x="1850135" y="4194047"/>
            <a:ext cx="137160" cy="164592"/>
          </a:xfrm>
          <a:prstGeom prst="rect">
            <a:avLst/>
          </a:prstGeom>
        </p:spPr>
      </p:pic>
      <p:graphicFrame>
        <p:nvGraphicFramePr>
          <p:cNvPr id="124" name="object 124"/>
          <p:cNvGraphicFramePr>
            <a:graphicFrameLocks noGrp="1"/>
          </p:cNvGraphicFramePr>
          <p:nvPr/>
        </p:nvGraphicFramePr>
        <p:xfrm>
          <a:off x="1845373" y="3858577"/>
          <a:ext cx="139700" cy="494665"/>
        </p:xfrm>
        <a:graphic>
          <a:graphicData uri="http://schemas.openxmlformats.org/drawingml/2006/table">
            <a:tbl>
              <a:tblPr firstRow="1" bandRow="1">
                <a:tableStyleId>{2D5ABB26-0587-4C30-8999-92F81FD0307C}</a:tableStyleId>
              </a:tblPr>
              <a:tblGrid>
                <a:gridCol w="139700">
                  <a:extLst>
                    <a:ext uri="{9D8B030D-6E8A-4147-A177-3AD203B41FA5}">
                      <a16:colId xmlns:a16="http://schemas.microsoft.com/office/drawing/2014/main" val="20000"/>
                    </a:ext>
                  </a:extLst>
                </a:gridCol>
              </a:tblGrid>
              <a:tr h="167640">
                <a:tc>
                  <a:txBody>
                    <a:bodyPr/>
                    <a:lstStyle/>
                    <a:p>
                      <a:pPr>
                        <a:lnSpc>
                          <a:spcPct val="100000"/>
                        </a:lnSpc>
                      </a:pPr>
                      <a:endParaRPr sz="900">
                        <a:latin typeface="Times New Roman"/>
                        <a:cs typeface="Times New Roman"/>
                      </a:endParaRPr>
                    </a:p>
                  </a:txBody>
                  <a:tcPr marL="0" marR="0" marT="0" marB="0">
                    <a:lnL w="9525">
                      <a:solidFill>
                        <a:srgbClr val="0F55DC"/>
                      </a:solidFill>
                      <a:prstDash val="solid"/>
                    </a:lnL>
                    <a:lnR w="9525">
                      <a:solidFill>
                        <a:srgbClr val="0F55DC"/>
                      </a:solidFill>
                      <a:prstDash val="solid"/>
                    </a:lnR>
                    <a:lnT w="9525">
                      <a:solidFill>
                        <a:srgbClr val="0F55DC"/>
                      </a:solidFill>
                      <a:prstDash val="solid"/>
                    </a:lnT>
                    <a:lnB w="9525">
                      <a:solidFill>
                        <a:srgbClr val="0F55DC"/>
                      </a:solidFill>
                      <a:prstDash val="solid"/>
                    </a:lnB>
                    <a:solidFill>
                      <a:srgbClr val="ACCDEB"/>
                    </a:solidFill>
                  </a:tcPr>
                </a:tc>
                <a:extLst>
                  <a:ext uri="{0D108BD9-81ED-4DB2-BD59-A6C34878D82A}">
                    <a16:rowId xmlns:a16="http://schemas.microsoft.com/office/drawing/2014/main" val="10000"/>
                  </a:ext>
                </a:extLst>
              </a:tr>
              <a:tr h="162560">
                <a:tc>
                  <a:txBody>
                    <a:bodyPr/>
                    <a:lstStyle/>
                    <a:p>
                      <a:pPr>
                        <a:lnSpc>
                          <a:spcPct val="100000"/>
                        </a:lnSpc>
                      </a:pPr>
                      <a:endParaRPr sz="900">
                        <a:latin typeface="Times New Roman"/>
                        <a:cs typeface="Times New Roman"/>
                      </a:endParaRPr>
                    </a:p>
                  </a:txBody>
                  <a:tcPr marL="0" marR="0" marT="0" marB="0">
                    <a:lnL w="9525">
                      <a:solidFill>
                        <a:srgbClr val="0F55DC"/>
                      </a:solidFill>
                      <a:prstDash val="solid"/>
                    </a:lnL>
                    <a:lnR w="9525">
                      <a:solidFill>
                        <a:srgbClr val="0F55DC"/>
                      </a:solidFill>
                      <a:prstDash val="solid"/>
                    </a:lnR>
                    <a:lnT w="9525">
                      <a:solidFill>
                        <a:srgbClr val="0F55DC"/>
                      </a:solidFill>
                      <a:prstDash val="solid"/>
                    </a:lnT>
                    <a:lnB w="12700">
                      <a:solidFill>
                        <a:srgbClr val="0F55DC"/>
                      </a:solidFill>
                      <a:prstDash val="solid"/>
                    </a:lnB>
                    <a:solidFill>
                      <a:srgbClr val="FFF1CC"/>
                    </a:solidFill>
                  </a:tcPr>
                </a:tc>
                <a:extLst>
                  <a:ext uri="{0D108BD9-81ED-4DB2-BD59-A6C34878D82A}">
                    <a16:rowId xmlns:a16="http://schemas.microsoft.com/office/drawing/2014/main" val="10001"/>
                  </a:ext>
                </a:extLst>
              </a:tr>
              <a:tr h="164465">
                <a:tc>
                  <a:txBody>
                    <a:bodyPr/>
                    <a:lstStyle/>
                    <a:p>
                      <a:pPr>
                        <a:lnSpc>
                          <a:spcPct val="100000"/>
                        </a:lnSpc>
                      </a:pPr>
                      <a:endParaRPr sz="900">
                        <a:latin typeface="Times New Roman"/>
                        <a:cs typeface="Times New Roman"/>
                      </a:endParaRPr>
                    </a:p>
                  </a:txBody>
                  <a:tcPr marL="0" marR="0" marT="0" marB="0">
                    <a:lnL w="9525">
                      <a:solidFill>
                        <a:srgbClr val="0F55DC"/>
                      </a:solidFill>
                      <a:prstDash val="solid"/>
                    </a:lnL>
                    <a:lnR w="9525">
                      <a:solidFill>
                        <a:srgbClr val="0F55DC"/>
                      </a:solidFill>
                      <a:prstDash val="solid"/>
                    </a:lnR>
                    <a:lnT w="12700">
                      <a:solidFill>
                        <a:srgbClr val="0F55DC"/>
                      </a:solidFill>
                      <a:prstDash val="solid"/>
                    </a:lnT>
                    <a:lnB w="9525">
                      <a:solidFill>
                        <a:srgbClr val="0F55DC"/>
                      </a:solidFill>
                      <a:prstDash val="solid"/>
                    </a:lnB>
                  </a:tcPr>
                </a:tc>
                <a:extLst>
                  <a:ext uri="{0D108BD9-81ED-4DB2-BD59-A6C34878D82A}">
                    <a16:rowId xmlns:a16="http://schemas.microsoft.com/office/drawing/2014/main" val="10002"/>
                  </a:ext>
                </a:extLst>
              </a:tr>
            </a:tbl>
          </a:graphicData>
        </a:graphic>
      </p:graphicFrame>
      <p:sp>
        <p:nvSpPr>
          <p:cNvPr id="127" name="object 12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19</a:t>
            </a:fld>
            <a:endParaRPr spc="-5" dirty="0"/>
          </a:p>
        </p:txBody>
      </p:sp>
      <p:sp>
        <p:nvSpPr>
          <p:cNvPr id="125" name="object 125"/>
          <p:cNvSpPr txBox="1"/>
          <p:nvPr/>
        </p:nvSpPr>
        <p:spPr>
          <a:xfrm>
            <a:off x="2201453" y="3893635"/>
            <a:ext cx="3176905" cy="482600"/>
          </a:xfrm>
          <a:prstGeom prst="rect">
            <a:avLst/>
          </a:prstGeom>
        </p:spPr>
        <p:txBody>
          <a:bodyPr vert="horz" wrap="square" lIns="0" tIns="12065" rIns="0" bIns="0" rtlCol="0">
            <a:spAutoFit/>
          </a:bodyPr>
          <a:lstStyle/>
          <a:p>
            <a:pPr marL="12700" marR="1181100">
              <a:lnSpc>
                <a:spcPct val="100000"/>
              </a:lnSpc>
              <a:spcBef>
                <a:spcPts val="95"/>
              </a:spcBef>
            </a:pPr>
            <a:r>
              <a:rPr sz="1000" spc="-5" dirty="0">
                <a:solidFill>
                  <a:srgbClr val="5F5F5F"/>
                </a:solidFill>
                <a:latin typeface="Arial"/>
                <a:cs typeface="Arial"/>
              </a:rPr>
              <a:t>At least </a:t>
            </a:r>
            <a:r>
              <a:rPr sz="1000" spc="-10" dirty="0">
                <a:solidFill>
                  <a:srgbClr val="5F5F5F"/>
                </a:solidFill>
                <a:latin typeface="Arial"/>
                <a:cs typeface="Arial"/>
              </a:rPr>
              <a:t>one </a:t>
            </a:r>
            <a:r>
              <a:rPr sz="1000" spc="-5" dirty="0">
                <a:solidFill>
                  <a:srgbClr val="5F5F5F"/>
                </a:solidFill>
                <a:latin typeface="Arial"/>
                <a:cs typeface="Arial"/>
              </a:rPr>
              <a:t>ScoreCard submission </a:t>
            </a:r>
            <a:r>
              <a:rPr sz="1000" spc="-265" dirty="0">
                <a:solidFill>
                  <a:srgbClr val="5F5F5F"/>
                </a:solidFill>
                <a:latin typeface="Arial"/>
                <a:cs typeface="Arial"/>
              </a:rPr>
              <a:t> </a:t>
            </a:r>
            <a:r>
              <a:rPr sz="1000" spc="-5" dirty="0">
                <a:solidFill>
                  <a:srgbClr val="5F5F5F"/>
                </a:solidFill>
                <a:latin typeface="Arial"/>
                <a:cs typeface="Arial"/>
              </a:rPr>
              <a:t>No</a:t>
            </a:r>
            <a:r>
              <a:rPr sz="1000" spc="-10" dirty="0">
                <a:solidFill>
                  <a:srgbClr val="5F5F5F"/>
                </a:solidFill>
                <a:latin typeface="Arial"/>
                <a:cs typeface="Arial"/>
              </a:rPr>
              <a:t> </a:t>
            </a:r>
            <a:r>
              <a:rPr sz="1000" spc="-5" dirty="0">
                <a:solidFill>
                  <a:srgbClr val="5F5F5F"/>
                </a:solidFill>
                <a:latin typeface="Arial"/>
                <a:cs typeface="Arial"/>
              </a:rPr>
              <a:t>ScoreCard</a:t>
            </a:r>
            <a:r>
              <a:rPr sz="1000" spc="-10" dirty="0">
                <a:solidFill>
                  <a:srgbClr val="5F5F5F"/>
                </a:solidFill>
                <a:latin typeface="Arial"/>
                <a:cs typeface="Arial"/>
              </a:rPr>
              <a:t> </a:t>
            </a:r>
            <a:r>
              <a:rPr sz="1000" spc="-5" dirty="0">
                <a:solidFill>
                  <a:srgbClr val="5F5F5F"/>
                </a:solidFill>
                <a:latin typeface="Arial"/>
                <a:cs typeface="Arial"/>
              </a:rPr>
              <a:t>submission</a:t>
            </a:r>
            <a:endParaRPr sz="1000">
              <a:latin typeface="Arial"/>
              <a:cs typeface="Arial"/>
            </a:endParaRPr>
          </a:p>
          <a:p>
            <a:pPr marL="12700">
              <a:lnSpc>
                <a:spcPct val="100000"/>
              </a:lnSpc>
            </a:pPr>
            <a:r>
              <a:rPr sz="1000" spc="-10" dirty="0">
                <a:solidFill>
                  <a:srgbClr val="5F5F5F"/>
                </a:solidFill>
                <a:latin typeface="Arial"/>
                <a:cs typeface="Arial"/>
              </a:rPr>
              <a:t>Collaboration/Partnership</a:t>
            </a:r>
            <a:r>
              <a:rPr sz="1000" spc="10" dirty="0">
                <a:solidFill>
                  <a:srgbClr val="5F5F5F"/>
                </a:solidFill>
                <a:latin typeface="Arial"/>
                <a:cs typeface="Arial"/>
              </a:rPr>
              <a:t> </a:t>
            </a:r>
            <a:r>
              <a:rPr sz="1000" spc="-10" dirty="0">
                <a:solidFill>
                  <a:srgbClr val="5F5F5F"/>
                </a:solidFill>
                <a:latin typeface="Arial"/>
                <a:cs typeface="Arial"/>
              </a:rPr>
              <a:t>with</a:t>
            </a:r>
            <a:r>
              <a:rPr sz="1000" spc="25" dirty="0">
                <a:solidFill>
                  <a:srgbClr val="5F5F5F"/>
                </a:solidFill>
                <a:latin typeface="Arial"/>
                <a:cs typeface="Arial"/>
              </a:rPr>
              <a:t> </a:t>
            </a:r>
            <a:r>
              <a:rPr sz="1000" spc="-5" dirty="0">
                <a:solidFill>
                  <a:srgbClr val="5F5F5F"/>
                </a:solidFill>
                <a:latin typeface="Arial"/>
                <a:cs typeface="Arial"/>
              </a:rPr>
              <a:t>state</a:t>
            </a:r>
            <a:r>
              <a:rPr sz="1000" spc="-10" dirty="0">
                <a:solidFill>
                  <a:srgbClr val="5F5F5F"/>
                </a:solidFill>
                <a:latin typeface="Arial"/>
                <a:cs typeface="Arial"/>
              </a:rPr>
              <a:t> </a:t>
            </a:r>
            <a:r>
              <a:rPr sz="1000" spc="-5" dirty="0">
                <a:solidFill>
                  <a:srgbClr val="5F5F5F"/>
                </a:solidFill>
                <a:latin typeface="Arial"/>
                <a:cs typeface="Arial"/>
              </a:rPr>
              <a:t>or</a:t>
            </a:r>
            <a:r>
              <a:rPr sz="1000" spc="5" dirty="0">
                <a:solidFill>
                  <a:srgbClr val="5F5F5F"/>
                </a:solidFill>
                <a:latin typeface="Arial"/>
                <a:cs typeface="Arial"/>
              </a:rPr>
              <a:t> </a:t>
            </a:r>
            <a:r>
              <a:rPr sz="1000" spc="-5" dirty="0">
                <a:solidFill>
                  <a:srgbClr val="5F5F5F"/>
                </a:solidFill>
                <a:latin typeface="Arial"/>
                <a:cs typeface="Arial"/>
              </a:rPr>
              <a:t>academic</a:t>
            </a:r>
            <a:r>
              <a:rPr sz="1000" spc="-10" dirty="0">
                <a:solidFill>
                  <a:srgbClr val="5F5F5F"/>
                </a:solidFill>
                <a:latin typeface="Arial"/>
                <a:cs typeface="Arial"/>
              </a:rPr>
              <a:t> partner</a:t>
            </a:r>
            <a:endParaRPr sz="1000">
              <a:latin typeface="Arial"/>
              <a:cs typeface="Arial"/>
            </a:endParaRPr>
          </a:p>
        </p:txBody>
      </p:sp>
      <p:sp>
        <p:nvSpPr>
          <p:cNvPr id="126" name="object 126"/>
          <p:cNvSpPr txBox="1"/>
          <p:nvPr/>
        </p:nvSpPr>
        <p:spPr>
          <a:xfrm>
            <a:off x="5889139" y="4215598"/>
            <a:ext cx="58928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N</a:t>
            </a:r>
            <a:r>
              <a:rPr sz="1400" spc="-5" dirty="0">
                <a:latin typeface="Calibri"/>
                <a:cs typeface="Calibri"/>
              </a:rPr>
              <a:t>=277</a:t>
            </a:r>
            <a:r>
              <a:rPr lang="en-US" sz="1400" spc="-5" dirty="0">
                <a:latin typeface="Calibri"/>
                <a:cs typeface="Calibri"/>
              </a:rPr>
              <a:t>9</a:t>
            </a:r>
            <a:endParaRPr sz="14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5751" y="482341"/>
            <a:ext cx="220472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22C41"/>
                </a:solidFill>
                <a:latin typeface="Arial"/>
                <a:cs typeface="Arial"/>
              </a:rPr>
              <a:t>Learning</a:t>
            </a:r>
            <a:r>
              <a:rPr sz="1800" b="1" spc="-75" dirty="0">
                <a:solidFill>
                  <a:srgbClr val="122C41"/>
                </a:solidFill>
                <a:latin typeface="Arial"/>
                <a:cs typeface="Arial"/>
              </a:rPr>
              <a:t> </a:t>
            </a:r>
            <a:r>
              <a:rPr sz="1800" b="1" spc="-10" dirty="0">
                <a:solidFill>
                  <a:srgbClr val="122C41"/>
                </a:solidFill>
                <a:latin typeface="Arial"/>
                <a:cs typeface="Arial"/>
              </a:rPr>
              <a:t>Objectives</a:t>
            </a:r>
            <a:endParaRPr sz="1800">
              <a:latin typeface="Arial"/>
              <a:cs typeface="Arial"/>
            </a:endParaRPr>
          </a:p>
        </p:txBody>
      </p:sp>
      <p:sp>
        <p:nvSpPr>
          <p:cNvPr id="4" name="object 4"/>
          <p:cNvSpPr txBox="1"/>
          <p:nvPr/>
        </p:nvSpPr>
        <p:spPr>
          <a:xfrm>
            <a:off x="6333760" y="4569912"/>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3381CC"/>
                </a:solidFill>
                <a:latin typeface="Arial"/>
                <a:cs typeface="Arial"/>
              </a:rPr>
              <a:t>2</a:t>
            </a:fld>
            <a:endParaRPr sz="1000">
              <a:latin typeface="Arial"/>
              <a:cs typeface="Arial"/>
            </a:endParaRPr>
          </a:p>
        </p:txBody>
      </p:sp>
      <p:sp>
        <p:nvSpPr>
          <p:cNvPr id="3" name="object 3"/>
          <p:cNvSpPr txBox="1"/>
          <p:nvPr/>
        </p:nvSpPr>
        <p:spPr>
          <a:xfrm>
            <a:off x="675482" y="1082174"/>
            <a:ext cx="5540375" cy="2869375"/>
          </a:xfrm>
          <a:prstGeom prst="rect">
            <a:avLst/>
          </a:prstGeom>
        </p:spPr>
        <p:txBody>
          <a:bodyPr vert="horz" wrap="square" lIns="0" tIns="12065" rIns="0" bIns="0" rtlCol="0">
            <a:spAutoFit/>
          </a:bodyPr>
          <a:lstStyle/>
          <a:p>
            <a:pPr marL="184785" marR="949960" indent="-172720">
              <a:lnSpc>
                <a:spcPct val="100000"/>
              </a:lnSpc>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Benefits of workplace health programs</a:t>
            </a:r>
          </a:p>
          <a:p>
            <a:pPr marL="184785" marR="949960" indent="-172720">
              <a:lnSpc>
                <a:spcPct val="100000"/>
              </a:lnSpc>
              <a:spcBef>
                <a:spcPts val="95"/>
              </a:spcBef>
              <a:buClr>
                <a:srgbClr val="3381CC"/>
              </a:buClr>
              <a:buSzPct val="90625"/>
              <a:buFont typeface="Wingdings"/>
              <a:buChar char=""/>
              <a:tabLst>
                <a:tab pos="185420" algn="l"/>
              </a:tabLst>
            </a:pPr>
            <a:endParaRPr lang="en-US" sz="1600" spc="-5" dirty="0">
              <a:solidFill>
                <a:srgbClr val="122C41"/>
              </a:solidFill>
              <a:latin typeface="Arial"/>
              <a:cs typeface="Arial"/>
            </a:endParaRPr>
          </a:p>
          <a:p>
            <a:pPr marL="184785" marR="949960" indent="-172720">
              <a:lnSpc>
                <a:spcPct val="100000"/>
              </a:lnSpc>
              <a:spcBef>
                <a:spcPts val="95"/>
              </a:spcBef>
              <a:buClr>
                <a:srgbClr val="3381CC"/>
              </a:buClr>
              <a:buSzPct val="90625"/>
              <a:buFont typeface="Wingdings"/>
              <a:buChar char=""/>
              <a:tabLst>
                <a:tab pos="185420" algn="l"/>
              </a:tabLst>
            </a:pPr>
            <a:r>
              <a:rPr sz="1600" spc="-5" dirty="0">
                <a:solidFill>
                  <a:srgbClr val="122C41"/>
                </a:solidFill>
                <a:latin typeface="Arial"/>
                <a:cs typeface="Arial"/>
              </a:rPr>
              <a:t>Understand the </a:t>
            </a:r>
            <a:r>
              <a:rPr sz="1600" spc="-10" dirty="0">
                <a:solidFill>
                  <a:srgbClr val="122C41"/>
                </a:solidFill>
                <a:latin typeface="Arial"/>
                <a:cs typeface="Arial"/>
              </a:rPr>
              <a:t>CDC </a:t>
            </a:r>
            <a:r>
              <a:rPr sz="1600" spc="-5" dirty="0">
                <a:solidFill>
                  <a:srgbClr val="122C41"/>
                </a:solidFill>
                <a:latin typeface="Arial"/>
                <a:cs typeface="Arial"/>
              </a:rPr>
              <a:t>Worksite Health ScoreCard </a:t>
            </a:r>
            <a:r>
              <a:rPr sz="1600" spc="-430" dirty="0">
                <a:solidFill>
                  <a:srgbClr val="122C41"/>
                </a:solidFill>
                <a:latin typeface="Arial"/>
                <a:cs typeface="Arial"/>
              </a:rPr>
              <a:t> </a:t>
            </a:r>
            <a:r>
              <a:rPr sz="1600" spc="-5" dirty="0">
                <a:solidFill>
                  <a:srgbClr val="122C41"/>
                </a:solidFill>
                <a:latin typeface="Arial"/>
                <a:cs typeface="Arial"/>
              </a:rPr>
              <a:t>development</a:t>
            </a:r>
            <a:r>
              <a:rPr sz="1600" spc="-10" dirty="0">
                <a:solidFill>
                  <a:srgbClr val="122C41"/>
                </a:solidFill>
                <a:latin typeface="Arial"/>
                <a:cs typeface="Arial"/>
              </a:rPr>
              <a:t> and</a:t>
            </a:r>
            <a:r>
              <a:rPr sz="1600" spc="-5" dirty="0">
                <a:solidFill>
                  <a:srgbClr val="122C41"/>
                </a:solidFill>
                <a:latin typeface="Arial"/>
                <a:cs typeface="Arial"/>
              </a:rPr>
              <a:t> evidence-base</a:t>
            </a:r>
            <a:endParaRPr sz="1600" dirty="0">
              <a:latin typeface="Arial"/>
              <a:cs typeface="Arial"/>
            </a:endParaRPr>
          </a:p>
          <a:p>
            <a:pPr>
              <a:lnSpc>
                <a:spcPct val="100000"/>
              </a:lnSpc>
              <a:buClr>
                <a:srgbClr val="3381CC"/>
              </a:buClr>
              <a:buFont typeface="Wingdings"/>
              <a:buChar char=""/>
            </a:pPr>
            <a:endParaRPr sz="1800" dirty="0">
              <a:latin typeface="Arial"/>
              <a:cs typeface="Arial"/>
            </a:endParaRPr>
          </a:p>
          <a:p>
            <a:pPr marL="184785" marR="5080" indent="-172720">
              <a:lnSpc>
                <a:spcPct val="100000"/>
              </a:lnSpc>
              <a:spcBef>
                <a:spcPts val="1220"/>
              </a:spcBef>
              <a:buClr>
                <a:srgbClr val="3381CC"/>
              </a:buClr>
              <a:buSzPct val="90625"/>
              <a:buFont typeface="Wingdings"/>
              <a:buChar char=""/>
              <a:tabLst>
                <a:tab pos="185420" algn="l"/>
              </a:tabLst>
            </a:pPr>
            <a:r>
              <a:rPr sz="1600" spc="-5" dirty="0">
                <a:solidFill>
                  <a:srgbClr val="122C41"/>
                </a:solidFill>
                <a:latin typeface="Arial"/>
                <a:cs typeface="Arial"/>
              </a:rPr>
              <a:t>Describe</a:t>
            </a:r>
            <a:r>
              <a:rPr sz="1600" spc="-20" dirty="0">
                <a:solidFill>
                  <a:srgbClr val="122C41"/>
                </a:solidFill>
                <a:latin typeface="Arial"/>
                <a:cs typeface="Arial"/>
              </a:rPr>
              <a:t> </a:t>
            </a:r>
            <a:r>
              <a:rPr sz="1600" spc="-5" dirty="0">
                <a:solidFill>
                  <a:srgbClr val="122C41"/>
                </a:solidFill>
                <a:latin typeface="Arial"/>
                <a:cs typeface="Arial"/>
              </a:rPr>
              <a:t>the</a:t>
            </a:r>
            <a:r>
              <a:rPr sz="1600" spc="10" dirty="0">
                <a:solidFill>
                  <a:srgbClr val="122C41"/>
                </a:solidFill>
                <a:latin typeface="Arial"/>
                <a:cs typeface="Arial"/>
              </a:rPr>
              <a:t> </a:t>
            </a:r>
            <a:r>
              <a:rPr sz="1600" spc="-10" dirty="0">
                <a:solidFill>
                  <a:srgbClr val="122C41"/>
                </a:solidFill>
                <a:latin typeface="Arial"/>
                <a:cs typeface="Arial"/>
              </a:rPr>
              <a:t>type</a:t>
            </a:r>
            <a:r>
              <a:rPr sz="1600" spc="30" dirty="0">
                <a:solidFill>
                  <a:srgbClr val="122C41"/>
                </a:solidFill>
                <a:latin typeface="Arial"/>
                <a:cs typeface="Arial"/>
              </a:rPr>
              <a:t> </a:t>
            </a:r>
            <a:r>
              <a:rPr sz="1600" spc="-5" dirty="0">
                <a:solidFill>
                  <a:srgbClr val="122C41"/>
                </a:solidFill>
                <a:latin typeface="Arial"/>
                <a:cs typeface="Arial"/>
              </a:rPr>
              <a:t>of</a:t>
            </a:r>
            <a:r>
              <a:rPr sz="1600" spc="5" dirty="0">
                <a:solidFill>
                  <a:srgbClr val="122C41"/>
                </a:solidFill>
                <a:latin typeface="Arial"/>
                <a:cs typeface="Arial"/>
              </a:rPr>
              <a:t> </a:t>
            </a:r>
            <a:r>
              <a:rPr sz="1600" spc="-5" dirty="0">
                <a:solidFill>
                  <a:srgbClr val="122C41"/>
                </a:solidFill>
                <a:latin typeface="Arial"/>
                <a:cs typeface="Arial"/>
              </a:rPr>
              <a:t>current</a:t>
            </a:r>
            <a:r>
              <a:rPr sz="1600" spc="20" dirty="0">
                <a:solidFill>
                  <a:srgbClr val="122C41"/>
                </a:solidFill>
                <a:latin typeface="Arial"/>
                <a:cs typeface="Arial"/>
              </a:rPr>
              <a:t> </a:t>
            </a:r>
            <a:r>
              <a:rPr sz="1600" spc="-10" dirty="0">
                <a:solidFill>
                  <a:srgbClr val="122C41"/>
                </a:solidFill>
                <a:latin typeface="Arial"/>
                <a:cs typeface="Arial"/>
              </a:rPr>
              <a:t>CDC</a:t>
            </a:r>
            <a:r>
              <a:rPr sz="1600" spc="-5" dirty="0">
                <a:solidFill>
                  <a:srgbClr val="122C41"/>
                </a:solidFill>
                <a:latin typeface="Arial"/>
                <a:cs typeface="Arial"/>
              </a:rPr>
              <a:t> Worksite Health </a:t>
            </a:r>
            <a:r>
              <a:rPr sz="1600" dirty="0">
                <a:solidFill>
                  <a:srgbClr val="122C41"/>
                </a:solidFill>
                <a:latin typeface="Arial"/>
                <a:cs typeface="Arial"/>
              </a:rPr>
              <a:t> </a:t>
            </a:r>
            <a:r>
              <a:rPr sz="1600" spc="-5" dirty="0">
                <a:solidFill>
                  <a:srgbClr val="122C41"/>
                </a:solidFill>
                <a:latin typeface="Arial"/>
                <a:cs typeface="Arial"/>
              </a:rPr>
              <a:t>ScoreCard</a:t>
            </a:r>
            <a:r>
              <a:rPr sz="1600" spc="5" dirty="0">
                <a:solidFill>
                  <a:srgbClr val="122C41"/>
                </a:solidFill>
                <a:latin typeface="Arial"/>
                <a:cs typeface="Arial"/>
              </a:rPr>
              <a:t> </a:t>
            </a:r>
            <a:r>
              <a:rPr sz="1600" spc="-5" dirty="0">
                <a:solidFill>
                  <a:srgbClr val="122C41"/>
                </a:solidFill>
                <a:latin typeface="Arial"/>
                <a:cs typeface="Arial"/>
              </a:rPr>
              <a:t>user</a:t>
            </a:r>
            <a:r>
              <a:rPr sz="1600" spc="5" dirty="0">
                <a:solidFill>
                  <a:srgbClr val="122C41"/>
                </a:solidFill>
                <a:latin typeface="Arial"/>
                <a:cs typeface="Arial"/>
              </a:rPr>
              <a:t> </a:t>
            </a:r>
            <a:r>
              <a:rPr sz="1600" spc="-10" dirty="0">
                <a:solidFill>
                  <a:srgbClr val="122C41"/>
                </a:solidFill>
                <a:latin typeface="Arial"/>
                <a:cs typeface="Arial"/>
              </a:rPr>
              <a:t>and</a:t>
            </a:r>
            <a:r>
              <a:rPr sz="1600" spc="-5" dirty="0">
                <a:solidFill>
                  <a:srgbClr val="122C41"/>
                </a:solidFill>
                <a:latin typeface="Arial"/>
                <a:cs typeface="Arial"/>
              </a:rPr>
              <a:t> their</a:t>
            </a:r>
            <a:r>
              <a:rPr sz="1600" dirty="0">
                <a:solidFill>
                  <a:srgbClr val="122C41"/>
                </a:solidFill>
                <a:latin typeface="Arial"/>
                <a:cs typeface="Arial"/>
              </a:rPr>
              <a:t> </a:t>
            </a:r>
            <a:r>
              <a:rPr sz="1600" spc="-5" dirty="0">
                <a:solidFill>
                  <a:srgbClr val="122C41"/>
                </a:solidFill>
                <a:latin typeface="Arial"/>
                <a:cs typeface="Arial"/>
              </a:rPr>
              <a:t>workplace</a:t>
            </a:r>
            <a:r>
              <a:rPr sz="1600" spc="10" dirty="0">
                <a:solidFill>
                  <a:srgbClr val="122C41"/>
                </a:solidFill>
                <a:latin typeface="Arial"/>
                <a:cs typeface="Arial"/>
              </a:rPr>
              <a:t> </a:t>
            </a:r>
            <a:r>
              <a:rPr sz="1600" spc="-5" dirty="0">
                <a:solidFill>
                  <a:srgbClr val="122C41"/>
                </a:solidFill>
                <a:latin typeface="Arial"/>
                <a:cs typeface="Arial"/>
              </a:rPr>
              <a:t>health</a:t>
            </a:r>
            <a:r>
              <a:rPr sz="1600" spc="-10" dirty="0">
                <a:solidFill>
                  <a:srgbClr val="122C41"/>
                </a:solidFill>
                <a:latin typeface="Arial"/>
                <a:cs typeface="Arial"/>
              </a:rPr>
              <a:t> program</a:t>
            </a:r>
            <a:r>
              <a:rPr sz="1600" spc="25" dirty="0">
                <a:solidFill>
                  <a:srgbClr val="122C41"/>
                </a:solidFill>
                <a:latin typeface="Arial"/>
                <a:cs typeface="Arial"/>
              </a:rPr>
              <a:t> </a:t>
            </a:r>
            <a:r>
              <a:rPr sz="1600" dirty="0">
                <a:solidFill>
                  <a:srgbClr val="122C41"/>
                </a:solidFill>
                <a:latin typeface="Arial"/>
                <a:cs typeface="Arial"/>
              </a:rPr>
              <a:t>activity</a:t>
            </a:r>
            <a:endParaRPr sz="1600" dirty="0">
              <a:latin typeface="Arial"/>
              <a:cs typeface="Arial"/>
            </a:endParaRPr>
          </a:p>
          <a:p>
            <a:pPr>
              <a:lnSpc>
                <a:spcPct val="100000"/>
              </a:lnSpc>
              <a:buClr>
                <a:srgbClr val="3381CC"/>
              </a:buClr>
              <a:buFont typeface="Wingdings"/>
              <a:buChar char=""/>
            </a:pPr>
            <a:endParaRPr sz="1800" dirty="0">
              <a:latin typeface="Arial"/>
              <a:cs typeface="Arial"/>
            </a:endParaRPr>
          </a:p>
          <a:p>
            <a:pPr marL="184785" marR="369570" indent="-172720">
              <a:lnSpc>
                <a:spcPct val="100000"/>
              </a:lnSpc>
              <a:spcBef>
                <a:spcPts val="1215"/>
              </a:spcBef>
              <a:buClr>
                <a:srgbClr val="3381CC"/>
              </a:buClr>
              <a:buSzPct val="90625"/>
              <a:buFont typeface="Wingdings"/>
              <a:buChar char=""/>
              <a:tabLst>
                <a:tab pos="185420" algn="l"/>
              </a:tabLst>
            </a:pPr>
            <a:r>
              <a:rPr sz="1600" spc="-5" dirty="0">
                <a:solidFill>
                  <a:srgbClr val="122C41"/>
                </a:solidFill>
                <a:latin typeface="Arial"/>
                <a:cs typeface="Arial"/>
              </a:rPr>
              <a:t>Describe</a:t>
            </a:r>
            <a:r>
              <a:rPr sz="1600" spc="-20" dirty="0">
                <a:solidFill>
                  <a:srgbClr val="122C41"/>
                </a:solidFill>
                <a:latin typeface="Arial"/>
                <a:cs typeface="Arial"/>
              </a:rPr>
              <a:t> </a:t>
            </a:r>
            <a:r>
              <a:rPr sz="1600" spc="-5" dirty="0">
                <a:solidFill>
                  <a:srgbClr val="122C41"/>
                </a:solidFill>
                <a:latin typeface="Arial"/>
                <a:cs typeface="Arial"/>
              </a:rPr>
              <a:t>the</a:t>
            </a:r>
            <a:r>
              <a:rPr sz="1600" spc="10" dirty="0">
                <a:solidFill>
                  <a:srgbClr val="122C41"/>
                </a:solidFill>
                <a:latin typeface="Arial"/>
                <a:cs typeface="Arial"/>
              </a:rPr>
              <a:t> </a:t>
            </a:r>
            <a:r>
              <a:rPr sz="1600" spc="-5" dirty="0">
                <a:solidFill>
                  <a:srgbClr val="122C41"/>
                </a:solidFill>
                <a:latin typeface="Arial"/>
                <a:cs typeface="Arial"/>
              </a:rPr>
              <a:t>main features</a:t>
            </a:r>
            <a:r>
              <a:rPr sz="1600" spc="25" dirty="0">
                <a:solidFill>
                  <a:srgbClr val="122C41"/>
                </a:solidFill>
                <a:latin typeface="Arial"/>
                <a:cs typeface="Arial"/>
              </a:rPr>
              <a:t> </a:t>
            </a:r>
            <a:r>
              <a:rPr sz="1600" spc="-5" dirty="0">
                <a:solidFill>
                  <a:srgbClr val="122C41"/>
                </a:solidFill>
                <a:latin typeface="Arial"/>
                <a:cs typeface="Arial"/>
              </a:rPr>
              <a:t>of</a:t>
            </a:r>
            <a:r>
              <a:rPr sz="1600" spc="10" dirty="0">
                <a:solidFill>
                  <a:srgbClr val="122C41"/>
                </a:solidFill>
                <a:latin typeface="Arial"/>
                <a:cs typeface="Arial"/>
              </a:rPr>
              <a:t> </a:t>
            </a:r>
            <a:r>
              <a:rPr sz="1600" spc="-5" dirty="0">
                <a:solidFill>
                  <a:srgbClr val="122C41"/>
                </a:solidFill>
                <a:latin typeface="Arial"/>
                <a:cs typeface="Arial"/>
              </a:rPr>
              <a:t>the</a:t>
            </a:r>
            <a:r>
              <a:rPr sz="1600" spc="10" dirty="0">
                <a:solidFill>
                  <a:srgbClr val="122C41"/>
                </a:solidFill>
                <a:latin typeface="Arial"/>
                <a:cs typeface="Arial"/>
              </a:rPr>
              <a:t> </a:t>
            </a:r>
            <a:r>
              <a:rPr sz="1600" spc="-10" dirty="0">
                <a:solidFill>
                  <a:srgbClr val="122C41"/>
                </a:solidFill>
                <a:latin typeface="Arial"/>
                <a:cs typeface="Arial"/>
              </a:rPr>
              <a:t>CDC</a:t>
            </a:r>
            <a:r>
              <a:rPr sz="1600" spc="-5" dirty="0">
                <a:solidFill>
                  <a:srgbClr val="122C41"/>
                </a:solidFill>
                <a:latin typeface="Arial"/>
                <a:cs typeface="Arial"/>
              </a:rPr>
              <a:t> Worksite Health </a:t>
            </a:r>
            <a:r>
              <a:rPr sz="1600" spc="-430" dirty="0">
                <a:solidFill>
                  <a:srgbClr val="122C41"/>
                </a:solidFill>
                <a:latin typeface="Arial"/>
                <a:cs typeface="Arial"/>
              </a:rPr>
              <a:t> </a:t>
            </a:r>
            <a:r>
              <a:rPr sz="1600" spc="-5" dirty="0">
                <a:solidFill>
                  <a:srgbClr val="122C41"/>
                </a:solidFill>
                <a:latin typeface="Arial"/>
                <a:cs typeface="Arial"/>
              </a:rPr>
              <a:t>ScoreCard</a:t>
            </a:r>
            <a:r>
              <a:rPr sz="1600" spc="5" dirty="0">
                <a:solidFill>
                  <a:srgbClr val="122C41"/>
                </a:solidFill>
                <a:latin typeface="Arial"/>
                <a:cs typeface="Arial"/>
              </a:rPr>
              <a:t> </a:t>
            </a:r>
            <a:r>
              <a:rPr sz="1600" spc="-10" dirty="0">
                <a:solidFill>
                  <a:srgbClr val="122C41"/>
                </a:solidFill>
                <a:latin typeface="Arial"/>
                <a:cs typeface="Arial"/>
              </a:rPr>
              <a:t>and</a:t>
            </a:r>
            <a:r>
              <a:rPr sz="1600" spc="-5" dirty="0">
                <a:solidFill>
                  <a:srgbClr val="122C41"/>
                </a:solidFill>
                <a:latin typeface="Arial"/>
                <a:cs typeface="Arial"/>
              </a:rPr>
              <a:t> </a:t>
            </a:r>
            <a:r>
              <a:rPr sz="1600" spc="-10" dirty="0">
                <a:solidFill>
                  <a:srgbClr val="122C41"/>
                </a:solidFill>
                <a:latin typeface="Arial"/>
                <a:cs typeface="Arial"/>
              </a:rPr>
              <a:t>how</a:t>
            </a:r>
            <a:r>
              <a:rPr sz="1600" spc="10" dirty="0">
                <a:solidFill>
                  <a:srgbClr val="122C41"/>
                </a:solidFill>
                <a:latin typeface="Arial"/>
                <a:cs typeface="Arial"/>
              </a:rPr>
              <a:t> </a:t>
            </a:r>
            <a:r>
              <a:rPr sz="1600" dirty="0">
                <a:solidFill>
                  <a:srgbClr val="122C41"/>
                </a:solidFill>
                <a:latin typeface="Arial"/>
                <a:cs typeface="Arial"/>
              </a:rPr>
              <a:t>it</a:t>
            </a:r>
            <a:r>
              <a:rPr sz="1600" spc="-10" dirty="0">
                <a:solidFill>
                  <a:srgbClr val="122C41"/>
                </a:solidFill>
                <a:latin typeface="Arial"/>
                <a:cs typeface="Arial"/>
              </a:rPr>
              <a:t> </a:t>
            </a:r>
            <a:r>
              <a:rPr sz="1600" spc="-5" dirty="0">
                <a:solidFill>
                  <a:srgbClr val="122C41"/>
                </a:solidFill>
                <a:latin typeface="Arial"/>
                <a:cs typeface="Arial"/>
              </a:rPr>
              <a:t>can be used</a:t>
            </a:r>
            <a:endParaRPr sz="16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5581" y="289210"/>
            <a:ext cx="5407660" cy="546735"/>
          </a:xfrm>
          <a:prstGeom prst="rect">
            <a:avLst/>
          </a:prstGeom>
        </p:spPr>
        <p:txBody>
          <a:bodyPr vert="horz" wrap="square" lIns="0" tIns="43815" rIns="0" bIns="0" rtlCol="0">
            <a:spAutoFit/>
          </a:bodyPr>
          <a:lstStyle/>
          <a:p>
            <a:pPr marL="2082164" marR="5080" indent="-2070100">
              <a:lnSpc>
                <a:spcPts val="1939"/>
              </a:lnSpc>
              <a:spcBef>
                <a:spcPts val="345"/>
              </a:spcBef>
            </a:pPr>
            <a:r>
              <a:rPr sz="1800" b="1" spc="-5" dirty="0">
                <a:solidFill>
                  <a:srgbClr val="102B40"/>
                </a:solidFill>
                <a:latin typeface="Arial"/>
                <a:cs typeface="Arial"/>
              </a:rPr>
              <a:t>CDC</a:t>
            </a:r>
            <a:r>
              <a:rPr sz="1800" b="1" spc="5" dirty="0">
                <a:solidFill>
                  <a:srgbClr val="102B40"/>
                </a:solidFill>
                <a:latin typeface="Arial"/>
                <a:cs typeface="Arial"/>
              </a:rPr>
              <a:t> </a:t>
            </a:r>
            <a:r>
              <a:rPr sz="1800" b="1" spc="-10" dirty="0">
                <a:solidFill>
                  <a:srgbClr val="102B40"/>
                </a:solidFill>
                <a:latin typeface="Arial"/>
                <a:cs typeface="Arial"/>
              </a:rPr>
              <a:t>Worksite</a:t>
            </a:r>
            <a:r>
              <a:rPr sz="1800" b="1" spc="-5" dirty="0">
                <a:solidFill>
                  <a:srgbClr val="102B40"/>
                </a:solidFill>
                <a:latin typeface="Arial"/>
                <a:cs typeface="Arial"/>
              </a:rPr>
              <a:t> Health</a:t>
            </a:r>
            <a:r>
              <a:rPr sz="1800" b="1" spc="5"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spc="-5" dirty="0">
                <a:solidFill>
                  <a:srgbClr val="102B40"/>
                </a:solidFill>
                <a:latin typeface="Arial"/>
                <a:cs typeface="Arial"/>
              </a:rPr>
              <a:t>Employer</a:t>
            </a:r>
            <a:r>
              <a:rPr sz="1800" b="1" spc="10" dirty="0">
                <a:solidFill>
                  <a:srgbClr val="102B40"/>
                </a:solidFill>
                <a:latin typeface="Arial"/>
                <a:cs typeface="Arial"/>
              </a:rPr>
              <a:t> </a:t>
            </a:r>
            <a:r>
              <a:rPr sz="1800" b="1" spc="-5" dirty="0">
                <a:solidFill>
                  <a:srgbClr val="102B40"/>
                </a:solidFill>
                <a:latin typeface="Arial"/>
                <a:cs typeface="Arial"/>
              </a:rPr>
              <a:t>Profile </a:t>
            </a:r>
            <a:r>
              <a:rPr sz="1800" b="1" spc="-484" dirty="0">
                <a:solidFill>
                  <a:srgbClr val="102B40"/>
                </a:solidFill>
                <a:latin typeface="Arial"/>
                <a:cs typeface="Arial"/>
              </a:rPr>
              <a:t> </a:t>
            </a:r>
            <a:r>
              <a:rPr sz="1800" b="1" spc="-10" dirty="0">
                <a:solidFill>
                  <a:srgbClr val="102B40"/>
                </a:solidFill>
                <a:latin typeface="Arial"/>
                <a:cs typeface="Arial"/>
              </a:rPr>
              <a:t>(201</a:t>
            </a:r>
            <a:r>
              <a:rPr lang="en-US" sz="1800" b="1" spc="-10" dirty="0">
                <a:solidFill>
                  <a:srgbClr val="102B40"/>
                </a:solidFill>
                <a:latin typeface="Arial"/>
                <a:cs typeface="Arial"/>
              </a:rPr>
              <a:t>7</a:t>
            </a:r>
            <a:r>
              <a:rPr sz="1800" b="1" spc="-10" dirty="0">
                <a:solidFill>
                  <a:srgbClr val="102B40"/>
                </a:solidFill>
                <a:latin typeface="Arial"/>
                <a:cs typeface="Arial"/>
              </a:rPr>
              <a:t>-202</a:t>
            </a:r>
            <a:r>
              <a:rPr lang="en-US" sz="1800" b="1" spc="-10" dirty="0">
                <a:solidFill>
                  <a:srgbClr val="102B40"/>
                </a:solidFill>
                <a:latin typeface="Arial"/>
                <a:cs typeface="Arial"/>
              </a:rPr>
              <a:t>2</a:t>
            </a:r>
            <a:r>
              <a:rPr sz="1800" b="1" spc="-10" dirty="0">
                <a:solidFill>
                  <a:srgbClr val="102B40"/>
                </a:solidFill>
                <a:latin typeface="Arial"/>
                <a:cs typeface="Arial"/>
              </a:rPr>
              <a:t>)</a:t>
            </a:r>
            <a:endParaRPr sz="180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164061178"/>
              </p:ext>
            </p:extLst>
          </p:nvPr>
        </p:nvGraphicFramePr>
        <p:xfrm>
          <a:off x="218733" y="971550"/>
          <a:ext cx="6589394" cy="3055469"/>
        </p:xfrm>
        <a:graphic>
          <a:graphicData uri="http://schemas.openxmlformats.org/drawingml/2006/table">
            <a:tbl>
              <a:tblPr firstRow="1" bandRow="1">
                <a:tableStyleId>{2D5ABB26-0587-4C30-8999-92F81FD0307C}</a:tableStyleId>
              </a:tblPr>
              <a:tblGrid>
                <a:gridCol w="559435">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783590">
                  <a:extLst>
                    <a:ext uri="{9D8B030D-6E8A-4147-A177-3AD203B41FA5}">
                      <a16:colId xmlns:a16="http://schemas.microsoft.com/office/drawing/2014/main" val="20002"/>
                    </a:ext>
                  </a:extLst>
                </a:gridCol>
                <a:gridCol w="1119504">
                  <a:extLst>
                    <a:ext uri="{9D8B030D-6E8A-4147-A177-3AD203B41FA5}">
                      <a16:colId xmlns:a16="http://schemas.microsoft.com/office/drawing/2014/main" val="20003"/>
                    </a:ext>
                  </a:extLst>
                </a:gridCol>
                <a:gridCol w="1063625">
                  <a:extLst>
                    <a:ext uri="{9D8B030D-6E8A-4147-A177-3AD203B41FA5}">
                      <a16:colId xmlns:a16="http://schemas.microsoft.com/office/drawing/2014/main" val="20004"/>
                    </a:ext>
                  </a:extLst>
                </a:gridCol>
                <a:gridCol w="1175385">
                  <a:extLst>
                    <a:ext uri="{9D8B030D-6E8A-4147-A177-3AD203B41FA5}">
                      <a16:colId xmlns:a16="http://schemas.microsoft.com/office/drawing/2014/main" val="20005"/>
                    </a:ext>
                  </a:extLst>
                </a:gridCol>
                <a:gridCol w="992505">
                  <a:extLst>
                    <a:ext uri="{9D8B030D-6E8A-4147-A177-3AD203B41FA5}">
                      <a16:colId xmlns:a16="http://schemas.microsoft.com/office/drawing/2014/main" val="20006"/>
                    </a:ext>
                  </a:extLst>
                </a:gridCol>
              </a:tblGrid>
              <a:tr h="834618">
                <a:tc>
                  <a:txBody>
                    <a:bodyPr/>
                    <a:lstStyle/>
                    <a:p>
                      <a:pPr>
                        <a:lnSpc>
                          <a:spcPct val="100000"/>
                        </a:lnSpc>
                        <a:spcBef>
                          <a:spcPts val="45"/>
                        </a:spcBef>
                      </a:pPr>
                      <a:endParaRPr sz="1200">
                        <a:latin typeface="Times New Roman"/>
                        <a:cs typeface="Times New Roman"/>
                      </a:endParaRPr>
                    </a:p>
                    <a:p>
                      <a:pPr algn="ctr">
                        <a:lnSpc>
                          <a:spcPct val="100000"/>
                        </a:lnSpc>
                        <a:spcBef>
                          <a:spcPts val="5"/>
                        </a:spcBef>
                      </a:pPr>
                      <a:r>
                        <a:rPr sz="1000" b="1" spc="-5" dirty="0">
                          <a:solidFill>
                            <a:srgbClr val="102B40"/>
                          </a:solidFill>
                          <a:latin typeface="Arial"/>
                          <a:cs typeface="Arial"/>
                        </a:rPr>
                        <a:t>Year</a:t>
                      </a:r>
                      <a:endParaRPr sz="10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CCDEB"/>
                    </a:solidFill>
                  </a:tcPr>
                </a:tc>
                <a:tc>
                  <a:txBody>
                    <a:bodyPr/>
                    <a:lstStyle/>
                    <a:p>
                      <a:pPr>
                        <a:lnSpc>
                          <a:spcPct val="100000"/>
                        </a:lnSpc>
                      </a:pPr>
                      <a:endParaRPr sz="1100">
                        <a:latin typeface="Times New Roman"/>
                        <a:cs typeface="Times New Roman"/>
                      </a:endParaRPr>
                    </a:p>
                    <a:p>
                      <a:pPr algn="ctr">
                        <a:lnSpc>
                          <a:spcPct val="100000"/>
                        </a:lnSpc>
                        <a:spcBef>
                          <a:spcPts val="745"/>
                        </a:spcBef>
                      </a:pPr>
                      <a:r>
                        <a:rPr sz="1000" b="1" spc="-10" dirty="0">
                          <a:solidFill>
                            <a:srgbClr val="102B40"/>
                          </a:solidFill>
                          <a:latin typeface="Arial"/>
                          <a:cs typeface="Arial"/>
                        </a:rPr>
                        <a:t>ScoreCards</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CCDEB"/>
                    </a:solidFill>
                  </a:tcPr>
                </a:tc>
                <a:tc>
                  <a:txBody>
                    <a:bodyPr/>
                    <a:lstStyle/>
                    <a:p>
                      <a:pPr>
                        <a:lnSpc>
                          <a:spcPct val="100000"/>
                        </a:lnSpc>
                        <a:spcBef>
                          <a:spcPts val="45"/>
                        </a:spcBef>
                      </a:pPr>
                      <a:endParaRPr sz="950">
                        <a:latin typeface="Times New Roman"/>
                        <a:cs typeface="Times New Roman"/>
                      </a:endParaRPr>
                    </a:p>
                    <a:p>
                      <a:pPr marL="69215" marR="61594" indent="190500">
                        <a:lnSpc>
                          <a:spcPct val="114999"/>
                        </a:lnSpc>
                        <a:spcBef>
                          <a:spcPts val="5"/>
                        </a:spcBef>
                      </a:pPr>
                      <a:r>
                        <a:rPr sz="1000" b="1" spc="-10" dirty="0">
                          <a:solidFill>
                            <a:srgbClr val="102B40"/>
                          </a:solidFill>
                          <a:latin typeface="Arial"/>
                          <a:cs typeface="Arial"/>
                        </a:rPr>
                        <a:t>New </a:t>
                      </a:r>
                      <a:r>
                        <a:rPr sz="1000" b="1" spc="-5" dirty="0">
                          <a:solidFill>
                            <a:srgbClr val="102B40"/>
                          </a:solidFill>
                          <a:latin typeface="Arial"/>
                          <a:cs typeface="Arial"/>
                        </a:rPr>
                        <a:t> E</a:t>
                      </a:r>
                      <a:r>
                        <a:rPr sz="1000" b="1" dirty="0">
                          <a:solidFill>
                            <a:srgbClr val="102B40"/>
                          </a:solidFill>
                          <a:latin typeface="Arial"/>
                          <a:cs typeface="Arial"/>
                        </a:rPr>
                        <a:t>mp</a:t>
                      </a:r>
                      <a:r>
                        <a:rPr sz="1000" b="1" spc="-5" dirty="0">
                          <a:solidFill>
                            <a:srgbClr val="102B40"/>
                          </a:solidFill>
                          <a:latin typeface="Arial"/>
                          <a:cs typeface="Arial"/>
                        </a:rPr>
                        <a:t>l</a:t>
                      </a:r>
                      <a:r>
                        <a:rPr sz="1000" b="1" dirty="0">
                          <a:solidFill>
                            <a:srgbClr val="102B40"/>
                          </a:solidFill>
                          <a:latin typeface="Arial"/>
                          <a:cs typeface="Arial"/>
                        </a:rPr>
                        <a:t>o</a:t>
                      </a:r>
                      <a:r>
                        <a:rPr sz="1000" b="1" spc="-15" dirty="0">
                          <a:solidFill>
                            <a:srgbClr val="102B40"/>
                          </a:solidFill>
                          <a:latin typeface="Arial"/>
                          <a:cs typeface="Arial"/>
                        </a:rPr>
                        <a:t>y</a:t>
                      </a:r>
                      <a:r>
                        <a:rPr sz="1000" b="1" spc="-5" dirty="0">
                          <a:solidFill>
                            <a:srgbClr val="102B40"/>
                          </a:solidFill>
                          <a:latin typeface="Arial"/>
                          <a:cs typeface="Arial"/>
                        </a:rPr>
                        <a:t>ers</a:t>
                      </a:r>
                      <a:endParaRPr sz="10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CCDEB"/>
                    </a:solidFill>
                  </a:tcPr>
                </a:tc>
                <a:tc>
                  <a:txBody>
                    <a:bodyPr/>
                    <a:lstStyle/>
                    <a:p>
                      <a:pPr>
                        <a:lnSpc>
                          <a:spcPct val="100000"/>
                        </a:lnSpc>
                      </a:pPr>
                      <a:endParaRPr sz="1200" dirty="0">
                        <a:latin typeface="Times New Roman"/>
                        <a:cs typeface="Times New Roman"/>
                      </a:endParaRPr>
                    </a:p>
                    <a:p>
                      <a:pPr marL="267970" marR="83820" indent="-178435">
                        <a:lnSpc>
                          <a:spcPct val="100000"/>
                        </a:lnSpc>
                      </a:pPr>
                      <a:r>
                        <a:rPr sz="1000" b="1" spc="-10" dirty="0">
                          <a:solidFill>
                            <a:srgbClr val="102B40"/>
                          </a:solidFill>
                          <a:latin typeface="Arial"/>
                          <a:cs typeface="Arial"/>
                        </a:rPr>
                        <a:t>Employers</a:t>
                      </a:r>
                      <a:r>
                        <a:rPr sz="1000" b="1" spc="-45" dirty="0">
                          <a:solidFill>
                            <a:srgbClr val="102B40"/>
                          </a:solidFill>
                          <a:latin typeface="Arial"/>
                          <a:cs typeface="Arial"/>
                        </a:rPr>
                        <a:t> </a:t>
                      </a:r>
                      <a:r>
                        <a:rPr sz="1000" b="1" dirty="0">
                          <a:solidFill>
                            <a:srgbClr val="102B40"/>
                          </a:solidFill>
                          <a:latin typeface="Arial"/>
                          <a:cs typeface="Arial"/>
                        </a:rPr>
                        <a:t>who </a:t>
                      </a:r>
                      <a:r>
                        <a:rPr sz="1000" b="1" spc="-265" dirty="0">
                          <a:solidFill>
                            <a:srgbClr val="102B40"/>
                          </a:solidFill>
                          <a:latin typeface="Arial"/>
                          <a:cs typeface="Arial"/>
                        </a:rPr>
                        <a:t> </a:t>
                      </a:r>
                      <a:r>
                        <a:rPr sz="1000" b="1" spc="-10" dirty="0">
                          <a:solidFill>
                            <a:srgbClr val="102B40"/>
                          </a:solidFill>
                          <a:latin typeface="Arial"/>
                          <a:cs typeface="Arial"/>
                        </a:rPr>
                        <a:t>Reassess</a:t>
                      </a:r>
                      <a:endParaRPr sz="1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CCDEB"/>
                    </a:solidFill>
                  </a:tcPr>
                </a:tc>
                <a:tc>
                  <a:txBody>
                    <a:bodyPr/>
                    <a:lstStyle/>
                    <a:p>
                      <a:pPr>
                        <a:lnSpc>
                          <a:spcPct val="100000"/>
                        </a:lnSpc>
                      </a:pPr>
                      <a:endParaRPr sz="1200">
                        <a:latin typeface="Times New Roman"/>
                        <a:cs typeface="Times New Roman"/>
                      </a:endParaRPr>
                    </a:p>
                    <a:p>
                      <a:pPr marL="207645" marR="202565" indent="170180">
                        <a:lnSpc>
                          <a:spcPct val="100000"/>
                        </a:lnSpc>
                      </a:pPr>
                      <a:r>
                        <a:rPr sz="1000" b="1" dirty="0">
                          <a:solidFill>
                            <a:srgbClr val="102B40"/>
                          </a:solidFill>
                          <a:latin typeface="Arial"/>
                          <a:cs typeface="Arial"/>
                        </a:rPr>
                        <a:t>Total </a:t>
                      </a:r>
                      <a:r>
                        <a:rPr sz="1000" b="1" spc="5" dirty="0">
                          <a:solidFill>
                            <a:srgbClr val="102B40"/>
                          </a:solidFill>
                          <a:latin typeface="Arial"/>
                          <a:cs typeface="Arial"/>
                        </a:rPr>
                        <a:t> </a:t>
                      </a:r>
                      <a:r>
                        <a:rPr sz="1000" b="1" spc="-5" dirty="0">
                          <a:solidFill>
                            <a:srgbClr val="102B40"/>
                          </a:solidFill>
                          <a:latin typeface="Arial"/>
                          <a:cs typeface="Arial"/>
                        </a:rPr>
                        <a:t>E</a:t>
                      </a:r>
                      <a:r>
                        <a:rPr sz="1000" b="1" dirty="0">
                          <a:solidFill>
                            <a:srgbClr val="102B40"/>
                          </a:solidFill>
                          <a:latin typeface="Arial"/>
                          <a:cs typeface="Arial"/>
                        </a:rPr>
                        <a:t>mp</a:t>
                      </a:r>
                      <a:r>
                        <a:rPr sz="1000" b="1" spc="-5" dirty="0">
                          <a:solidFill>
                            <a:srgbClr val="102B40"/>
                          </a:solidFill>
                          <a:latin typeface="Arial"/>
                          <a:cs typeface="Arial"/>
                        </a:rPr>
                        <a:t>l</a:t>
                      </a:r>
                      <a:r>
                        <a:rPr sz="1000" b="1" dirty="0">
                          <a:solidFill>
                            <a:srgbClr val="102B40"/>
                          </a:solidFill>
                          <a:latin typeface="Arial"/>
                          <a:cs typeface="Arial"/>
                        </a:rPr>
                        <a:t>o</a:t>
                      </a:r>
                      <a:r>
                        <a:rPr sz="1000" b="1" spc="-15" dirty="0">
                          <a:solidFill>
                            <a:srgbClr val="102B40"/>
                          </a:solidFill>
                          <a:latin typeface="Arial"/>
                          <a:cs typeface="Arial"/>
                        </a:rPr>
                        <a:t>y</a:t>
                      </a:r>
                      <a:r>
                        <a:rPr sz="1000" b="1" spc="-5" dirty="0">
                          <a:solidFill>
                            <a:srgbClr val="102B40"/>
                          </a:solidFill>
                          <a:latin typeface="Arial"/>
                          <a:cs typeface="Arial"/>
                        </a:rPr>
                        <a:t>ers</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CCDEB"/>
                    </a:solidFill>
                  </a:tcPr>
                </a:tc>
                <a:tc>
                  <a:txBody>
                    <a:bodyPr/>
                    <a:lstStyle/>
                    <a:p>
                      <a:pPr>
                        <a:lnSpc>
                          <a:spcPct val="100000"/>
                        </a:lnSpc>
                        <a:spcBef>
                          <a:spcPts val="50"/>
                        </a:spcBef>
                      </a:pPr>
                      <a:endParaRPr sz="950">
                        <a:latin typeface="Times New Roman"/>
                        <a:cs typeface="Times New Roman"/>
                      </a:endParaRPr>
                    </a:p>
                    <a:p>
                      <a:pPr marL="253365" marR="194945" indent="-50800">
                        <a:lnSpc>
                          <a:spcPct val="114999"/>
                        </a:lnSpc>
                      </a:pPr>
                      <a:r>
                        <a:rPr sz="1000" b="1" spc="15" dirty="0">
                          <a:solidFill>
                            <a:srgbClr val="102B40"/>
                          </a:solidFill>
                          <a:latin typeface="Arial"/>
                          <a:cs typeface="Arial"/>
                        </a:rPr>
                        <a:t>T</a:t>
                      </a:r>
                      <a:r>
                        <a:rPr sz="1000" b="1" dirty="0">
                          <a:solidFill>
                            <a:srgbClr val="102B40"/>
                          </a:solidFill>
                          <a:latin typeface="Arial"/>
                          <a:cs typeface="Arial"/>
                        </a:rPr>
                        <a:t>ot</a:t>
                      </a:r>
                      <a:r>
                        <a:rPr sz="1000" b="1" spc="-5" dirty="0">
                          <a:solidFill>
                            <a:srgbClr val="102B40"/>
                          </a:solidFill>
                          <a:latin typeface="Arial"/>
                          <a:cs typeface="Arial"/>
                        </a:rPr>
                        <a:t>a</a:t>
                      </a:r>
                      <a:r>
                        <a:rPr sz="1000" b="1" dirty="0">
                          <a:solidFill>
                            <a:srgbClr val="102B40"/>
                          </a:solidFill>
                          <a:latin typeface="Arial"/>
                          <a:cs typeface="Arial"/>
                        </a:rPr>
                        <a:t>l</a:t>
                      </a:r>
                      <a:r>
                        <a:rPr sz="1000" b="1" spc="-15" dirty="0">
                          <a:solidFill>
                            <a:srgbClr val="102B40"/>
                          </a:solidFill>
                          <a:latin typeface="Arial"/>
                          <a:cs typeface="Arial"/>
                        </a:rPr>
                        <a:t> </a:t>
                      </a:r>
                      <a:r>
                        <a:rPr sz="1000" b="1" dirty="0">
                          <a:solidFill>
                            <a:srgbClr val="102B40"/>
                          </a:solidFill>
                          <a:latin typeface="Arial"/>
                          <a:cs typeface="Arial"/>
                        </a:rPr>
                        <a:t>Un</a:t>
                      </a:r>
                      <a:r>
                        <a:rPr sz="1000" b="1" spc="-5" dirty="0">
                          <a:solidFill>
                            <a:srgbClr val="102B40"/>
                          </a:solidFill>
                          <a:latin typeface="Arial"/>
                          <a:cs typeface="Arial"/>
                        </a:rPr>
                        <a:t>i</a:t>
                      </a:r>
                      <a:r>
                        <a:rPr sz="1000" b="1" dirty="0">
                          <a:solidFill>
                            <a:srgbClr val="102B40"/>
                          </a:solidFill>
                          <a:latin typeface="Arial"/>
                          <a:cs typeface="Arial"/>
                        </a:rPr>
                        <a:t>que  </a:t>
                      </a:r>
                      <a:r>
                        <a:rPr sz="1000" b="1" spc="-10" dirty="0">
                          <a:solidFill>
                            <a:srgbClr val="102B40"/>
                          </a:solidFill>
                          <a:latin typeface="Arial"/>
                          <a:cs typeface="Arial"/>
                        </a:rPr>
                        <a:t>Employees</a:t>
                      </a:r>
                      <a:endParaRPr sz="10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CCDEB"/>
                    </a:solidFill>
                  </a:tcPr>
                </a:tc>
                <a:tc>
                  <a:txBody>
                    <a:bodyPr/>
                    <a:lstStyle/>
                    <a:p>
                      <a:pPr>
                        <a:lnSpc>
                          <a:spcPct val="100000"/>
                        </a:lnSpc>
                        <a:spcBef>
                          <a:spcPts val="50"/>
                        </a:spcBef>
                      </a:pPr>
                      <a:endParaRPr sz="950">
                        <a:latin typeface="Times New Roman"/>
                        <a:cs typeface="Times New Roman"/>
                      </a:endParaRPr>
                    </a:p>
                    <a:p>
                      <a:pPr marL="358140" marR="46990" indent="-306705">
                        <a:lnSpc>
                          <a:spcPct val="114999"/>
                        </a:lnSpc>
                      </a:pPr>
                      <a:r>
                        <a:rPr sz="1000" b="1" dirty="0">
                          <a:solidFill>
                            <a:srgbClr val="102B40"/>
                          </a:solidFill>
                          <a:latin typeface="Arial"/>
                          <a:cs typeface="Arial"/>
                        </a:rPr>
                        <a:t>R</a:t>
                      </a:r>
                      <a:r>
                        <a:rPr sz="1000" b="1" spc="-5" dirty="0">
                          <a:solidFill>
                            <a:srgbClr val="102B40"/>
                          </a:solidFill>
                          <a:latin typeface="Arial"/>
                          <a:cs typeface="Arial"/>
                        </a:rPr>
                        <a:t>eassess</a:t>
                      </a:r>
                      <a:r>
                        <a:rPr sz="1000" b="1" dirty="0">
                          <a:solidFill>
                            <a:srgbClr val="102B40"/>
                          </a:solidFill>
                          <a:latin typeface="Arial"/>
                          <a:cs typeface="Arial"/>
                        </a:rPr>
                        <a:t>m</a:t>
                      </a:r>
                      <a:r>
                        <a:rPr sz="1000" b="1" spc="-5" dirty="0">
                          <a:solidFill>
                            <a:srgbClr val="102B40"/>
                          </a:solidFill>
                          <a:latin typeface="Arial"/>
                          <a:cs typeface="Arial"/>
                        </a:rPr>
                        <a:t>e</a:t>
                      </a:r>
                      <a:r>
                        <a:rPr sz="1000" b="1" dirty="0">
                          <a:solidFill>
                            <a:srgbClr val="102B40"/>
                          </a:solidFill>
                          <a:latin typeface="Arial"/>
                          <a:cs typeface="Arial"/>
                        </a:rPr>
                        <a:t>nt  </a:t>
                      </a:r>
                      <a:r>
                        <a:rPr sz="1000" b="1" spc="-5" dirty="0">
                          <a:solidFill>
                            <a:srgbClr val="102B40"/>
                          </a:solidFill>
                          <a:latin typeface="Arial"/>
                          <a:cs typeface="Arial"/>
                        </a:rPr>
                        <a:t>Rate</a:t>
                      </a:r>
                      <a:endParaRPr sz="10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CCDEB"/>
                    </a:solidFill>
                  </a:tcPr>
                </a:tc>
                <a:extLst>
                  <a:ext uri="{0D108BD9-81ED-4DB2-BD59-A6C34878D82A}">
                    <a16:rowId xmlns:a16="http://schemas.microsoft.com/office/drawing/2014/main" val="10000"/>
                  </a:ext>
                </a:extLst>
              </a:tr>
              <a:tr h="338164">
                <a:tc>
                  <a:txBody>
                    <a:bodyPr/>
                    <a:lstStyle/>
                    <a:p>
                      <a:pPr algn="ctr">
                        <a:lnSpc>
                          <a:spcPct val="100000"/>
                        </a:lnSpc>
                        <a:spcBef>
                          <a:spcPts val="175"/>
                        </a:spcBef>
                      </a:pPr>
                      <a:r>
                        <a:rPr sz="1400" spc="-5" dirty="0">
                          <a:latin typeface="Arial"/>
                          <a:cs typeface="Arial"/>
                        </a:rPr>
                        <a:t>2017</a:t>
                      </a:r>
                      <a:endParaRPr sz="1400">
                        <a:latin typeface="Arial"/>
                        <a:cs typeface="Arial"/>
                      </a:endParaRPr>
                    </a:p>
                  </a:txBody>
                  <a:tcPr marL="0" marR="0" marT="22225"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9EFF7"/>
                    </a:solidFill>
                  </a:tcPr>
                </a:tc>
                <a:tc>
                  <a:txBody>
                    <a:bodyPr/>
                    <a:lstStyle/>
                    <a:p>
                      <a:pPr algn="ctr">
                        <a:lnSpc>
                          <a:spcPct val="100000"/>
                        </a:lnSpc>
                        <a:spcBef>
                          <a:spcPts val="175"/>
                        </a:spcBef>
                      </a:pPr>
                      <a:r>
                        <a:rPr sz="1400" spc="-5" dirty="0">
                          <a:latin typeface="Arial"/>
                          <a:cs typeface="Arial"/>
                        </a:rPr>
                        <a:t>568</a:t>
                      </a:r>
                      <a:endParaRPr sz="1400">
                        <a:latin typeface="Arial"/>
                        <a:cs typeface="Arial"/>
                      </a:endParaRPr>
                    </a:p>
                  </a:txBody>
                  <a:tcPr marL="0" marR="0" marT="222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9EFF7"/>
                    </a:solidFill>
                  </a:tcPr>
                </a:tc>
                <a:tc>
                  <a:txBody>
                    <a:bodyPr/>
                    <a:lstStyle/>
                    <a:p>
                      <a:pPr algn="ctr">
                        <a:lnSpc>
                          <a:spcPct val="100000"/>
                        </a:lnSpc>
                        <a:spcBef>
                          <a:spcPts val="175"/>
                        </a:spcBef>
                      </a:pPr>
                      <a:r>
                        <a:rPr sz="1400" spc="-5" dirty="0">
                          <a:latin typeface="Arial"/>
                          <a:cs typeface="Arial"/>
                        </a:rPr>
                        <a:t>231</a:t>
                      </a:r>
                      <a:endParaRPr sz="1400">
                        <a:latin typeface="Arial"/>
                        <a:cs typeface="Arial"/>
                      </a:endParaRPr>
                    </a:p>
                  </a:txBody>
                  <a:tcPr marL="0" marR="0" marT="222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9EFF7"/>
                    </a:solidFill>
                  </a:tcPr>
                </a:tc>
                <a:tc>
                  <a:txBody>
                    <a:bodyPr/>
                    <a:lstStyle/>
                    <a:p>
                      <a:pPr algn="ctr">
                        <a:lnSpc>
                          <a:spcPct val="100000"/>
                        </a:lnSpc>
                        <a:spcBef>
                          <a:spcPts val="175"/>
                        </a:spcBef>
                      </a:pPr>
                      <a:r>
                        <a:rPr sz="1400" spc="-5" dirty="0">
                          <a:solidFill>
                            <a:srgbClr val="102B40"/>
                          </a:solidFill>
                          <a:latin typeface="Arial"/>
                          <a:cs typeface="Arial"/>
                        </a:rPr>
                        <a:t>132</a:t>
                      </a:r>
                      <a:endParaRPr sz="1400">
                        <a:latin typeface="Arial"/>
                        <a:cs typeface="Arial"/>
                      </a:endParaRPr>
                    </a:p>
                  </a:txBody>
                  <a:tcPr marL="0" marR="0" marT="222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9EFF7"/>
                    </a:solidFill>
                  </a:tcPr>
                </a:tc>
                <a:tc>
                  <a:txBody>
                    <a:bodyPr/>
                    <a:lstStyle/>
                    <a:p>
                      <a:pPr algn="ctr">
                        <a:lnSpc>
                          <a:spcPct val="100000"/>
                        </a:lnSpc>
                        <a:spcBef>
                          <a:spcPts val="240"/>
                        </a:spcBef>
                      </a:pPr>
                      <a:r>
                        <a:rPr sz="1300" spc="-10" dirty="0">
                          <a:solidFill>
                            <a:srgbClr val="102B40"/>
                          </a:solidFill>
                          <a:latin typeface="Arial"/>
                          <a:cs typeface="Arial"/>
                        </a:rPr>
                        <a:t>363</a:t>
                      </a:r>
                      <a:endParaRPr sz="1300">
                        <a:latin typeface="Arial"/>
                        <a:cs typeface="Arial"/>
                      </a:endParaRPr>
                    </a:p>
                  </a:txBody>
                  <a:tcPr marL="0" marR="0" marT="3048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9EFF7"/>
                    </a:solidFill>
                  </a:tcPr>
                </a:tc>
                <a:tc>
                  <a:txBody>
                    <a:bodyPr/>
                    <a:lstStyle/>
                    <a:p>
                      <a:pPr algn="ctr">
                        <a:lnSpc>
                          <a:spcPct val="100000"/>
                        </a:lnSpc>
                        <a:spcBef>
                          <a:spcPts val="175"/>
                        </a:spcBef>
                      </a:pPr>
                      <a:r>
                        <a:rPr sz="1400" spc="-5" dirty="0">
                          <a:latin typeface="Arial"/>
                          <a:cs typeface="Arial"/>
                        </a:rPr>
                        <a:t>255,326</a:t>
                      </a:r>
                      <a:endParaRPr sz="1400">
                        <a:latin typeface="Arial"/>
                        <a:cs typeface="Arial"/>
                      </a:endParaRPr>
                    </a:p>
                  </a:txBody>
                  <a:tcPr marL="0" marR="0" marT="222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9EFF7"/>
                    </a:solidFill>
                  </a:tcPr>
                </a:tc>
                <a:tc>
                  <a:txBody>
                    <a:bodyPr/>
                    <a:lstStyle/>
                    <a:p>
                      <a:pPr marR="235585" algn="r">
                        <a:lnSpc>
                          <a:spcPct val="100000"/>
                        </a:lnSpc>
                        <a:spcBef>
                          <a:spcPts val="175"/>
                        </a:spcBef>
                      </a:pPr>
                      <a:r>
                        <a:rPr sz="1400" dirty="0">
                          <a:latin typeface="Arial"/>
                          <a:cs typeface="Arial"/>
                        </a:rPr>
                        <a:t>36.4%</a:t>
                      </a:r>
                    </a:p>
                  </a:txBody>
                  <a:tcPr marL="0" marR="0" marT="2222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E9EFF7"/>
                    </a:solidFill>
                  </a:tcPr>
                </a:tc>
                <a:extLst>
                  <a:ext uri="{0D108BD9-81ED-4DB2-BD59-A6C34878D82A}">
                    <a16:rowId xmlns:a16="http://schemas.microsoft.com/office/drawing/2014/main" val="10002"/>
                  </a:ext>
                </a:extLst>
              </a:tr>
              <a:tr h="338164">
                <a:tc>
                  <a:txBody>
                    <a:bodyPr/>
                    <a:lstStyle/>
                    <a:p>
                      <a:pPr algn="ctr">
                        <a:lnSpc>
                          <a:spcPct val="100000"/>
                        </a:lnSpc>
                        <a:spcBef>
                          <a:spcPts val="175"/>
                        </a:spcBef>
                      </a:pPr>
                      <a:r>
                        <a:rPr sz="1400" spc="-5" dirty="0">
                          <a:latin typeface="Arial"/>
                          <a:cs typeface="Arial"/>
                        </a:rPr>
                        <a:t>2018</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75"/>
                        </a:spcBef>
                      </a:pPr>
                      <a:r>
                        <a:rPr sz="1400" spc="-5" dirty="0">
                          <a:latin typeface="Arial"/>
                          <a:cs typeface="Arial"/>
                        </a:rPr>
                        <a:t>873</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75"/>
                        </a:spcBef>
                      </a:pPr>
                      <a:r>
                        <a:rPr sz="1400" spc="-5" dirty="0">
                          <a:latin typeface="Arial"/>
                          <a:cs typeface="Arial"/>
                        </a:rPr>
                        <a:t>385</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75"/>
                        </a:spcBef>
                      </a:pPr>
                      <a:r>
                        <a:rPr sz="1400" spc="-5" dirty="0">
                          <a:solidFill>
                            <a:srgbClr val="102B40"/>
                          </a:solidFill>
                          <a:latin typeface="Arial"/>
                          <a:cs typeface="Arial"/>
                        </a:rPr>
                        <a:t>152</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240"/>
                        </a:spcBef>
                      </a:pPr>
                      <a:r>
                        <a:rPr sz="1300" spc="-10" dirty="0">
                          <a:solidFill>
                            <a:srgbClr val="102B40"/>
                          </a:solidFill>
                          <a:latin typeface="Arial"/>
                          <a:cs typeface="Arial"/>
                        </a:rPr>
                        <a:t>537</a:t>
                      </a:r>
                      <a:endParaRPr sz="1300">
                        <a:latin typeface="Arial"/>
                        <a:cs typeface="Arial"/>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75"/>
                        </a:spcBef>
                      </a:pPr>
                      <a:r>
                        <a:rPr sz="1400" spc="-5" dirty="0">
                          <a:latin typeface="Arial"/>
                          <a:cs typeface="Arial"/>
                        </a:rPr>
                        <a:t>420,104</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marR="235585" algn="r">
                        <a:lnSpc>
                          <a:spcPct val="100000"/>
                        </a:lnSpc>
                        <a:spcBef>
                          <a:spcPts val="175"/>
                        </a:spcBef>
                      </a:pPr>
                      <a:r>
                        <a:rPr sz="1400" dirty="0">
                          <a:latin typeface="Arial"/>
                          <a:cs typeface="Arial"/>
                        </a:rPr>
                        <a:t>28.3%</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extLst>
                  <a:ext uri="{0D108BD9-81ED-4DB2-BD59-A6C34878D82A}">
                    <a16:rowId xmlns:a16="http://schemas.microsoft.com/office/drawing/2014/main" val="10003"/>
                  </a:ext>
                </a:extLst>
              </a:tr>
              <a:tr h="338164">
                <a:tc>
                  <a:txBody>
                    <a:bodyPr/>
                    <a:lstStyle/>
                    <a:p>
                      <a:pPr algn="ctr">
                        <a:lnSpc>
                          <a:spcPct val="100000"/>
                        </a:lnSpc>
                        <a:spcBef>
                          <a:spcPts val="175"/>
                        </a:spcBef>
                      </a:pPr>
                      <a:r>
                        <a:rPr sz="1400" spc="-5" dirty="0">
                          <a:latin typeface="Arial"/>
                          <a:cs typeface="Arial"/>
                        </a:rPr>
                        <a:t>2019</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175"/>
                        </a:spcBef>
                      </a:pPr>
                      <a:r>
                        <a:rPr sz="1400" spc="-5" dirty="0">
                          <a:latin typeface="Arial"/>
                          <a:cs typeface="Arial"/>
                        </a:rPr>
                        <a:t>970</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175"/>
                        </a:spcBef>
                      </a:pPr>
                      <a:r>
                        <a:rPr sz="1400" spc="-5" dirty="0">
                          <a:latin typeface="Arial"/>
                          <a:cs typeface="Arial"/>
                        </a:rPr>
                        <a:t>352</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175"/>
                        </a:spcBef>
                      </a:pPr>
                      <a:r>
                        <a:rPr sz="1400" spc="-5" dirty="0">
                          <a:solidFill>
                            <a:srgbClr val="102B40"/>
                          </a:solidFill>
                          <a:latin typeface="Arial"/>
                          <a:cs typeface="Arial"/>
                        </a:rPr>
                        <a:t>266</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240"/>
                        </a:spcBef>
                      </a:pPr>
                      <a:r>
                        <a:rPr sz="1300" spc="-10" dirty="0">
                          <a:solidFill>
                            <a:srgbClr val="102B40"/>
                          </a:solidFill>
                          <a:latin typeface="Arial"/>
                          <a:cs typeface="Arial"/>
                        </a:rPr>
                        <a:t>618</a:t>
                      </a:r>
                      <a:endParaRPr sz="1300">
                        <a:latin typeface="Arial"/>
                        <a:cs typeface="Arial"/>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175"/>
                        </a:spcBef>
                      </a:pPr>
                      <a:r>
                        <a:rPr sz="1400" spc="-5" dirty="0">
                          <a:latin typeface="Arial"/>
                          <a:cs typeface="Arial"/>
                        </a:rPr>
                        <a:t>639,871</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marR="235585" algn="r">
                        <a:lnSpc>
                          <a:spcPct val="100000"/>
                        </a:lnSpc>
                        <a:spcBef>
                          <a:spcPts val="175"/>
                        </a:spcBef>
                      </a:pPr>
                      <a:r>
                        <a:rPr sz="1400" dirty="0">
                          <a:latin typeface="Arial"/>
                          <a:cs typeface="Arial"/>
                        </a:rPr>
                        <a:t>43.0%</a:t>
                      </a:r>
                      <a:endParaRPr sz="14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extLst>
                  <a:ext uri="{0D108BD9-81ED-4DB2-BD59-A6C34878D82A}">
                    <a16:rowId xmlns:a16="http://schemas.microsoft.com/office/drawing/2014/main" val="10004"/>
                  </a:ext>
                </a:extLst>
              </a:tr>
              <a:tr h="287000">
                <a:tc>
                  <a:txBody>
                    <a:bodyPr/>
                    <a:lstStyle/>
                    <a:p>
                      <a:pPr algn="ctr">
                        <a:lnSpc>
                          <a:spcPct val="100000"/>
                        </a:lnSpc>
                        <a:spcBef>
                          <a:spcPts val="15"/>
                        </a:spcBef>
                      </a:pPr>
                      <a:r>
                        <a:rPr sz="1400" spc="-5" dirty="0">
                          <a:latin typeface="Arial"/>
                          <a:cs typeface="Arial"/>
                        </a:rPr>
                        <a:t>2020</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5"/>
                        </a:spcBef>
                      </a:pPr>
                      <a:r>
                        <a:rPr sz="1400" spc="-5" dirty="0">
                          <a:latin typeface="Arial"/>
                          <a:cs typeface="Arial"/>
                        </a:rPr>
                        <a:t>480</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5"/>
                        </a:spcBef>
                      </a:pPr>
                      <a:r>
                        <a:rPr sz="1400" spc="-5" dirty="0">
                          <a:latin typeface="Arial"/>
                          <a:cs typeface="Arial"/>
                        </a:rPr>
                        <a:t>236</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5"/>
                        </a:spcBef>
                      </a:pPr>
                      <a:r>
                        <a:rPr sz="1400" spc="-5" dirty="0">
                          <a:solidFill>
                            <a:srgbClr val="102B40"/>
                          </a:solidFill>
                          <a:latin typeface="Arial"/>
                          <a:cs typeface="Arial"/>
                        </a:rPr>
                        <a:t>172</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80"/>
                        </a:spcBef>
                      </a:pPr>
                      <a:r>
                        <a:rPr sz="1300" spc="-10" dirty="0">
                          <a:solidFill>
                            <a:srgbClr val="102B40"/>
                          </a:solidFill>
                          <a:latin typeface="Arial"/>
                          <a:cs typeface="Arial"/>
                        </a:rPr>
                        <a:t>408</a:t>
                      </a:r>
                      <a:endParaRPr sz="1300">
                        <a:latin typeface="Arial"/>
                        <a:cs typeface="Arial"/>
                      </a:endParaRPr>
                    </a:p>
                  </a:txBody>
                  <a:tcPr marL="0" marR="0" marT="101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5"/>
                        </a:spcBef>
                      </a:pPr>
                      <a:r>
                        <a:rPr sz="1400" spc="-5" dirty="0">
                          <a:latin typeface="Arial"/>
                          <a:cs typeface="Arial"/>
                        </a:rPr>
                        <a:t>414,975</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marR="235585" algn="r">
                        <a:lnSpc>
                          <a:spcPct val="100000"/>
                        </a:lnSpc>
                        <a:spcBef>
                          <a:spcPts val="15"/>
                        </a:spcBef>
                      </a:pPr>
                      <a:r>
                        <a:rPr sz="1400" dirty="0">
                          <a:latin typeface="Arial"/>
                          <a:cs typeface="Arial"/>
                        </a:rPr>
                        <a:t>42.2%</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extLst>
                  <a:ext uri="{0D108BD9-81ED-4DB2-BD59-A6C34878D82A}">
                    <a16:rowId xmlns:a16="http://schemas.microsoft.com/office/drawing/2014/main" val="10005"/>
                  </a:ext>
                </a:extLst>
              </a:tr>
              <a:tr h="287000">
                <a:tc>
                  <a:txBody>
                    <a:bodyPr/>
                    <a:lstStyle/>
                    <a:p>
                      <a:pPr algn="ctr">
                        <a:lnSpc>
                          <a:spcPct val="100000"/>
                        </a:lnSpc>
                        <a:spcBef>
                          <a:spcPts val="15"/>
                        </a:spcBef>
                      </a:pPr>
                      <a:r>
                        <a:rPr sz="1400" spc="-5" dirty="0">
                          <a:latin typeface="Arial"/>
                          <a:cs typeface="Arial"/>
                        </a:rPr>
                        <a:t>2021</a:t>
                      </a:r>
                      <a:endParaRPr sz="14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15"/>
                        </a:spcBef>
                      </a:pPr>
                      <a:r>
                        <a:rPr sz="1400" spc="-5" dirty="0">
                          <a:latin typeface="Arial"/>
                          <a:cs typeface="Arial"/>
                        </a:rPr>
                        <a:t>347</a:t>
                      </a:r>
                      <a:endParaRPr sz="14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15"/>
                        </a:spcBef>
                      </a:pPr>
                      <a:r>
                        <a:rPr sz="1400" spc="-5" dirty="0">
                          <a:latin typeface="Arial"/>
                          <a:cs typeface="Arial"/>
                        </a:rPr>
                        <a:t>167</a:t>
                      </a:r>
                      <a:endParaRPr sz="14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15"/>
                        </a:spcBef>
                      </a:pPr>
                      <a:r>
                        <a:rPr sz="1400" spc="-5" dirty="0">
                          <a:solidFill>
                            <a:srgbClr val="102B40"/>
                          </a:solidFill>
                          <a:latin typeface="Arial"/>
                          <a:cs typeface="Arial"/>
                        </a:rPr>
                        <a:t>126</a:t>
                      </a:r>
                      <a:endParaRPr sz="14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80"/>
                        </a:spcBef>
                      </a:pPr>
                      <a:r>
                        <a:rPr sz="1300" spc="-10" dirty="0">
                          <a:solidFill>
                            <a:srgbClr val="102B40"/>
                          </a:solidFill>
                          <a:latin typeface="Arial"/>
                          <a:cs typeface="Arial"/>
                        </a:rPr>
                        <a:t>293</a:t>
                      </a:r>
                      <a:endParaRPr sz="1300" dirty="0">
                        <a:latin typeface="Arial"/>
                        <a:cs typeface="Arial"/>
                      </a:endParaRPr>
                    </a:p>
                  </a:txBody>
                  <a:tcPr marL="0" marR="0" marT="101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algn="ctr">
                        <a:lnSpc>
                          <a:spcPct val="100000"/>
                        </a:lnSpc>
                        <a:spcBef>
                          <a:spcPts val="15"/>
                        </a:spcBef>
                      </a:pPr>
                      <a:r>
                        <a:rPr sz="1400" spc="-5" dirty="0">
                          <a:latin typeface="Arial"/>
                          <a:cs typeface="Arial"/>
                        </a:rPr>
                        <a:t>243,006</a:t>
                      </a:r>
                      <a:endParaRPr sz="14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tc>
                  <a:txBody>
                    <a:bodyPr/>
                    <a:lstStyle/>
                    <a:p>
                      <a:pPr marR="235585" algn="r">
                        <a:lnSpc>
                          <a:spcPct val="100000"/>
                        </a:lnSpc>
                        <a:spcBef>
                          <a:spcPts val="15"/>
                        </a:spcBef>
                      </a:pPr>
                      <a:r>
                        <a:rPr sz="1400" dirty="0">
                          <a:latin typeface="Arial"/>
                          <a:cs typeface="Arial"/>
                        </a:rPr>
                        <a:t>43.0%</a:t>
                      </a: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B"/>
                    </a:solidFill>
                  </a:tcPr>
                </a:tc>
                <a:extLst>
                  <a:ext uri="{0D108BD9-81ED-4DB2-BD59-A6C34878D82A}">
                    <a16:rowId xmlns:a16="http://schemas.microsoft.com/office/drawing/2014/main" val="10006"/>
                  </a:ext>
                </a:extLst>
              </a:tr>
              <a:tr h="287000">
                <a:tc>
                  <a:txBody>
                    <a:bodyPr/>
                    <a:lstStyle/>
                    <a:p>
                      <a:pPr algn="ctr">
                        <a:lnSpc>
                          <a:spcPct val="100000"/>
                        </a:lnSpc>
                        <a:spcBef>
                          <a:spcPts val="15"/>
                        </a:spcBef>
                      </a:pPr>
                      <a:r>
                        <a:rPr lang="en-US" sz="1400" dirty="0">
                          <a:latin typeface="Arial"/>
                          <a:cs typeface="Arial"/>
                        </a:rPr>
                        <a:t>2022</a:t>
                      </a:r>
                      <a:endParaRPr sz="1400" dirty="0">
                        <a:latin typeface="Arial"/>
                        <a:cs typeface="Arial"/>
                      </a:endParaRPr>
                    </a:p>
                  </a:txBody>
                  <a:tcPr marL="0" marR="0" marT="190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B"/>
                    </a:solidFill>
                  </a:tcPr>
                </a:tc>
                <a:tc>
                  <a:txBody>
                    <a:bodyPr/>
                    <a:lstStyle/>
                    <a:p>
                      <a:pPr algn="ctr">
                        <a:lnSpc>
                          <a:spcPct val="100000"/>
                        </a:lnSpc>
                        <a:spcBef>
                          <a:spcPts val="15"/>
                        </a:spcBef>
                      </a:pPr>
                      <a:r>
                        <a:rPr lang="en-US" sz="1400" dirty="0">
                          <a:latin typeface="Arial"/>
                          <a:cs typeface="Arial"/>
                        </a:rPr>
                        <a:t>542</a:t>
                      </a:r>
                      <a:endParaRPr sz="1400" dirty="0">
                        <a:latin typeface="Arial"/>
                        <a:cs typeface="Arial"/>
                      </a:endParaRPr>
                    </a:p>
                  </a:txBody>
                  <a:tcPr marL="0" marR="0" marT="1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B"/>
                    </a:solidFill>
                  </a:tcPr>
                </a:tc>
                <a:tc>
                  <a:txBody>
                    <a:bodyPr/>
                    <a:lstStyle/>
                    <a:p>
                      <a:pPr algn="ctr">
                        <a:lnSpc>
                          <a:spcPct val="100000"/>
                        </a:lnSpc>
                        <a:spcBef>
                          <a:spcPts val="15"/>
                        </a:spcBef>
                      </a:pPr>
                      <a:r>
                        <a:rPr lang="en-US" sz="1400" dirty="0">
                          <a:latin typeface="Arial"/>
                          <a:cs typeface="Arial"/>
                        </a:rPr>
                        <a:t>128</a:t>
                      </a:r>
                      <a:endParaRPr sz="1400" dirty="0">
                        <a:latin typeface="Arial"/>
                        <a:cs typeface="Arial"/>
                      </a:endParaRPr>
                    </a:p>
                  </a:txBody>
                  <a:tcPr marL="0" marR="0" marT="1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B"/>
                    </a:solidFill>
                  </a:tcPr>
                </a:tc>
                <a:tc>
                  <a:txBody>
                    <a:bodyPr/>
                    <a:lstStyle/>
                    <a:p>
                      <a:pPr algn="ctr">
                        <a:lnSpc>
                          <a:spcPct val="100000"/>
                        </a:lnSpc>
                        <a:spcBef>
                          <a:spcPts val="15"/>
                        </a:spcBef>
                      </a:pPr>
                      <a:r>
                        <a:rPr lang="en-US" sz="1400" dirty="0">
                          <a:latin typeface="Arial"/>
                          <a:cs typeface="Arial"/>
                        </a:rPr>
                        <a:t>207</a:t>
                      </a:r>
                      <a:endParaRPr sz="1400" dirty="0">
                        <a:latin typeface="Arial"/>
                        <a:cs typeface="Arial"/>
                      </a:endParaRPr>
                    </a:p>
                  </a:txBody>
                  <a:tcPr marL="0" marR="0" marT="1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B"/>
                    </a:solidFill>
                  </a:tcPr>
                </a:tc>
                <a:tc>
                  <a:txBody>
                    <a:bodyPr/>
                    <a:lstStyle/>
                    <a:p>
                      <a:pPr algn="ctr">
                        <a:lnSpc>
                          <a:spcPct val="100000"/>
                        </a:lnSpc>
                        <a:spcBef>
                          <a:spcPts val="80"/>
                        </a:spcBef>
                      </a:pPr>
                      <a:r>
                        <a:rPr lang="en-US" sz="1300" dirty="0">
                          <a:latin typeface="Arial"/>
                          <a:cs typeface="Arial"/>
                        </a:rPr>
                        <a:t>335</a:t>
                      </a:r>
                      <a:endParaRPr sz="1300" dirty="0">
                        <a:latin typeface="Arial"/>
                        <a:cs typeface="Arial"/>
                      </a:endParaRPr>
                    </a:p>
                  </a:txBody>
                  <a:tcPr marL="0" marR="0" marT="1016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B"/>
                    </a:solidFill>
                  </a:tcPr>
                </a:tc>
                <a:tc>
                  <a:txBody>
                    <a:bodyPr/>
                    <a:lstStyle/>
                    <a:p>
                      <a:pPr algn="ctr">
                        <a:lnSpc>
                          <a:spcPct val="100000"/>
                        </a:lnSpc>
                        <a:spcBef>
                          <a:spcPts val="15"/>
                        </a:spcBef>
                      </a:pPr>
                      <a:r>
                        <a:rPr lang="en-US" sz="1400" dirty="0">
                          <a:latin typeface="Arial"/>
                          <a:cs typeface="Arial"/>
                        </a:rPr>
                        <a:t>199,744</a:t>
                      </a:r>
                      <a:endParaRPr sz="1400" dirty="0">
                        <a:latin typeface="Arial"/>
                        <a:cs typeface="Arial"/>
                      </a:endParaRPr>
                    </a:p>
                  </a:txBody>
                  <a:tcPr marL="0" marR="0" marT="1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B"/>
                    </a:solidFill>
                  </a:tcPr>
                </a:tc>
                <a:tc>
                  <a:txBody>
                    <a:bodyPr/>
                    <a:lstStyle/>
                    <a:p>
                      <a:pPr marR="235585" algn="r">
                        <a:lnSpc>
                          <a:spcPct val="100000"/>
                        </a:lnSpc>
                        <a:spcBef>
                          <a:spcPts val="15"/>
                        </a:spcBef>
                      </a:pPr>
                      <a:r>
                        <a:rPr lang="en-US" sz="1400" dirty="0">
                          <a:latin typeface="Arial"/>
                          <a:cs typeface="Arial"/>
                        </a:rPr>
                        <a:t>61.8%</a:t>
                      </a:r>
                      <a:endParaRPr sz="1400" dirty="0">
                        <a:latin typeface="Arial"/>
                        <a:cs typeface="Arial"/>
                      </a:endParaRPr>
                    </a:p>
                  </a:txBody>
                  <a:tcPr marL="0" marR="0" marT="190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B"/>
                    </a:solidFill>
                  </a:tcPr>
                </a:tc>
                <a:extLst>
                  <a:ext uri="{0D108BD9-81ED-4DB2-BD59-A6C34878D82A}">
                    <a16:rowId xmlns:a16="http://schemas.microsoft.com/office/drawing/2014/main" val="3094999119"/>
                  </a:ext>
                </a:extLst>
              </a:tr>
              <a:tr h="345359">
                <a:tc>
                  <a:txBody>
                    <a:bodyPr/>
                    <a:lstStyle/>
                    <a:p>
                      <a:pPr marR="43180" algn="ctr">
                        <a:lnSpc>
                          <a:spcPct val="100000"/>
                        </a:lnSpc>
                        <a:spcBef>
                          <a:spcPts val="195"/>
                        </a:spcBef>
                      </a:pPr>
                      <a:r>
                        <a:rPr sz="1400" b="1" spc="-25" dirty="0">
                          <a:latin typeface="Arial"/>
                          <a:cs typeface="Arial"/>
                        </a:rPr>
                        <a:t>Total</a:t>
                      </a:r>
                      <a:endParaRPr sz="140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95"/>
                        </a:spcBef>
                      </a:pPr>
                      <a:r>
                        <a:rPr sz="1400" b="1" dirty="0">
                          <a:latin typeface="Arial"/>
                          <a:cs typeface="Arial"/>
                        </a:rPr>
                        <a:t>3,</a:t>
                      </a:r>
                      <a:r>
                        <a:rPr lang="en-US" sz="1400" b="1" dirty="0">
                          <a:latin typeface="Arial"/>
                          <a:cs typeface="Arial"/>
                        </a:rPr>
                        <a:t>780</a:t>
                      </a:r>
                      <a:endParaRPr sz="1400" dirty="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95"/>
                        </a:spcBef>
                      </a:pPr>
                      <a:r>
                        <a:rPr sz="1400" b="1" dirty="0">
                          <a:latin typeface="Arial"/>
                          <a:cs typeface="Arial"/>
                        </a:rPr>
                        <a:t>1,</a:t>
                      </a:r>
                      <a:r>
                        <a:rPr lang="en-US" sz="1400" b="1" dirty="0">
                          <a:latin typeface="Arial"/>
                          <a:cs typeface="Arial"/>
                        </a:rPr>
                        <a:t>499</a:t>
                      </a:r>
                      <a:endParaRPr sz="1400" dirty="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95"/>
                        </a:spcBef>
                      </a:pPr>
                      <a:r>
                        <a:rPr lang="en-US" sz="1400" b="1" spc="-5" dirty="0">
                          <a:solidFill>
                            <a:srgbClr val="102B40"/>
                          </a:solidFill>
                          <a:latin typeface="Arial"/>
                          <a:cs typeface="Arial"/>
                        </a:rPr>
                        <a:t>1,055</a:t>
                      </a:r>
                      <a:endParaRPr sz="1400" dirty="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95"/>
                        </a:spcBef>
                      </a:pPr>
                      <a:r>
                        <a:rPr sz="1400" b="1" dirty="0">
                          <a:solidFill>
                            <a:srgbClr val="102B40"/>
                          </a:solidFill>
                          <a:latin typeface="Arial"/>
                          <a:cs typeface="Arial"/>
                        </a:rPr>
                        <a:t>2,55</a:t>
                      </a:r>
                      <a:r>
                        <a:rPr lang="en-US" sz="1400" b="1" dirty="0">
                          <a:solidFill>
                            <a:srgbClr val="102B40"/>
                          </a:solidFill>
                          <a:latin typeface="Arial"/>
                          <a:cs typeface="Arial"/>
                        </a:rPr>
                        <a:t>4</a:t>
                      </a:r>
                      <a:endParaRPr sz="1400" dirty="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algn="ctr">
                        <a:lnSpc>
                          <a:spcPct val="100000"/>
                        </a:lnSpc>
                        <a:spcBef>
                          <a:spcPts val="195"/>
                        </a:spcBef>
                      </a:pPr>
                      <a:r>
                        <a:rPr sz="1400" b="1" spc="-5" dirty="0">
                          <a:latin typeface="Arial"/>
                          <a:cs typeface="Arial"/>
                        </a:rPr>
                        <a:t>2,</a:t>
                      </a:r>
                      <a:r>
                        <a:rPr lang="en-US" sz="1400" b="1" spc="-5" dirty="0">
                          <a:latin typeface="Arial"/>
                          <a:cs typeface="Arial"/>
                        </a:rPr>
                        <a:t>173,026</a:t>
                      </a:r>
                      <a:endParaRPr sz="1400" dirty="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tc>
                  <a:txBody>
                    <a:bodyPr/>
                    <a:lstStyle/>
                    <a:p>
                      <a:pPr marR="232410" algn="r">
                        <a:lnSpc>
                          <a:spcPct val="100000"/>
                        </a:lnSpc>
                        <a:spcBef>
                          <a:spcPts val="195"/>
                        </a:spcBef>
                      </a:pPr>
                      <a:r>
                        <a:rPr lang="en-US" sz="1400" b="1" dirty="0">
                          <a:latin typeface="Arial"/>
                          <a:cs typeface="Arial"/>
                        </a:rPr>
                        <a:t>42</a:t>
                      </a:r>
                      <a:r>
                        <a:rPr sz="1400" b="1" dirty="0">
                          <a:latin typeface="Arial"/>
                          <a:cs typeface="Arial"/>
                        </a:rPr>
                        <a:t>.5%</a:t>
                      </a:r>
                      <a:endParaRPr sz="1400" dirty="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1CC"/>
                    </a:solidFill>
                  </a:tcPr>
                </a:tc>
                <a:extLst>
                  <a:ext uri="{0D108BD9-81ED-4DB2-BD59-A6C34878D82A}">
                    <a16:rowId xmlns:a16="http://schemas.microsoft.com/office/drawing/2014/main" val="10007"/>
                  </a:ext>
                </a:extLst>
              </a:tr>
            </a:tbl>
          </a:graphicData>
        </a:graphic>
      </p:graphicFrame>
      <p:pic>
        <p:nvPicPr>
          <p:cNvPr id="4" name="object 4"/>
          <p:cNvPicPr/>
          <p:nvPr/>
        </p:nvPicPr>
        <p:blipFill>
          <a:blip r:embed="rId3" cstate="print"/>
          <a:stretch>
            <a:fillRect/>
          </a:stretch>
        </p:blipFill>
        <p:spPr>
          <a:xfrm>
            <a:off x="248411" y="4197096"/>
            <a:ext cx="1066799" cy="68427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20</a:t>
            </a:fld>
            <a:endParaRPr spc="-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590" y="222698"/>
            <a:ext cx="6289675" cy="739775"/>
          </a:xfrm>
          <a:prstGeom prst="rect">
            <a:avLst/>
          </a:prstGeom>
        </p:spPr>
        <p:txBody>
          <a:bodyPr vert="horz" wrap="square" lIns="0" tIns="43815" rIns="0" bIns="0" rtlCol="0">
            <a:spAutoFit/>
          </a:bodyPr>
          <a:lstStyle/>
          <a:p>
            <a:pPr marL="12700" marR="5080" algn="ctr">
              <a:lnSpc>
                <a:spcPts val="1939"/>
              </a:lnSpc>
              <a:spcBef>
                <a:spcPts val="345"/>
              </a:spcBef>
            </a:pPr>
            <a:r>
              <a:rPr sz="1800" b="1" spc="-5" dirty="0">
                <a:solidFill>
                  <a:srgbClr val="102B40"/>
                </a:solidFill>
                <a:latin typeface="Arial"/>
                <a:cs typeface="Arial"/>
              </a:rPr>
              <a:t>CDC</a:t>
            </a:r>
            <a:r>
              <a:rPr sz="1800" b="1" spc="5" dirty="0">
                <a:solidFill>
                  <a:srgbClr val="102B40"/>
                </a:solidFill>
                <a:latin typeface="Arial"/>
                <a:cs typeface="Arial"/>
              </a:rPr>
              <a:t> </a:t>
            </a:r>
            <a:r>
              <a:rPr sz="1800" b="1" spc="-10" dirty="0">
                <a:solidFill>
                  <a:srgbClr val="102B40"/>
                </a:solidFill>
                <a:latin typeface="Arial"/>
                <a:cs typeface="Arial"/>
              </a:rPr>
              <a:t>Worksite</a:t>
            </a:r>
            <a:r>
              <a:rPr sz="1800" b="1" spc="-5" dirty="0">
                <a:solidFill>
                  <a:srgbClr val="102B40"/>
                </a:solidFill>
                <a:latin typeface="Arial"/>
                <a:cs typeface="Arial"/>
              </a:rPr>
              <a:t> Health</a:t>
            </a:r>
            <a:r>
              <a:rPr sz="1800" b="1"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spc="-5" dirty="0">
                <a:solidFill>
                  <a:srgbClr val="102B40"/>
                </a:solidFill>
                <a:latin typeface="Arial"/>
                <a:cs typeface="Arial"/>
              </a:rPr>
              <a:t>Employer</a:t>
            </a:r>
            <a:r>
              <a:rPr sz="1800" b="1" spc="5" dirty="0">
                <a:solidFill>
                  <a:srgbClr val="102B40"/>
                </a:solidFill>
                <a:latin typeface="Arial"/>
                <a:cs typeface="Arial"/>
              </a:rPr>
              <a:t> </a:t>
            </a:r>
            <a:r>
              <a:rPr sz="1800" b="1" spc="-5" dirty="0">
                <a:solidFill>
                  <a:srgbClr val="102B40"/>
                </a:solidFill>
                <a:latin typeface="Arial"/>
                <a:cs typeface="Arial"/>
              </a:rPr>
              <a:t>Business </a:t>
            </a:r>
            <a:r>
              <a:rPr sz="1800" b="1" spc="-40" dirty="0">
                <a:solidFill>
                  <a:srgbClr val="102B40"/>
                </a:solidFill>
                <a:latin typeface="Arial"/>
                <a:cs typeface="Arial"/>
              </a:rPr>
              <a:t>Type </a:t>
            </a:r>
            <a:r>
              <a:rPr sz="1800" b="1" spc="-484" dirty="0">
                <a:solidFill>
                  <a:srgbClr val="102B40"/>
                </a:solidFill>
                <a:latin typeface="Arial"/>
                <a:cs typeface="Arial"/>
              </a:rPr>
              <a:t> </a:t>
            </a:r>
            <a:r>
              <a:rPr sz="1800" b="1" spc="-10" dirty="0">
                <a:solidFill>
                  <a:srgbClr val="102B40"/>
                </a:solidFill>
                <a:latin typeface="Arial"/>
                <a:cs typeface="Arial"/>
              </a:rPr>
              <a:t>(201</a:t>
            </a:r>
            <a:r>
              <a:rPr lang="en-US" sz="1800" b="1" spc="-10" dirty="0">
                <a:solidFill>
                  <a:srgbClr val="102B40"/>
                </a:solidFill>
                <a:latin typeface="Arial"/>
                <a:cs typeface="Arial"/>
              </a:rPr>
              <a:t>7</a:t>
            </a:r>
            <a:r>
              <a:rPr sz="1800" b="1" spc="-10" dirty="0">
                <a:solidFill>
                  <a:srgbClr val="102B40"/>
                </a:solidFill>
                <a:latin typeface="Arial"/>
                <a:cs typeface="Arial"/>
              </a:rPr>
              <a:t>-202</a:t>
            </a:r>
            <a:r>
              <a:rPr lang="en-US" sz="1800" b="1" spc="-10" dirty="0">
                <a:solidFill>
                  <a:srgbClr val="102B40"/>
                </a:solidFill>
                <a:latin typeface="Arial"/>
                <a:cs typeface="Arial"/>
              </a:rPr>
              <a:t>2</a:t>
            </a:r>
            <a:r>
              <a:rPr sz="1800" b="1" spc="-10" dirty="0">
                <a:solidFill>
                  <a:srgbClr val="102B40"/>
                </a:solidFill>
                <a:latin typeface="Arial"/>
                <a:cs typeface="Arial"/>
              </a:rPr>
              <a:t>)</a:t>
            </a:r>
            <a:endParaRPr sz="1800" dirty="0">
              <a:latin typeface="Arial"/>
              <a:cs typeface="Arial"/>
            </a:endParaRPr>
          </a:p>
          <a:p>
            <a:pPr marL="5715" algn="ctr">
              <a:lnSpc>
                <a:spcPts val="1490"/>
              </a:lnSpc>
            </a:pPr>
            <a:r>
              <a:rPr sz="1400" b="1" spc="-5" dirty="0">
                <a:solidFill>
                  <a:srgbClr val="102B40"/>
                </a:solidFill>
                <a:latin typeface="Arial"/>
                <a:cs typeface="Arial"/>
              </a:rPr>
              <a:t>Unique</a:t>
            </a:r>
            <a:r>
              <a:rPr sz="1400" b="1" spc="-40" dirty="0">
                <a:solidFill>
                  <a:srgbClr val="102B40"/>
                </a:solidFill>
                <a:latin typeface="Arial"/>
                <a:cs typeface="Arial"/>
              </a:rPr>
              <a:t> </a:t>
            </a:r>
            <a:r>
              <a:rPr sz="1400" b="1" spc="-10" dirty="0">
                <a:solidFill>
                  <a:srgbClr val="102B40"/>
                </a:solidFill>
                <a:latin typeface="Arial"/>
                <a:cs typeface="Arial"/>
              </a:rPr>
              <a:t>Employers</a:t>
            </a:r>
            <a:r>
              <a:rPr sz="1400" b="1" dirty="0">
                <a:solidFill>
                  <a:srgbClr val="102B40"/>
                </a:solidFill>
                <a:latin typeface="Arial"/>
                <a:cs typeface="Arial"/>
              </a:rPr>
              <a:t> Only</a:t>
            </a:r>
            <a:endParaRPr sz="1400" dirty="0">
              <a:latin typeface="Arial"/>
              <a:cs typeface="Arial"/>
            </a:endParaRPr>
          </a:p>
        </p:txBody>
      </p:sp>
      <p:grpSp>
        <p:nvGrpSpPr>
          <p:cNvPr id="13" name="object 13"/>
          <p:cNvGrpSpPr/>
          <p:nvPr/>
        </p:nvGrpSpPr>
        <p:grpSpPr>
          <a:xfrm>
            <a:off x="1490484" y="3755148"/>
            <a:ext cx="134620" cy="134620"/>
            <a:chOff x="1490484" y="3755148"/>
            <a:chExt cx="134620" cy="134620"/>
          </a:xfrm>
        </p:grpSpPr>
        <p:sp>
          <p:nvSpPr>
            <p:cNvPr id="14" name="object 14"/>
            <p:cNvSpPr/>
            <p:nvPr/>
          </p:nvSpPr>
          <p:spPr>
            <a:xfrm>
              <a:off x="1497330" y="3761993"/>
              <a:ext cx="120650" cy="120650"/>
            </a:xfrm>
            <a:custGeom>
              <a:avLst/>
              <a:gdLst/>
              <a:ahLst/>
              <a:cxnLst/>
              <a:rect l="l" t="t" r="r" b="b"/>
              <a:pathLst>
                <a:path w="120650" h="120650">
                  <a:moveTo>
                    <a:pt x="120396" y="0"/>
                  </a:moveTo>
                  <a:lnTo>
                    <a:pt x="0" y="0"/>
                  </a:lnTo>
                  <a:lnTo>
                    <a:pt x="0" y="120395"/>
                  </a:lnTo>
                  <a:lnTo>
                    <a:pt x="120396" y="120395"/>
                  </a:lnTo>
                  <a:lnTo>
                    <a:pt x="120396" y="0"/>
                  </a:lnTo>
                  <a:close/>
                </a:path>
              </a:pathLst>
            </a:custGeom>
            <a:solidFill>
              <a:srgbClr val="FFF1CC"/>
            </a:solidFill>
          </p:spPr>
          <p:txBody>
            <a:bodyPr wrap="square" lIns="0" tIns="0" rIns="0" bIns="0" rtlCol="0"/>
            <a:lstStyle/>
            <a:p>
              <a:endParaRPr/>
            </a:p>
          </p:txBody>
        </p:sp>
        <p:sp>
          <p:nvSpPr>
            <p:cNvPr id="15" name="object 15"/>
            <p:cNvSpPr/>
            <p:nvPr/>
          </p:nvSpPr>
          <p:spPr>
            <a:xfrm>
              <a:off x="1497330" y="3761993"/>
              <a:ext cx="120650" cy="120650"/>
            </a:xfrm>
            <a:custGeom>
              <a:avLst/>
              <a:gdLst/>
              <a:ahLst/>
              <a:cxnLst/>
              <a:rect l="l" t="t" r="r" b="b"/>
              <a:pathLst>
                <a:path w="120650" h="120650">
                  <a:moveTo>
                    <a:pt x="0" y="0"/>
                  </a:moveTo>
                  <a:lnTo>
                    <a:pt x="120396" y="0"/>
                  </a:lnTo>
                  <a:lnTo>
                    <a:pt x="120396" y="120395"/>
                  </a:lnTo>
                  <a:lnTo>
                    <a:pt x="0" y="120395"/>
                  </a:lnTo>
                  <a:lnTo>
                    <a:pt x="0" y="0"/>
                  </a:lnTo>
                  <a:close/>
                </a:path>
              </a:pathLst>
            </a:custGeom>
            <a:ln w="13690">
              <a:solidFill>
                <a:srgbClr val="000000"/>
              </a:solidFill>
            </a:ln>
          </p:spPr>
          <p:txBody>
            <a:bodyPr wrap="square" lIns="0" tIns="0" rIns="0" bIns="0" rtlCol="0"/>
            <a:lstStyle/>
            <a:p>
              <a:endParaRPr/>
            </a:p>
          </p:txBody>
        </p:sp>
      </p:grpSp>
      <p:sp>
        <p:nvSpPr>
          <p:cNvPr id="16" name="object 16"/>
          <p:cNvSpPr txBox="1"/>
          <p:nvPr/>
        </p:nvSpPr>
        <p:spPr>
          <a:xfrm>
            <a:off x="1660974" y="3652889"/>
            <a:ext cx="1152525" cy="288925"/>
          </a:xfrm>
          <a:prstGeom prst="rect">
            <a:avLst/>
          </a:prstGeom>
        </p:spPr>
        <p:txBody>
          <a:bodyPr vert="horz" wrap="square" lIns="0" tIns="15875" rIns="0" bIns="0" rtlCol="0">
            <a:spAutoFit/>
          </a:bodyPr>
          <a:lstStyle/>
          <a:p>
            <a:pPr marL="12700">
              <a:lnSpc>
                <a:spcPct val="100000"/>
              </a:lnSpc>
              <a:spcBef>
                <a:spcPts val="125"/>
              </a:spcBef>
            </a:pPr>
            <a:r>
              <a:rPr sz="1700" spc="15" dirty="0">
                <a:solidFill>
                  <a:srgbClr val="102B40"/>
                </a:solidFill>
                <a:latin typeface="Calibri"/>
                <a:cs typeface="Calibri"/>
              </a:rPr>
              <a:t>G</a:t>
            </a:r>
            <a:r>
              <a:rPr sz="1700" spc="-5" dirty="0">
                <a:solidFill>
                  <a:srgbClr val="102B40"/>
                </a:solidFill>
                <a:latin typeface="Calibri"/>
                <a:cs typeface="Calibri"/>
              </a:rPr>
              <a:t>o</a:t>
            </a:r>
            <a:r>
              <a:rPr sz="1700" spc="5" dirty="0">
                <a:solidFill>
                  <a:srgbClr val="102B40"/>
                </a:solidFill>
                <a:latin typeface="Calibri"/>
                <a:cs typeface="Calibri"/>
              </a:rPr>
              <a:t>v</a:t>
            </a:r>
            <a:r>
              <a:rPr sz="1700" spc="10" dirty="0">
                <a:solidFill>
                  <a:srgbClr val="102B40"/>
                </a:solidFill>
                <a:latin typeface="Calibri"/>
                <a:cs typeface="Calibri"/>
              </a:rPr>
              <a:t>e</a:t>
            </a:r>
            <a:r>
              <a:rPr sz="1700" dirty="0">
                <a:solidFill>
                  <a:srgbClr val="102B40"/>
                </a:solidFill>
                <a:latin typeface="Calibri"/>
                <a:cs typeface="Calibri"/>
              </a:rPr>
              <a:t>r</a:t>
            </a:r>
            <a:r>
              <a:rPr sz="1700" spc="10" dirty="0">
                <a:solidFill>
                  <a:srgbClr val="102B40"/>
                </a:solidFill>
                <a:latin typeface="Calibri"/>
                <a:cs typeface="Calibri"/>
              </a:rPr>
              <a:t>n</a:t>
            </a:r>
            <a:r>
              <a:rPr sz="1700" spc="5" dirty="0">
                <a:solidFill>
                  <a:srgbClr val="102B40"/>
                </a:solidFill>
                <a:latin typeface="Calibri"/>
                <a:cs typeface="Calibri"/>
              </a:rPr>
              <a:t>m</a:t>
            </a:r>
            <a:r>
              <a:rPr sz="1700" spc="10" dirty="0">
                <a:solidFill>
                  <a:srgbClr val="102B40"/>
                </a:solidFill>
                <a:latin typeface="Calibri"/>
                <a:cs typeface="Calibri"/>
              </a:rPr>
              <a:t>e</a:t>
            </a:r>
            <a:r>
              <a:rPr sz="1700" spc="15" dirty="0">
                <a:solidFill>
                  <a:srgbClr val="102B40"/>
                </a:solidFill>
                <a:latin typeface="Calibri"/>
                <a:cs typeface="Calibri"/>
              </a:rPr>
              <a:t>n</a:t>
            </a:r>
            <a:r>
              <a:rPr sz="1700" spc="5" dirty="0">
                <a:solidFill>
                  <a:srgbClr val="102B40"/>
                </a:solidFill>
                <a:latin typeface="Calibri"/>
                <a:cs typeface="Calibri"/>
              </a:rPr>
              <a:t>t</a:t>
            </a:r>
            <a:endParaRPr sz="1700">
              <a:latin typeface="Calibri"/>
              <a:cs typeface="Calibri"/>
            </a:endParaRPr>
          </a:p>
        </p:txBody>
      </p:sp>
      <p:grpSp>
        <p:nvGrpSpPr>
          <p:cNvPr id="17" name="object 17"/>
          <p:cNvGrpSpPr/>
          <p:nvPr/>
        </p:nvGrpSpPr>
        <p:grpSpPr>
          <a:xfrm>
            <a:off x="3038868" y="3755148"/>
            <a:ext cx="134620" cy="134620"/>
            <a:chOff x="3038868" y="3755148"/>
            <a:chExt cx="134620" cy="134620"/>
          </a:xfrm>
        </p:grpSpPr>
        <p:sp>
          <p:nvSpPr>
            <p:cNvPr id="18" name="object 18"/>
            <p:cNvSpPr/>
            <p:nvPr/>
          </p:nvSpPr>
          <p:spPr>
            <a:xfrm>
              <a:off x="3045714" y="3761993"/>
              <a:ext cx="120650" cy="120650"/>
            </a:xfrm>
            <a:custGeom>
              <a:avLst/>
              <a:gdLst/>
              <a:ahLst/>
              <a:cxnLst/>
              <a:rect l="l" t="t" r="r" b="b"/>
              <a:pathLst>
                <a:path w="120650" h="120650">
                  <a:moveTo>
                    <a:pt x="120395" y="0"/>
                  </a:moveTo>
                  <a:lnTo>
                    <a:pt x="0" y="0"/>
                  </a:lnTo>
                  <a:lnTo>
                    <a:pt x="0" y="120395"/>
                  </a:lnTo>
                  <a:lnTo>
                    <a:pt x="120395" y="120395"/>
                  </a:lnTo>
                  <a:lnTo>
                    <a:pt x="120395" y="0"/>
                  </a:lnTo>
                  <a:close/>
                </a:path>
              </a:pathLst>
            </a:custGeom>
            <a:solidFill>
              <a:srgbClr val="ACCDEB"/>
            </a:solidFill>
          </p:spPr>
          <p:txBody>
            <a:bodyPr wrap="square" lIns="0" tIns="0" rIns="0" bIns="0" rtlCol="0"/>
            <a:lstStyle/>
            <a:p>
              <a:endParaRPr/>
            </a:p>
          </p:txBody>
        </p:sp>
        <p:sp>
          <p:nvSpPr>
            <p:cNvPr id="19" name="object 19"/>
            <p:cNvSpPr/>
            <p:nvPr/>
          </p:nvSpPr>
          <p:spPr>
            <a:xfrm>
              <a:off x="3045714" y="3761993"/>
              <a:ext cx="120650" cy="120650"/>
            </a:xfrm>
            <a:custGeom>
              <a:avLst/>
              <a:gdLst/>
              <a:ahLst/>
              <a:cxnLst/>
              <a:rect l="l" t="t" r="r" b="b"/>
              <a:pathLst>
                <a:path w="120650" h="120650">
                  <a:moveTo>
                    <a:pt x="0" y="0"/>
                  </a:moveTo>
                  <a:lnTo>
                    <a:pt x="120395" y="0"/>
                  </a:lnTo>
                  <a:lnTo>
                    <a:pt x="120395" y="120395"/>
                  </a:lnTo>
                  <a:lnTo>
                    <a:pt x="0" y="120395"/>
                  </a:lnTo>
                  <a:lnTo>
                    <a:pt x="0" y="0"/>
                  </a:lnTo>
                  <a:close/>
                </a:path>
              </a:pathLst>
            </a:custGeom>
            <a:ln w="13690">
              <a:solidFill>
                <a:srgbClr val="000000"/>
              </a:solidFill>
            </a:ln>
          </p:spPr>
          <p:txBody>
            <a:bodyPr wrap="square" lIns="0" tIns="0" rIns="0" bIns="0" rtlCol="0"/>
            <a:lstStyle/>
            <a:p>
              <a:endParaRPr/>
            </a:p>
          </p:txBody>
        </p:sp>
      </p:grpSp>
      <p:grpSp>
        <p:nvGrpSpPr>
          <p:cNvPr id="20" name="object 20"/>
          <p:cNvGrpSpPr/>
          <p:nvPr/>
        </p:nvGrpSpPr>
        <p:grpSpPr>
          <a:xfrm>
            <a:off x="4317504" y="3755148"/>
            <a:ext cx="134620" cy="134620"/>
            <a:chOff x="4317504" y="3755148"/>
            <a:chExt cx="134620" cy="134620"/>
          </a:xfrm>
        </p:grpSpPr>
        <p:sp>
          <p:nvSpPr>
            <p:cNvPr id="21" name="object 21"/>
            <p:cNvSpPr/>
            <p:nvPr/>
          </p:nvSpPr>
          <p:spPr>
            <a:xfrm>
              <a:off x="4324349" y="3761993"/>
              <a:ext cx="120650" cy="120650"/>
            </a:xfrm>
            <a:custGeom>
              <a:avLst/>
              <a:gdLst/>
              <a:ahLst/>
              <a:cxnLst/>
              <a:rect l="l" t="t" r="r" b="b"/>
              <a:pathLst>
                <a:path w="120650" h="120650">
                  <a:moveTo>
                    <a:pt x="120396" y="0"/>
                  </a:moveTo>
                  <a:lnTo>
                    <a:pt x="0" y="0"/>
                  </a:lnTo>
                  <a:lnTo>
                    <a:pt x="0" y="120395"/>
                  </a:lnTo>
                  <a:lnTo>
                    <a:pt x="120396" y="120395"/>
                  </a:lnTo>
                  <a:lnTo>
                    <a:pt x="120396" y="0"/>
                  </a:lnTo>
                  <a:close/>
                </a:path>
              </a:pathLst>
            </a:custGeom>
            <a:solidFill>
              <a:srgbClr val="FFFFFF"/>
            </a:solidFill>
          </p:spPr>
          <p:txBody>
            <a:bodyPr wrap="square" lIns="0" tIns="0" rIns="0" bIns="0" rtlCol="0"/>
            <a:lstStyle/>
            <a:p>
              <a:endParaRPr/>
            </a:p>
          </p:txBody>
        </p:sp>
        <p:sp>
          <p:nvSpPr>
            <p:cNvPr id="22" name="object 22"/>
            <p:cNvSpPr/>
            <p:nvPr/>
          </p:nvSpPr>
          <p:spPr>
            <a:xfrm>
              <a:off x="4324349" y="3761993"/>
              <a:ext cx="120650" cy="120650"/>
            </a:xfrm>
            <a:custGeom>
              <a:avLst/>
              <a:gdLst/>
              <a:ahLst/>
              <a:cxnLst/>
              <a:rect l="l" t="t" r="r" b="b"/>
              <a:pathLst>
                <a:path w="120650" h="120650">
                  <a:moveTo>
                    <a:pt x="0" y="0"/>
                  </a:moveTo>
                  <a:lnTo>
                    <a:pt x="120396" y="0"/>
                  </a:lnTo>
                  <a:lnTo>
                    <a:pt x="120396" y="120395"/>
                  </a:lnTo>
                  <a:lnTo>
                    <a:pt x="0" y="120395"/>
                  </a:lnTo>
                  <a:lnTo>
                    <a:pt x="0" y="0"/>
                  </a:lnTo>
                  <a:close/>
                </a:path>
              </a:pathLst>
            </a:custGeom>
            <a:ln w="13690">
              <a:solidFill>
                <a:srgbClr val="000000"/>
              </a:solidFill>
            </a:ln>
          </p:spPr>
          <p:txBody>
            <a:bodyPr wrap="square" lIns="0" tIns="0" rIns="0" bIns="0" rtlCol="0"/>
            <a:lstStyle/>
            <a:p>
              <a:endParaRPr/>
            </a:p>
          </p:txBody>
        </p:sp>
      </p:grpSp>
      <p:sp>
        <p:nvSpPr>
          <p:cNvPr id="23" name="object 23"/>
          <p:cNvSpPr txBox="1"/>
          <p:nvPr/>
        </p:nvSpPr>
        <p:spPr>
          <a:xfrm>
            <a:off x="4487138" y="3652889"/>
            <a:ext cx="960119" cy="288925"/>
          </a:xfrm>
          <a:prstGeom prst="rect">
            <a:avLst/>
          </a:prstGeom>
        </p:spPr>
        <p:txBody>
          <a:bodyPr vert="horz" wrap="square" lIns="0" tIns="15875" rIns="0" bIns="0" rtlCol="0">
            <a:spAutoFit/>
          </a:bodyPr>
          <a:lstStyle/>
          <a:p>
            <a:pPr marL="12700">
              <a:lnSpc>
                <a:spcPct val="100000"/>
              </a:lnSpc>
              <a:spcBef>
                <a:spcPts val="125"/>
              </a:spcBef>
            </a:pPr>
            <a:r>
              <a:rPr sz="1700" spc="5" dirty="0">
                <a:solidFill>
                  <a:srgbClr val="102B40"/>
                </a:solidFill>
                <a:latin typeface="Calibri"/>
                <a:cs typeface="Calibri"/>
              </a:rPr>
              <a:t>Non-Profit</a:t>
            </a:r>
            <a:endParaRPr sz="1700" dirty="0">
              <a:latin typeface="Calibri"/>
              <a:cs typeface="Calibri"/>
            </a:endParaRPr>
          </a:p>
        </p:txBody>
      </p:sp>
      <p:pic>
        <p:nvPicPr>
          <p:cNvPr id="24" name="object 24"/>
          <p:cNvPicPr/>
          <p:nvPr/>
        </p:nvPicPr>
        <p:blipFill>
          <a:blip r:embed="rId3" cstate="print"/>
          <a:stretch>
            <a:fillRect/>
          </a:stretch>
        </p:blipFill>
        <p:spPr>
          <a:xfrm>
            <a:off x="256031" y="4197095"/>
            <a:ext cx="1066799" cy="682751"/>
          </a:xfrm>
          <a:prstGeom prst="rect">
            <a:avLst/>
          </a:prstGeom>
        </p:spPr>
      </p:pic>
      <p:sp>
        <p:nvSpPr>
          <p:cNvPr id="25" name="object 25"/>
          <p:cNvSpPr txBox="1"/>
          <p:nvPr/>
        </p:nvSpPr>
        <p:spPr>
          <a:xfrm>
            <a:off x="3052950" y="3652889"/>
            <a:ext cx="1037590" cy="643890"/>
          </a:xfrm>
          <a:prstGeom prst="rect">
            <a:avLst/>
          </a:prstGeom>
        </p:spPr>
        <p:txBody>
          <a:bodyPr vert="horz" wrap="square" lIns="0" tIns="15875" rIns="0" bIns="0" rtlCol="0">
            <a:spAutoFit/>
          </a:bodyPr>
          <a:lstStyle/>
          <a:p>
            <a:pPr marL="168910">
              <a:lnSpc>
                <a:spcPct val="100000"/>
              </a:lnSpc>
              <a:spcBef>
                <a:spcPts val="125"/>
              </a:spcBef>
            </a:pPr>
            <a:r>
              <a:rPr sz="1700" spc="5" dirty="0">
                <a:solidFill>
                  <a:srgbClr val="102B40"/>
                </a:solidFill>
                <a:latin typeface="Calibri"/>
                <a:cs typeface="Calibri"/>
              </a:rPr>
              <a:t>For-Profit</a:t>
            </a:r>
            <a:endParaRPr sz="1700" dirty="0">
              <a:latin typeface="Calibri"/>
              <a:cs typeface="Calibri"/>
            </a:endParaRPr>
          </a:p>
          <a:p>
            <a:pPr marL="12700">
              <a:lnSpc>
                <a:spcPct val="100000"/>
              </a:lnSpc>
              <a:spcBef>
                <a:spcPts val="1120"/>
              </a:spcBef>
            </a:pPr>
            <a:r>
              <a:rPr sz="1400" spc="-5" dirty="0">
                <a:latin typeface="Calibri"/>
                <a:cs typeface="Calibri"/>
              </a:rPr>
              <a:t>N=1</a:t>
            </a:r>
            <a:r>
              <a:rPr lang="en-US" sz="1400" spc="-5" dirty="0">
                <a:latin typeface="Calibri"/>
                <a:cs typeface="Calibri"/>
              </a:rPr>
              <a:t>499</a:t>
            </a:r>
            <a:endParaRPr sz="1400" dirty="0">
              <a:latin typeface="Calibri"/>
              <a:cs typeface="Calibri"/>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21</a:t>
            </a:fld>
            <a:endParaRPr spc="-5" dirty="0"/>
          </a:p>
        </p:txBody>
      </p:sp>
      <p:graphicFrame>
        <p:nvGraphicFramePr>
          <p:cNvPr id="29" name="Chart 28">
            <a:extLst>
              <a:ext uri="{FF2B5EF4-FFF2-40B4-BE49-F238E27FC236}">
                <a16:creationId xmlns:a16="http://schemas.microsoft.com/office/drawing/2014/main" id="{B4B679CD-61FB-5EE9-F57E-4D1D082DB3F7}"/>
              </a:ext>
            </a:extLst>
          </p:cNvPr>
          <p:cNvGraphicFramePr/>
          <p:nvPr>
            <p:extLst>
              <p:ext uri="{D42A27DB-BD31-4B8C-83A1-F6EECF244321}">
                <p14:modId xmlns:p14="http://schemas.microsoft.com/office/powerpoint/2010/main" val="2022104877"/>
              </p:ext>
            </p:extLst>
          </p:nvPr>
        </p:nvGraphicFramePr>
        <p:xfrm>
          <a:off x="1375002" y="971550"/>
          <a:ext cx="4072255" cy="2680966"/>
        </p:xfrm>
        <a:graphic>
          <a:graphicData uri="http://schemas.openxmlformats.org/drawingml/2006/chart">
            <c:chart xmlns:c="http://schemas.openxmlformats.org/drawingml/2006/chart" xmlns:r="http://schemas.openxmlformats.org/officeDocument/2006/relationships" r:id="rId4"/>
          </a:graphicData>
        </a:graphic>
      </p:graphicFrame>
      <p:sp>
        <p:nvSpPr>
          <p:cNvPr id="10" name="object 10"/>
          <p:cNvSpPr txBox="1"/>
          <p:nvPr/>
        </p:nvSpPr>
        <p:spPr>
          <a:xfrm>
            <a:off x="3714353" y="1782666"/>
            <a:ext cx="411480"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3</a:t>
            </a:r>
            <a:r>
              <a:rPr lang="en-US" sz="1200" b="1" dirty="0">
                <a:latin typeface="Calibri"/>
                <a:cs typeface="Calibri"/>
              </a:rPr>
              <a:t>0</a:t>
            </a:r>
            <a:r>
              <a:rPr sz="1200" b="1" dirty="0">
                <a:latin typeface="Calibri"/>
                <a:cs typeface="Calibri"/>
              </a:rPr>
              <a:t>.</a:t>
            </a:r>
            <a:r>
              <a:rPr lang="en-US" sz="1200" b="1" dirty="0">
                <a:latin typeface="Calibri"/>
                <a:cs typeface="Calibri"/>
              </a:rPr>
              <a:t>5</a:t>
            </a:r>
            <a:r>
              <a:rPr sz="1200" b="1" dirty="0">
                <a:latin typeface="Calibri"/>
                <a:cs typeface="Calibri"/>
              </a:rPr>
              <a:t>%</a:t>
            </a:r>
            <a:endParaRPr sz="1200" dirty="0">
              <a:latin typeface="Calibri"/>
              <a:cs typeface="Calibri"/>
            </a:endParaRPr>
          </a:p>
        </p:txBody>
      </p:sp>
      <p:sp>
        <p:nvSpPr>
          <p:cNvPr id="11" name="object 11"/>
          <p:cNvSpPr txBox="1"/>
          <p:nvPr/>
        </p:nvSpPr>
        <p:spPr>
          <a:xfrm>
            <a:off x="3222686" y="2800350"/>
            <a:ext cx="411480"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3</a:t>
            </a:r>
            <a:r>
              <a:rPr lang="en-US" sz="1200" b="1" dirty="0">
                <a:latin typeface="Calibri"/>
                <a:cs typeface="Calibri"/>
              </a:rPr>
              <a:t>9</a:t>
            </a:r>
            <a:r>
              <a:rPr sz="1200" b="1" dirty="0">
                <a:latin typeface="Calibri"/>
                <a:cs typeface="Calibri"/>
              </a:rPr>
              <a:t>.</a:t>
            </a:r>
            <a:r>
              <a:rPr lang="en-US" sz="1200" b="1" dirty="0">
                <a:latin typeface="Calibri"/>
                <a:cs typeface="Calibri"/>
              </a:rPr>
              <a:t>0</a:t>
            </a:r>
            <a:r>
              <a:rPr sz="1200" b="1" dirty="0">
                <a:latin typeface="Calibri"/>
                <a:cs typeface="Calibri"/>
              </a:rPr>
              <a:t>%</a:t>
            </a:r>
            <a:endParaRPr sz="1200" dirty="0">
              <a:latin typeface="Calibri"/>
              <a:cs typeface="Calibri"/>
            </a:endParaRPr>
          </a:p>
        </p:txBody>
      </p:sp>
      <p:sp>
        <p:nvSpPr>
          <p:cNvPr id="12" name="object 12"/>
          <p:cNvSpPr txBox="1"/>
          <p:nvPr/>
        </p:nvSpPr>
        <p:spPr>
          <a:xfrm>
            <a:off x="2607759" y="1782666"/>
            <a:ext cx="411480"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latin typeface="Calibri"/>
                <a:cs typeface="Calibri"/>
              </a:rPr>
              <a:t>30</a:t>
            </a:r>
            <a:r>
              <a:rPr sz="1200" b="1" dirty="0">
                <a:latin typeface="Calibri"/>
                <a:cs typeface="Calibri"/>
              </a:rPr>
              <a:t>.</a:t>
            </a:r>
            <a:r>
              <a:rPr lang="en-US" sz="1200" b="1" dirty="0">
                <a:latin typeface="Calibri"/>
                <a:cs typeface="Calibri"/>
              </a:rPr>
              <a:t>5</a:t>
            </a:r>
            <a:r>
              <a:rPr sz="1200" b="1" dirty="0">
                <a:latin typeface="Calibri"/>
                <a:cs typeface="Calibri"/>
              </a:rPr>
              <a:t>%</a:t>
            </a:r>
            <a:endParaRPr sz="12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801" y="282026"/>
            <a:ext cx="6455410" cy="566420"/>
          </a:xfrm>
          <a:prstGeom prst="rect">
            <a:avLst/>
          </a:prstGeom>
        </p:spPr>
        <p:txBody>
          <a:bodyPr vert="horz" wrap="square" lIns="0" tIns="41910" rIns="0" bIns="0" rtlCol="0">
            <a:spAutoFit/>
          </a:bodyPr>
          <a:lstStyle/>
          <a:p>
            <a:pPr algn="ctr">
              <a:lnSpc>
                <a:spcPct val="100000"/>
              </a:lnSpc>
              <a:spcBef>
                <a:spcPts val="330"/>
              </a:spcBef>
            </a:pPr>
            <a:r>
              <a:rPr sz="1800" b="1" spc="-5" dirty="0">
                <a:solidFill>
                  <a:srgbClr val="102B40"/>
                </a:solidFill>
                <a:latin typeface="Arial"/>
                <a:cs typeface="Arial"/>
              </a:rPr>
              <a:t>CDC</a:t>
            </a:r>
            <a:r>
              <a:rPr sz="1800" b="1" spc="10" dirty="0">
                <a:solidFill>
                  <a:srgbClr val="102B40"/>
                </a:solidFill>
                <a:latin typeface="Arial"/>
                <a:cs typeface="Arial"/>
              </a:rPr>
              <a:t> </a:t>
            </a:r>
            <a:r>
              <a:rPr sz="1800" b="1" spc="-10" dirty="0">
                <a:solidFill>
                  <a:srgbClr val="102B40"/>
                </a:solidFill>
                <a:latin typeface="Arial"/>
                <a:cs typeface="Arial"/>
              </a:rPr>
              <a:t>Worksite</a:t>
            </a:r>
            <a:r>
              <a:rPr sz="1800" b="1" spc="-5" dirty="0">
                <a:solidFill>
                  <a:srgbClr val="102B40"/>
                </a:solidFill>
                <a:latin typeface="Arial"/>
                <a:cs typeface="Arial"/>
              </a:rPr>
              <a:t> Health</a:t>
            </a:r>
            <a:r>
              <a:rPr sz="1800" b="1" spc="5"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spc="-5" dirty="0">
                <a:solidFill>
                  <a:srgbClr val="102B40"/>
                </a:solidFill>
                <a:latin typeface="Arial"/>
                <a:cs typeface="Arial"/>
              </a:rPr>
              <a:t>Employer</a:t>
            </a:r>
            <a:r>
              <a:rPr sz="1800" b="1" spc="15" dirty="0">
                <a:solidFill>
                  <a:srgbClr val="102B40"/>
                </a:solidFill>
                <a:latin typeface="Arial"/>
                <a:cs typeface="Arial"/>
              </a:rPr>
              <a:t> </a:t>
            </a:r>
            <a:r>
              <a:rPr sz="1800" b="1" spc="-5" dirty="0">
                <a:solidFill>
                  <a:srgbClr val="102B40"/>
                </a:solidFill>
                <a:latin typeface="Arial"/>
                <a:cs typeface="Arial"/>
              </a:rPr>
              <a:t>Size </a:t>
            </a:r>
            <a:r>
              <a:rPr sz="1800" b="1" spc="-10" dirty="0">
                <a:solidFill>
                  <a:srgbClr val="102B40"/>
                </a:solidFill>
                <a:latin typeface="Arial"/>
                <a:cs typeface="Arial"/>
              </a:rPr>
              <a:t>(201</a:t>
            </a:r>
            <a:r>
              <a:rPr lang="en-US" sz="1800" b="1" spc="-10" dirty="0">
                <a:solidFill>
                  <a:srgbClr val="102B40"/>
                </a:solidFill>
                <a:latin typeface="Arial"/>
                <a:cs typeface="Arial"/>
              </a:rPr>
              <a:t>7</a:t>
            </a:r>
            <a:r>
              <a:rPr sz="1800" b="1" spc="-10" dirty="0">
                <a:solidFill>
                  <a:srgbClr val="102B40"/>
                </a:solidFill>
                <a:latin typeface="Arial"/>
                <a:cs typeface="Arial"/>
              </a:rPr>
              <a:t>-202</a:t>
            </a:r>
            <a:r>
              <a:rPr lang="en-US" sz="1800" b="1" spc="-10" dirty="0">
                <a:solidFill>
                  <a:srgbClr val="102B40"/>
                </a:solidFill>
                <a:latin typeface="Arial"/>
                <a:cs typeface="Arial"/>
              </a:rPr>
              <a:t>2</a:t>
            </a:r>
            <a:r>
              <a:rPr sz="1800" b="1" spc="-10" dirty="0">
                <a:solidFill>
                  <a:srgbClr val="102B40"/>
                </a:solidFill>
                <a:latin typeface="Arial"/>
                <a:cs typeface="Arial"/>
              </a:rPr>
              <a:t>)</a:t>
            </a:r>
            <a:endParaRPr sz="1800" dirty="0">
              <a:latin typeface="Arial"/>
              <a:cs typeface="Arial"/>
            </a:endParaRPr>
          </a:p>
          <a:p>
            <a:pPr marR="45085" algn="ctr">
              <a:lnSpc>
                <a:spcPct val="100000"/>
              </a:lnSpc>
              <a:spcBef>
                <a:spcPts val="185"/>
              </a:spcBef>
            </a:pPr>
            <a:r>
              <a:rPr sz="1400" b="1" spc="-5" dirty="0">
                <a:solidFill>
                  <a:srgbClr val="102B40"/>
                </a:solidFill>
                <a:latin typeface="Arial"/>
                <a:cs typeface="Arial"/>
              </a:rPr>
              <a:t>Unique</a:t>
            </a:r>
            <a:r>
              <a:rPr sz="1400" b="1" spc="-40" dirty="0">
                <a:solidFill>
                  <a:srgbClr val="102B40"/>
                </a:solidFill>
                <a:latin typeface="Arial"/>
                <a:cs typeface="Arial"/>
              </a:rPr>
              <a:t> </a:t>
            </a:r>
            <a:r>
              <a:rPr sz="1400" b="1" spc="-10" dirty="0">
                <a:solidFill>
                  <a:srgbClr val="102B40"/>
                </a:solidFill>
                <a:latin typeface="Arial"/>
                <a:cs typeface="Arial"/>
              </a:rPr>
              <a:t>Employers</a:t>
            </a:r>
            <a:r>
              <a:rPr sz="1400" b="1" dirty="0">
                <a:solidFill>
                  <a:srgbClr val="102B40"/>
                </a:solidFill>
                <a:latin typeface="Arial"/>
                <a:cs typeface="Arial"/>
              </a:rPr>
              <a:t> Only</a:t>
            </a:r>
            <a:endParaRPr sz="1400" dirty="0">
              <a:latin typeface="Arial"/>
              <a:cs typeface="Arial"/>
            </a:endParaRPr>
          </a:p>
        </p:txBody>
      </p:sp>
      <p:grpSp>
        <p:nvGrpSpPr>
          <p:cNvPr id="16" name="object 16"/>
          <p:cNvGrpSpPr/>
          <p:nvPr/>
        </p:nvGrpSpPr>
        <p:grpSpPr>
          <a:xfrm>
            <a:off x="1470729" y="3800925"/>
            <a:ext cx="86995" cy="86995"/>
            <a:chOff x="1470729" y="3800925"/>
            <a:chExt cx="86995" cy="86995"/>
          </a:xfrm>
        </p:grpSpPr>
        <p:sp>
          <p:nvSpPr>
            <p:cNvPr id="17" name="object 17"/>
            <p:cNvSpPr/>
            <p:nvPr/>
          </p:nvSpPr>
          <p:spPr>
            <a:xfrm>
              <a:off x="1477517" y="3807713"/>
              <a:ext cx="73660" cy="73660"/>
            </a:xfrm>
            <a:custGeom>
              <a:avLst/>
              <a:gdLst/>
              <a:ahLst/>
              <a:cxnLst/>
              <a:rect l="l" t="t" r="r" b="b"/>
              <a:pathLst>
                <a:path w="73659" h="73660">
                  <a:moveTo>
                    <a:pt x="73152" y="0"/>
                  </a:moveTo>
                  <a:lnTo>
                    <a:pt x="0" y="0"/>
                  </a:lnTo>
                  <a:lnTo>
                    <a:pt x="0" y="73152"/>
                  </a:lnTo>
                  <a:lnTo>
                    <a:pt x="73152" y="73152"/>
                  </a:lnTo>
                  <a:lnTo>
                    <a:pt x="73152" y="0"/>
                  </a:lnTo>
                  <a:close/>
                </a:path>
              </a:pathLst>
            </a:custGeom>
            <a:solidFill>
              <a:srgbClr val="ACCDEB"/>
            </a:solidFill>
          </p:spPr>
          <p:txBody>
            <a:bodyPr wrap="square" lIns="0" tIns="0" rIns="0" bIns="0" rtlCol="0"/>
            <a:lstStyle/>
            <a:p>
              <a:endParaRPr/>
            </a:p>
          </p:txBody>
        </p:sp>
        <p:sp>
          <p:nvSpPr>
            <p:cNvPr id="18" name="object 18"/>
            <p:cNvSpPr/>
            <p:nvPr/>
          </p:nvSpPr>
          <p:spPr>
            <a:xfrm>
              <a:off x="1477517" y="3807713"/>
              <a:ext cx="73660" cy="73660"/>
            </a:xfrm>
            <a:custGeom>
              <a:avLst/>
              <a:gdLst/>
              <a:ahLst/>
              <a:cxnLst/>
              <a:rect l="l" t="t" r="r" b="b"/>
              <a:pathLst>
                <a:path w="73659" h="73660">
                  <a:moveTo>
                    <a:pt x="0" y="0"/>
                  </a:moveTo>
                  <a:lnTo>
                    <a:pt x="73152" y="0"/>
                  </a:lnTo>
                  <a:lnTo>
                    <a:pt x="73152" y="73152"/>
                  </a:lnTo>
                  <a:lnTo>
                    <a:pt x="0" y="73152"/>
                  </a:lnTo>
                  <a:lnTo>
                    <a:pt x="0" y="0"/>
                  </a:lnTo>
                  <a:close/>
                </a:path>
              </a:pathLst>
            </a:custGeom>
            <a:ln w="13576">
              <a:solidFill>
                <a:srgbClr val="000000"/>
              </a:solidFill>
            </a:ln>
          </p:spPr>
          <p:txBody>
            <a:bodyPr wrap="square" lIns="0" tIns="0" rIns="0" bIns="0" rtlCol="0"/>
            <a:lstStyle/>
            <a:p>
              <a:endParaRPr/>
            </a:p>
          </p:txBody>
        </p:sp>
      </p:grpSp>
      <p:grpSp>
        <p:nvGrpSpPr>
          <p:cNvPr id="19" name="object 19"/>
          <p:cNvGrpSpPr/>
          <p:nvPr/>
        </p:nvGrpSpPr>
        <p:grpSpPr>
          <a:xfrm>
            <a:off x="3776541" y="3800925"/>
            <a:ext cx="86995" cy="86995"/>
            <a:chOff x="3776541" y="3800925"/>
            <a:chExt cx="86995" cy="86995"/>
          </a:xfrm>
        </p:grpSpPr>
        <p:sp>
          <p:nvSpPr>
            <p:cNvPr id="20" name="object 20"/>
            <p:cNvSpPr/>
            <p:nvPr/>
          </p:nvSpPr>
          <p:spPr>
            <a:xfrm>
              <a:off x="3783330" y="3807713"/>
              <a:ext cx="73660" cy="73660"/>
            </a:xfrm>
            <a:custGeom>
              <a:avLst/>
              <a:gdLst/>
              <a:ahLst/>
              <a:cxnLst/>
              <a:rect l="l" t="t" r="r" b="b"/>
              <a:pathLst>
                <a:path w="73660" h="73660">
                  <a:moveTo>
                    <a:pt x="73151" y="0"/>
                  </a:moveTo>
                  <a:lnTo>
                    <a:pt x="0" y="0"/>
                  </a:lnTo>
                  <a:lnTo>
                    <a:pt x="0" y="73152"/>
                  </a:lnTo>
                  <a:lnTo>
                    <a:pt x="73151" y="73152"/>
                  </a:lnTo>
                  <a:lnTo>
                    <a:pt x="73151" y="0"/>
                  </a:lnTo>
                  <a:close/>
                </a:path>
              </a:pathLst>
            </a:custGeom>
            <a:solidFill>
              <a:srgbClr val="FFF1CC"/>
            </a:solidFill>
          </p:spPr>
          <p:txBody>
            <a:bodyPr wrap="square" lIns="0" tIns="0" rIns="0" bIns="0" rtlCol="0"/>
            <a:lstStyle/>
            <a:p>
              <a:endParaRPr/>
            </a:p>
          </p:txBody>
        </p:sp>
        <p:sp>
          <p:nvSpPr>
            <p:cNvPr id="21" name="object 21"/>
            <p:cNvSpPr/>
            <p:nvPr/>
          </p:nvSpPr>
          <p:spPr>
            <a:xfrm>
              <a:off x="3783330" y="3807713"/>
              <a:ext cx="73660" cy="73660"/>
            </a:xfrm>
            <a:custGeom>
              <a:avLst/>
              <a:gdLst/>
              <a:ahLst/>
              <a:cxnLst/>
              <a:rect l="l" t="t" r="r" b="b"/>
              <a:pathLst>
                <a:path w="73660" h="73660">
                  <a:moveTo>
                    <a:pt x="0" y="0"/>
                  </a:moveTo>
                  <a:lnTo>
                    <a:pt x="73151" y="0"/>
                  </a:lnTo>
                  <a:lnTo>
                    <a:pt x="73151" y="73152"/>
                  </a:lnTo>
                  <a:lnTo>
                    <a:pt x="0" y="73152"/>
                  </a:lnTo>
                  <a:lnTo>
                    <a:pt x="0" y="0"/>
                  </a:lnTo>
                  <a:close/>
                </a:path>
              </a:pathLst>
            </a:custGeom>
            <a:ln w="13576">
              <a:solidFill>
                <a:srgbClr val="000000"/>
              </a:solidFill>
            </a:ln>
          </p:spPr>
          <p:txBody>
            <a:bodyPr wrap="square" lIns="0" tIns="0" rIns="0" bIns="0" rtlCol="0"/>
            <a:lstStyle/>
            <a:p>
              <a:endParaRPr/>
            </a:p>
          </p:txBody>
        </p:sp>
      </p:grpSp>
      <p:grpSp>
        <p:nvGrpSpPr>
          <p:cNvPr id="22" name="object 22"/>
          <p:cNvGrpSpPr/>
          <p:nvPr/>
        </p:nvGrpSpPr>
        <p:grpSpPr>
          <a:xfrm>
            <a:off x="1470729" y="4028001"/>
            <a:ext cx="86995" cy="86995"/>
            <a:chOff x="1470729" y="4028001"/>
            <a:chExt cx="86995" cy="86995"/>
          </a:xfrm>
        </p:grpSpPr>
        <p:sp>
          <p:nvSpPr>
            <p:cNvPr id="23" name="object 23"/>
            <p:cNvSpPr/>
            <p:nvPr/>
          </p:nvSpPr>
          <p:spPr>
            <a:xfrm>
              <a:off x="1477517" y="4034789"/>
              <a:ext cx="73660" cy="73660"/>
            </a:xfrm>
            <a:custGeom>
              <a:avLst/>
              <a:gdLst/>
              <a:ahLst/>
              <a:cxnLst/>
              <a:rect l="l" t="t" r="r" b="b"/>
              <a:pathLst>
                <a:path w="73659" h="73660">
                  <a:moveTo>
                    <a:pt x="73152" y="0"/>
                  </a:moveTo>
                  <a:lnTo>
                    <a:pt x="0" y="0"/>
                  </a:lnTo>
                  <a:lnTo>
                    <a:pt x="0" y="73152"/>
                  </a:lnTo>
                  <a:lnTo>
                    <a:pt x="73152" y="73152"/>
                  </a:lnTo>
                  <a:lnTo>
                    <a:pt x="73152" y="0"/>
                  </a:lnTo>
                  <a:close/>
                </a:path>
              </a:pathLst>
            </a:custGeom>
            <a:solidFill>
              <a:srgbClr val="FFFFFF"/>
            </a:solidFill>
          </p:spPr>
          <p:txBody>
            <a:bodyPr wrap="square" lIns="0" tIns="0" rIns="0" bIns="0" rtlCol="0"/>
            <a:lstStyle/>
            <a:p>
              <a:endParaRPr/>
            </a:p>
          </p:txBody>
        </p:sp>
        <p:sp>
          <p:nvSpPr>
            <p:cNvPr id="24" name="object 24"/>
            <p:cNvSpPr/>
            <p:nvPr/>
          </p:nvSpPr>
          <p:spPr>
            <a:xfrm>
              <a:off x="1477517" y="4034789"/>
              <a:ext cx="73660" cy="73660"/>
            </a:xfrm>
            <a:custGeom>
              <a:avLst/>
              <a:gdLst/>
              <a:ahLst/>
              <a:cxnLst/>
              <a:rect l="l" t="t" r="r" b="b"/>
              <a:pathLst>
                <a:path w="73659" h="73660">
                  <a:moveTo>
                    <a:pt x="0" y="0"/>
                  </a:moveTo>
                  <a:lnTo>
                    <a:pt x="73152" y="0"/>
                  </a:lnTo>
                  <a:lnTo>
                    <a:pt x="73152" y="73152"/>
                  </a:lnTo>
                  <a:lnTo>
                    <a:pt x="0" y="73152"/>
                  </a:lnTo>
                  <a:lnTo>
                    <a:pt x="0" y="0"/>
                  </a:lnTo>
                  <a:close/>
                </a:path>
              </a:pathLst>
            </a:custGeom>
            <a:ln w="13576">
              <a:solidFill>
                <a:srgbClr val="000000"/>
              </a:solidFill>
            </a:ln>
          </p:spPr>
          <p:txBody>
            <a:bodyPr wrap="square" lIns="0" tIns="0" rIns="0" bIns="0" rtlCol="0"/>
            <a:lstStyle/>
            <a:p>
              <a:endParaRPr/>
            </a:p>
          </p:txBody>
        </p:sp>
      </p:grpSp>
      <p:sp>
        <p:nvSpPr>
          <p:cNvPr id="25" name="object 25"/>
          <p:cNvSpPr txBox="1"/>
          <p:nvPr/>
        </p:nvSpPr>
        <p:spPr>
          <a:xfrm>
            <a:off x="1569777" y="3668058"/>
            <a:ext cx="1664970" cy="480695"/>
          </a:xfrm>
          <a:prstGeom prst="rect">
            <a:avLst/>
          </a:prstGeom>
        </p:spPr>
        <p:txBody>
          <a:bodyPr vert="horz" wrap="square" lIns="0" tIns="12700" rIns="0" bIns="0" rtlCol="0">
            <a:spAutoFit/>
          </a:bodyPr>
          <a:lstStyle/>
          <a:p>
            <a:pPr marL="12700" marR="5080">
              <a:lnSpc>
                <a:spcPct val="142200"/>
              </a:lnSpc>
              <a:spcBef>
                <a:spcPts val="100"/>
              </a:spcBef>
            </a:pPr>
            <a:r>
              <a:rPr sz="1050" spc="-5" dirty="0">
                <a:solidFill>
                  <a:srgbClr val="102B40"/>
                </a:solidFill>
                <a:latin typeface="Calibri"/>
                <a:cs typeface="Calibri"/>
              </a:rPr>
              <a:t>Very Small (1-100 Employees) </a:t>
            </a:r>
            <a:r>
              <a:rPr sz="1050" dirty="0">
                <a:solidFill>
                  <a:srgbClr val="102B40"/>
                </a:solidFill>
                <a:latin typeface="Calibri"/>
                <a:cs typeface="Calibri"/>
              </a:rPr>
              <a:t> </a:t>
            </a:r>
            <a:r>
              <a:rPr sz="1050" spc="-5" dirty="0">
                <a:solidFill>
                  <a:srgbClr val="102B40"/>
                </a:solidFill>
                <a:latin typeface="Calibri"/>
                <a:cs typeface="Calibri"/>
              </a:rPr>
              <a:t>Mid-Size</a:t>
            </a:r>
            <a:r>
              <a:rPr sz="1050" spc="-30" dirty="0">
                <a:solidFill>
                  <a:srgbClr val="102B40"/>
                </a:solidFill>
                <a:latin typeface="Calibri"/>
                <a:cs typeface="Calibri"/>
              </a:rPr>
              <a:t> </a:t>
            </a:r>
            <a:r>
              <a:rPr sz="1050" spc="-5" dirty="0">
                <a:solidFill>
                  <a:srgbClr val="102B40"/>
                </a:solidFill>
                <a:latin typeface="Calibri"/>
                <a:cs typeface="Calibri"/>
              </a:rPr>
              <a:t>(251-750</a:t>
            </a:r>
            <a:r>
              <a:rPr sz="1050" spc="-20" dirty="0">
                <a:solidFill>
                  <a:srgbClr val="102B40"/>
                </a:solidFill>
                <a:latin typeface="Calibri"/>
                <a:cs typeface="Calibri"/>
              </a:rPr>
              <a:t> </a:t>
            </a:r>
            <a:r>
              <a:rPr sz="1050" spc="-5" dirty="0">
                <a:solidFill>
                  <a:srgbClr val="102B40"/>
                </a:solidFill>
                <a:latin typeface="Calibri"/>
                <a:cs typeface="Calibri"/>
              </a:rPr>
              <a:t>Employees)</a:t>
            </a:r>
            <a:endParaRPr sz="1050" dirty="0">
              <a:latin typeface="Calibri"/>
              <a:cs typeface="Calibri"/>
            </a:endParaRPr>
          </a:p>
        </p:txBody>
      </p:sp>
      <p:grpSp>
        <p:nvGrpSpPr>
          <p:cNvPr id="26" name="object 26"/>
          <p:cNvGrpSpPr/>
          <p:nvPr/>
        </p:nvGrpSpPr>
        <p:grpSpPr>
          <a:xfrm>
            <a:off x="3776541" y="4028001"/>
            <a:ext cx="86995" cy="86995"/>
            <a:chOff x="3776541" y="4028001"/>
            <a:chExt cx="86995" cy="86995"/>
          </a:xfrm>
        </p:grpSpPr>
        <p:sp>
          <p:nvSpPr>
            <p:cNvPr id="27" name="object 27"/>
            <p:cNvSpPr/>
            <p:nvPr/>
          </p:nvSpPr>
          <p:spPr>
            <a:xfrm>
              <a:off x="3783330" y="4034789"/>
              <a:ext cx="73660" cy="73660"/>
            </a:xfrm>
            <a:custGeom>
              <a:avLst/>
              <a:gdLst/>
              <a:ahLst/>
              <a:cxnLst/>
              <a:rect l="l" t="t" r="r" b="b"/>
              <a:pathLst>
                <a:path w="73660" h="73660">
                  <a:moveTo>
                    <a:pt x="73151" y="0"/>
                  </a:moveTo>
                  <a:lnTo>
                    <a:pt x="0" y="0"/>
                  </a:lnTo>
                  <a:lnTo>
                    <a:pt x="0" y="73152"/>
                  </a:lnTo>
                  <a:lnTo>
                    <a:pt x="73151" y="73152"/>
                  </a:lnTo>
                  <a:lnTo>
                    <a:pt x="73151" y="0"/>
                  </a:lnTo>
                  <a:close/>
                </a:path>
              </a:pathLst>
            </a:custGeom>
            <a:solidFill>
              <a:srgbClr val="A4A4A4"/>
            </a:solidFill>
          </p:spPr>
          <p:txBody>
            <a:bodyPr wrap="square" lIns="0" tIns="0" rIns="0" bIns="0" rtlCol="0"/>
            <a:lstStyle/>
            <a:p>
              <a:endParaRPr/>
            </a:p>
          </p:txBody>
        </p:sp>
        <p:sp>
          <p:nvSpPr>
            <p:cNvPr id="28" name="object 28"/>
            <p:cNvSpPr/>
            <p:nvPr/>
          </p:nvSpPr>
          <p:spPr>
            <a:xfrm>
              <a:off x="3783330" y="4034789"/>
              <a:ext cx="73660" cy="73660"/>
            </a:xfrm>
            <a:custGeom>
              <a:avLst/>
              <a:gdLst/>
              <a:ahLst/>
              <a:cxnLst/>
              <a:rect l="l" t="t" r="r" b="b"/>
              <a:pathLst>
                <a:path w="73660" h="73660">
                  <a:moveTo>
                    <a:pt x="0" y="0"/>
                  </a:moveTo>
                  <a:lnTo>
                    <a:pt x="73151" y="0"/>
                  </a:lnTo>
                  <a:lnTo>
                    <a:pt x="73151" y="73152"/>
                  </a:lnTo>
                  <a:lnTo>
                    <a:pt x="0" y="73152"/>
                  </a:lnTo>
                  <a:lnTo>
                    <a:pt x="0" y="0"/>
                  </a:lnTo>
                  <a:close/>
                </a:path>
              </a:pathLst>
            </a:custGeom>
            <a:ln w="13576">
              <a:solidFill>
                <a:srgbClr val="000000"/>
              </a:solidFill>
            </a:ln>
          </p:spPr>
          <p:txBody>
            <a:bodyPr wrap="square" lIns="0" tIns="0" rIns="0" bIns="0" rtlCol="0"/>
            <a:lstStyle/>
            <a:p>
              <a:endParaRPr/>
            </a:p>
          </p:txBody>
        </p:sp>
      </p:grpSp>
      <p:sp>
        <p:nvSpPr>
          <p:cNvPr id="29" name="object 29"/>
          <p:cNvSpPr txBox="1"/>
          <p:nvPr/>
        </p:nvSpPr>
        <p:spPr>
          <a:xfrm>
            <a:off x="3875284" y="3668058"/>
            <a:ext cx="1490980" cy="480695"/>
          </a:xfrm>
          <a:prstGeom prst="rect">
            <a:avLst/>
          </a:prstGeom>
        </p:spPr>
        <p:txBody>
          <a:bodyPr vert="horz" wrap="square" lIns="0" tIns="80010" rIns="0" bIns="0" rtlCol="0">
            <a:spAutoFit/>
          </a:bodyPr>
          <a:lstStyle/>
          <a:p>
            <a:pPr marL="12700">
              <a:lnSpc>
                <a:spcPct val="100000"/>
              </a:lnSpc>
              <a:spcBef>
                <a:spcPts val="630"/>
              </a:spcBef>
            </a:pPr>
            <a:r>
              <a:rPr sz="1050" spc="-5" dirty="0">
                <a:solidFill>
                  <a:srgbClr val="102B40"/>
                </a:solidFill>
                <a:latin typeface="Calibri"/>
                <a:cs typeface="Calibri"/>
              </a:rPr>
              <a:t>Small</a:t>
            </a:r>
            <a:r>
              <a:rPr sz="1050" spc="-25" dirty="0">
                <a:solidFill>
                  <a:srgbClr val="102B40"/>
                </a:solidFill>
                <a:latin typeface="Calibri"/>
                <a:cs typeface="Calibri"/>
              </a:rPr>
              <a:t> </a:t>
            </a:r>
            <a:r>
              <a:rPr sz="1050" spc="-5" dirty="0">
                <a:solidFill>
                  <a:srgbClr val="102B40"/>
                </a:solidFill>
                <a:latin typeface="Calibri"/>
                <a:cs typeface="Calibri"/>
              </a:rPr>
              <a:t>(101-250</a:t>
            </a:r>
            <a:r>
              <a:rPr sz="1050" spc="-25" dirty="0">
                <a:solidFill>
                  <a:srgbClr val="102B40"/>
                </a:solidFill>
                <a:latin typeface="Calibri"/>
                <a:cs typeface="Calibri"/>
              </a:rPr>
              <a:t> </a:t>
            </a:r>
            <a:r>
              <a:rPr sz="1050" spc="-5" dirty="0">
                <a:solidFill>
                  <a:srgbClr val="102B40"/>
                </a:solidFill>
                <a:latin typeface="Calibri"/>
                <a:cs typeface="Calibri"/>
              </a:rPr>
              <a:t>Employees)</a:t>
            </a:r>
            <a:endParaRPr sz="1050">
              <a:latin typeface="Calibri"/>
              <a:cs typeface="Calibri"/>
            </a:endParaRPr>
          </a:p>
          <a:p>
            <a:pPr marL="12700">
              <a:lnSpc>
                <a:spcPct val="100000"/>
              </a:lnSpc>
              <a:spcBef>
                <a:spcPts val="535"/>
              </a:spcBef>
            </a:pPr>
            <a:r>
              <a:rPr sz="1050" spc="-5" dirty="0">
                <a:solidFill>
                  <a:srgbClr val="102B40"/>
                </a:solidFill>
                <a:latin typeface="Calibri"/>
                <a:cs typeface="Calibri"/>
              </a:rPr>
              <a:t>Large</a:t>
            </a:r>
            <a:r>
              <a:rPr sz="1050" spc="-25" dirty="0">
                <a:solidFill>
                  <a:srgbClr val="102B40"/>
                </a:solidFill>
                <a:latin typeface="Calibri"/>
                <a:cs typeface="Calibri"/>
              </a:rPr>
              <a:t> </a:t>
            </a:r>
            <a:r>
              <a:rPr sz="1050" spc="-5" dirty="0">
                <a:solidFill>
                  <a:srgbClr val="102B40"/>
                </a:solidFill>
                <a:latin typeface="Calibri"/>
                <a:cs typeface="Calibri"/>
              </a:rPr>
              <a:t>(751+</a:t>
            </a:r>
            <a:r>
              <a:rPr sz="1050" spc="-20" dirty="0">
                <a:solidFill>
                  <a:srgbClr val="102B40"/>
                </a:solidFill>
                <a:latin typeface="Calibri"/>
                <a:cs typeface="Calibri"/>
              </a:rPr>
              <a:t> </a:t>
            </a:r>
            <a:r>
              <a:rPr sz="1050" spc="-5" dirty="0">
                <a:solidFill>
                  <a:srgbClr val="102B40"/>
                </a:solidFill>
                <a:latin typeface="Calibri"/>
                <a:cs typeface="Calibri"/>
              </a:rPr>
              <a:t>Employees)</a:t>
            </a:r>
            <a:endParaRPr sz="1050">
              <a:latin typeface="Calibri"/>
              <a:cs typeface="Calibri"/>
            </a:endParaRPr>
          </a:p>
        </p:txBody>
      </p:sp>
      <p:sp>
        <p:nvSpPr>
          <p:cNvPr id="30" name="object 30"/>
          <p:cNvSpPr txBox="1"/>
          <p:nvPr/>
        </p:nvSpPr>
        <p:spPr>
          <a:xfrm>
            <a:off x="3188096" y="4254788"/>
            <a:ext cx="58928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N</a:t>
            </a:r>
            <a:r>
              <a:rPr sz="1400" spc="-5" dirty="0">
                <a:latin typeface="Calibri"/>
                <a:cs typeface="Calibri"/>
              </a:rPr>
              <a:t>=1</a:t>
            </a:r>
            <a:r>
              <a:rPr lang="en-US" sz="1400" spc="-5" dirty="0">
                <a:latin typeface="Calibri"/>
                <a:cs typeface="Calibri"/>
              </a:rPr>
              <a:t>499</a:t>
            </a:r>
            <a:endParaRPr sz="1400" dirty="0">
              <a:latin typeface="Calibri"/>
              <a:cs typeface="Calibri"/>
            </a:endParaRPr>
          </a:p>
        </p:txBody>
      </p:sp>
      <p:pic>
        <p:nvPicPr>
          <p:cNvPr id="31" name="object 31"/>
          <p:cNvPicPr/>
          <p:nvPr/>
        </p:nvPicPr>
        <p:blipFill>
          <a:blip r:embed="rId3" cstate="print"/>
          <a:stretch>
            <a:fillRect/>
          </a:stretch>
        </p:blipFill>
        <p:spPr>
          <a:xfrm>
            <a:off x="256031" y="4197096"/>
            <a:ext cx="1066799" cy="684275"/>
          </a:xfrm>
          <a:prstGeom prst="rect">
            <a:avLst/>
          </a:prstGeom>
        </p:spPr>
      </p:pic>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22</a:t>
            </a:fld>
            <a:endParaRPr spc="-5" dirty="0"/>
          </a:p>
        </p:txBody>
      </p:sp>
      <p:graphicFrame>
        <p:nvGraphicFramePr>
          <p:cNvPr id="35" name="Chart 34">
            <a:extLst>
              <a:ext uri="{FF2B5EF4-FFF2-40B4-BE49-F238E27FC236}">
                <a16:creationId xmlns:a16="http://schemas.microsoft.com/office/drawing/2014/main" id="{741B8D58-3437-567C-0B35-657A5F3E09FF}"/>
              </a:ext>
            </a:extLst>
          </p:cNvPr>
          <p:cNvGraphicFramePr/>
          <p:nvPr>
            <p:extLst>
              <p:ext uri="{D42A27DB-BD31-4B8C-83A1-F6EECF244321}">
                <p14:modId xmlns:p14="http://schemas.microsoft.com/office/powerpoint/2010/main" val="3359829201"/>
              </p:ext>
            </p:extLst>
          </p:nvPr>
        </p:nvGraphicFramePr>
        <p:xfrm>
          <a:off x="1317964" y="998489"/>
          <a:ext cx="4168436" cy="2669569"/>
        </p:xfrm>
        <a:graphic>
          <a:graphicData uri="http://schemas.openxmlformats.org/drawingml/2006/chart">
            <c:chart xmlns:c="http://schemas.openxmlformats.org/drawingml/2006/chart" xmlns:r="http://schemas.openxmlformats.org/officeDocument/2006/relationships" r:id="rId4"/>
          </a:graphicData>
        </a:graphic>
      </p:graphicFrame>
      <p:sp>
        <p:nvSpPr>
          <p:cNvPr id="15" name="object 15"/>
          <p:cNvSpPr txBox="1"/>
          <p:nvPr/>
        </p:nvSpPr>
        <p:spPr>
          <a:xfrm>
            <a:off x="2733601" y="1642547"/>
            <a:ext cx="41148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333333"/>
                </a:solidFill>
                <a:latin typeface="Calibri"/>
                <a:cs typeface="Calibri"/>
              </a:rPr>
              <a:t>2</a:t>
            </a:r>
            <a:r>
              <a:rPr lang="en-US" sz="1200" b="1" dirty="0">
                <a:solidFill>
                  <a:srgbClr val="333333"/>
                </a:solidFill>
                <a:latin typeface="Calibri"/>
                <a:cs typeface="Calibri"/>
              </a:rPr>
              <a:t>1</a:t>
            </a:r>
            <a:r>
              <a:rPr sz="1200" b="1" dirty="0">
                <a:solidFill>
                  <a:srgbClr val="333333"/>
                </a:solidFill>
                <a:latin typeface="Calibri"/>
                <a:cs typeface="Calibri"/>
              </a:rPr>
              <a:t>.</a:t>
            </a:r>
            <a:r>
              <a:rPr lang="en-US" sz="1200" b="1" dirty="0">
                <a:solidFill>
                  <a:srgbClr val="333333"/>
                </a:solidFill>
                <a:latin typeface="Calibri"/>
                <a:cs typeface="Calibri"/>
              </a:rPr>
              <a:t>3</a:t>
            </a:r>
            <a:r>
              <a:rPr sz="1200" b="1" dirty="0">
                <a:solidFill>
                  <a:srgbClr val="333333"/>
                </a:solidFill>
                <a:latin typeface="Calibri"/>
                <a:cs typeface="Calibri"/>
              </a:rPr>
              <a:t>%</a:t>
            </a:r>
            <a:endParaRPr sz="1200" dirty="0">
              <a:latin typeface="Calibri"/>
              <a:cs typeface="Calibri"/>
            </a:endParaRPr>
          </a:p>
        </p:txBody>
      </p:sp>
      <p:sp>
        <p:nvSpPr>
          <p:cNvPr id="14" name="object 14"/>
          <p:cNvSpPr txBox="1"/>
          <p:nvPr/>
        </p:nvSpPr>
        <p:spPr>
          <a:xfrm>
            <a:off x="2641094" y="2508026"/>
            <a:ext cx="41148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333333"/>
                </a:solidFill>
                <a:latin typeface="Calibri"/>
                <a:cs typeface="Calibri"/>
              </a:rPr>
              <a:t>19.</a:t>
            </a:r>
            <a:r>
              <a:rPr lang="en-US" sz="1200" b="1" dirty="0">
                <a:solidFill>
                  <a:srgbClr val="333333"/>
                </a:solidFill>
                <a:latin typeface="Calibri"/>
                <a:cs typeface="Calibri"/>
              </a:rPr>
              <a:t>2</a:t>
            </a:r>
            <a:r>
              <a:rPr sz="1200" b="1" dirty="0">
                <a:solidFill>
                  <a:srgbClr val="333333"/>
                </a:solidFill>
                <a:latin typeface="Calibri"/>
                <a:cs typeface="Calibri"/>
              </a:rPr>
              <a:t>%</a:t>
            </a:r>
            <a:endParaRPr sz="1200" dirty="0">
              <a:latin typeface="Calibri"/>
              <a:cs typeface="Calibri"/>
            </a:endParaRPr>
          </a:p>
        </p:txBody>
      </p:sp>
      <p:sp>
        <p:nvSpPr>
          <p:cNvPr id="12" name="object 12"/>
          <p:cNvSpPr txBox="1"/>
          <p:nvPr/>
        </p:nvSpPr>
        <p:spPr>
          <a:xfrm>
            <a:off x="3704999" y="1854078"/>
            <a:ext cx="41148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333333"/>
                </a:solidFill>
                <a:latin typeface="Calibri"/>
                <a:cs typeface="Calibri"/>
              </a:rPr>
              <a:t>3</a:t>
            </a:r>
            <a:r>
              <a:rPr lang="en-US" sz="1200" b="1" dirty="0">
                <a:solidFill>
                  <a:srgbClr val="333333"/>
                </a:solidFill>
                <a:latin typeface="Calibri"/>
                <a:cs typeface="Calibri"/>
              </a:rPr>
              <a:t>5</a:t>
            </a:r>
            <a:r>
              <a:rPr sz="1200" b="1" dirty="0">
                <a:solidFill>
                  <a:srgbClr val="333333"/>
                </a:solidFill>
                <a:latin typeface="Calibri"/>
                <a:cs typeface="Calibri"/>
              </a:rPr>
              <a:t>.</a:t>
            </a:r>
            <a:r>
              <a:rPr lang="en-US" sz="1200" b="1" dirty="0">
                <a:solidFill>
                  <a:srgbClr val="333333"/>
                </a:solidFill>
                <a:latin typeface="Calibri"/>
                <a:cs typeface="Calibri"/>
              </a:rPr>
              <a:t>2</a:t>
            </a:r>
            <a:r>
              <a:rPr sz="1200" b="1" dirty="0">
                <a:solidFill>
                  <a:srgbClr val="333333"/>
                </a:solidFill>
                <a:latin typeface="Calibri"/>
                <a:cs typeface="Calibri"/>
              </a:rPr>
              <a:t>%</a:t>
            </a:r>
            <a:endParaRPr sz="1200" dirty="0">
              <a:latin typeface="Calibri"/>
              <a:cs typeface="Calibri"/>
            </a:endParaRPr>
          </a:p>
        </p:txBody>
      </p:sp>
      <p:sp>
        <p:nvSpPr>
          <p:cNvPr id="13" name="object 13"/>
          <p:cNvSpPr txBox="1"/>
          <p:nvPr/>
        </p:nvSpPr>
        <p:spPr>
          <a:xfrm>
            <a:off x="3457653" y="2937794"/>
            <a:ext cx="41148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333333"/>
                </a:solidFill>
                <a:latin typeface="Calibri"/>
                <a:cs typeface="Calibri"/>
              </a:rPr>
              <a:t>2</a:t>
            </a:r>
            <a:r>
              <a:rPr lang="en-US" sz="1200" b="1" dirty="0">
                <a:solidFill>
                  <a:srgbClr val="333333"/>
                </a:solidFill>
                <a:latin typeface="Calibri"/>
                <a:cs typeface="Calibri"/>
              </a:rPr>
              <a:t>0</a:t>
            </a:r>
            <a:r>
              <a:rPr sz="1200" b="1" dirty="0">
                <a:solidFill>
                  <a:srgbClr val="333333"/>
                </a:solidFill>
                <a:latin typeface="Calibri"/>
                <a:cs typeface="Calibri"/>
              </a:rPr>
              <a:t>.</a:t>
            </a:r>
            <a:r>
              <a:rPr lang="en-US" sz="1200" b="1" dirty="0">
                <a:solidFill>
                  <a:srgbClr val="333333"/>
                </a:solidFill>
                <a:latin typeface="Calibri"/>
                <a:cs typeface="Calibri"/>
              </a:rPr>
              <a:t>7</a:t>
            </a:r>
            <a:r>
              <a:rPr sz="1200" b="1" dirty="0">
                <a:solidFill>
                  <a:srgbClr val="333333"/>
                </a:solidFill>
                <a:latin typeface="Calibri"/>
                <a:cs typeface="Calibri"/>
              </a:rPr>
              <a:t>%</a:t>
            </a:r>
            <a:endParaRPr sz="12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997" y="370328"/>
            <a:ext cx="6370320" cy="546735"/>
          </a:xfrm>
          <a:prstGeom prst="rect">
            <a:avLst/>
          </a:prstGeom>
        </p:spPr>
        <p:txBody>
          <a:bodyPr vert="horz" wrap="square" lIns="0" tIns="43815" rIns="0" bIns="0" rtlCol="0">
            <a:spAutoFit/>
          </a:bodyPr>
          <a:lstStyle/>
          <a:p>
            <a:pPr marL="2563495" marR="5080" indent="-2551430">
              <a:lnSpc>
                <a:spcPts val="1939"/>
              </a:lnSpc>
              <a:spcBef>
                <a:spcPts val="345"/>
              </a:spcBef>
            </a:pPr>
            <a:r>
              <a:rPr sz="1800" b="1" spc="-5" dirty="0">
                <a:solidFill>
                  <a:srgbClr val="102B40"/>
                </a:solidFill>
                <a:latin typeface="Arial"/>
                <a:cs typeface="Arial"/>
              </a:rPr>
              <a:t>CDC</a:t>
            </a:r>
            <a:r>
              <a:rPr sz="1800" b="1" spc="10" dirty="0">
                <a:solidFill>
                  <a:srgbClr val="102B40"/>
                </a:solidFill>
                <a:latin typeface="Arial"/>
                <a:cs typeface="Arial"/>
              </a:rPr>
              <a:t> </a:t>
            </a:r>
            <a:r>
              <a:rPr sz="1800" b="1" spc="-10" dirty="0">
                <a:solidFill>
                  <a:srgbClr val="102B40"/>
                </a:solidFill>
                <a:latin typeface="Arial"/>
                <a:cs typeface="Arial"/>
              </a:rPr>
              <a:t>Worksite</a:t>
            </a:r>
            <a:r>
              <a:rPr sz="1800" b="1" spc="-5" dirty="0">
                <a:solidFill>
                  <a:srgbClr val="102B40"/>
                </a:solidFill>
                <a:latin typeface="Arial"/>
                <a:cs typeface="Arial"/>
              </a:rPr>
              <a:t> Health</a:t>
            </a:r>
            <a:r>
              <a:rPr sz="1800" b="1" spc="5" dirty="0">
                <a:solidFill>
                  <a:srgbClr val="102B40"/>
                </a:solidFill>
                <a:latin typeface="Arial"/>
                <a:cs typeface="Arial"/>
              </a:rPr>
              <a:t> </a:t>
            </a:r>
            <a:r>
              <a:rPr sz="1800" b="1" spc="-10" dirty="0">
                <a:solidFill>
                  <a:srgbClr val="102B40"/>
                </a:solidFill>
                <a:latin typeface="Arial"/>
                <a:cs typeface="Arial"/>
              </a:rPr>
              <a:t>ScoreCard</a:t>
            </a:r>
            <a:r>
              <a:rPr sz="1800" b="1" spc="30" dirty="0">
                <a:solidFill>
                  <a:srgbClr val="102B40"/>
                </a:solidFill>
                <a:latin typeface="Arial"/>
                <a:cs typeface="Arial"/>
              </a:rPr>
              <a:t> </a:t>
            </a:r>
            <a:r>
              <a:rPr sz="1800" b="1" spc="-5" dirty="0">
                <a:solidFill>
                  <a:srgbClr val="102B40"/>
                </a:solidFill>
                <a:latin typeface="Arial"/>
                <a:cs typeface="Arial"/>
              </a:rPr>
              <a:t>Employer</a:t>
            </a:r>
            <a:r>
              <a:rPr sz="1800" b="1" spc="10" dirty="0">
                <a:solidFill>
                  <a:srgbClr val="102B40"/>
                </a:solidFill>
                <a:latin typeface="Arial"/>
                <a:cs typeface="Arial"/>
              </a:rPr>
              <a:t> </a:t>
            </a:r>
            <a:r>
              <a:rPr sz="1800" b="1" spc="-5" dirty="0">
                <a:solidFill>
                  <a:srgbClr val="102B40"/>
                </a:solidFill>
                <a:latin typeface="Arial"/>
                <a:cs typeface="Arial"/>
              </a:rPr>
              <a:t>Industry</a:t>
            </a:r>
            <a:r>
              <a:rPr sz="1800" b="1" spc="-15" dirty="0">
                <a:solidFill>
                  <a:srgbClr val="102B40"/>
                </a:solidFill>
                <a:latin typeface="Arial"/>
                <a:cs typeface="Arial"/>
              </a:rPr>
              <a:t> </a:t>
            </a:r>
            <a:r>
              <a:rPr sz="1800" b="1" spc="-5" dirty="0">
                <a:solidFill>
                  <a:srgbClr val="102B40"/>
                </a:solidFill>
                <a:latin typeface="Arial"/>
                <a:cs typeface="Arial"/>
              </a:rPr>
              <a:t>Sector </a:t>
            </a:r>
            <a:r>
              <a:rPr sz="1800" b="1" spc="-484" dirty="0">
                <a:solidFill>
                  <a:srgbClr val="102B40"/>
                </a:solidFill>
                <a:latin typeface="Arial"/>
                <a:cs typeface="Arial"/>
              </a:rPr>
              <a:t> </a:t>
            </a:r>
            <a:r>
              <a:rPr sz="1800" b="1" spc="-10" dirty="0">
                <a:solidFill>
                  <a:srgbClr val="102B40"/>
                </a:solidFill>
                <a:latin typeface="Arial"/>
                <a:cs typeface="Arial"/>
              </a:rPr>
              <a:t>(2013-202</a:t>
            </a:r>
            <a:r>
              <a:rPr lang="en-US" sz="1800" b="1" spc="-10" dirty="0">
                <a:solidFill>
                  <a:srgbClr val="102B40"/>
                </a:solidFill>
                <a:latin typeface="Arial"/>
                <a:cs typeface="Arial"/>
              </a:rPr>
              <a:t>2</a:t>
            </a:r>
            <a:r>
              <a:rPr sz="1800" b="1" spc="-10" dirty="0">
                <a:solidFill>
                  <a:srgbClr val="102B40"/>
                </a:solidFill>
                <a:latin typeface="Arial"/>
                <a:cs typeface="Arial"/>
              </a:rPr>
              <a:t>)</a:t>
            </a:r>
            <a:endParaRPr sz="1800" dirty="0">
              <a:latin typeface="Arial"/>
              <a:cs typeface="Arial"/>
            </a:endParaRPr>
          </a:p>
        </p:txBody>
      </p:sp>
      <p:sp>
        <p:nvSpPr>
          <p:cNvPr id="3" name="object 3"/>
          <p:cNvSpPr/>
          <p:nvPr/>
        </p:nvSpPr>
        <p:spPr>
          <a:xfrm>
            <a:off x="1033272" y="1432560"/>
            <a:ext cx="5575300" cy="0"/>
          </a:xfrm>
          <a:custGeom>
            <a:avLst/>
            <a:gdLst/>
            <a:ahLst/>
            <a:cxnLst/>
            <a:rect l="l" t="t" r="r" b="b"/>
            <a:pathLst>
              <a:path w="5575300">
                <a:moveTo>
                  <a:pt x="0" y="0"/>
                </a:moveTo>
                <a:lnTo>
                  <a:pt x="5574792" y="0"/>
                </a:lnTo>
              </a:path>
            </a:pathLst>
          </a:custGeom>
          <a:ln w="9525">
            <a:solidFill>
              <a:srgbClr val="CAE0F1"/>
            </a:solidFill>
          </a:ln>
        </p:spPr>
        <p:txBody>
          <a:bodyPr wrap="square" lIns="0" tIns="0" rIns="0" bIns="0" rtlCol="0"/>
          <a:lstStyle/>
          <a:p>
            <a:endParaRPr/>
          </a:p>
        </p:txBody>
      </p:sp>
      <p:grpSp>
        <p:nvGrpSpPr>
          <p:cNvPr id="4" name="object 4"/>
          <p:cNvGrpSpPr/>
          <p:nvPr/>
        </p:nvGrpSpPr>
        <p:grpSpPr>
          <a:xfrm>
            <a:off x="1028509" y="1592580"/>
            <a:ext cx="5584825" cy="1299210"/>
            <a:chOff x="1028509" y="1592580"/>
            <a:chExt cx="5584825" cy="1299210"/>
          </a:xfrm>
        </p:grpSpPr>
        <p:sp>
          <p:nvSpPr>
            <p:cNvPr id="5" name="object 5"/>
            <p:cNvSpPr/>
            <p:nvPr/>
          </p:nvSpPr>
          <p:spPr>
            <a:xfrm>
              <a:off x="1033272" y="2159508"/>
              <a:ext cx="363220" cy="485140"/>
            </a:xfrm>
            <a:custGeom>
              <a:avLst/>
              <a:gdLst/>
              <a:ahLst/>
              <a:cxnLst/>
              <a:rect l="l" t="t" r="r" b="b"/>
              <a:pathLst>
                <a:path w="363219" h="485139">
                  <a:moveTo>
                    <a:pt x="0" y="484631"/>
                  </a:moveTo>
                  <a:lnTo>
                    <a:pt x="83819" y="484631"/>
                  </a:lnTo>
                </a:path>
                <a:path w="363219" h="485139">
                  <a:moveTo>
                    <a:pt x="195084" y="484631"/>
                  </a:moveTo>
                  <a:lnTo>
                    <a:pt x="362712" y="484631"/>
                  </a:lnTo>
                </a:path>
                <a:path w="363219" h="485139">
                  <a:moveTo>
                    <a:pt x="0" y="242316"/>
                  </a:moveTo>
                  <a:lnTo>
                    <a:pt x="83819" y="242316"/>
                  </a:lnTo>
                </a:path>
                <a:path w="363219" h="485139">
                  <a:moveTo>
                    <a:pt x="195084" y="242316"/>
                  </a:moveTo>
                  <a:lnTo>
                    <a:pt x="362712" y="242316"/>
                  </a:lnTo>
                </a:path>
                <a:path w="363219" h="485139">
                  <a:moveTo>
                    <a:pt x="0" y="0"/>
                  </a:moveTo>
                  <a:lnTo>
                    <a:pt x="83819" y="0"/>
                  </a:lnTo>
                </a:path>
              </a:pathLst>
            </a:custGeom>
            <a:ln w="9525">
              <a:solidFill>
                <a:srgbClr val="CAE0F1"/>
              </a:solidFill>
            </a:ln>
          </p:spPr>
          <p:txBody>
            <a:bodyPr wrap="square" lIns="0" tIns="0" rIns="0" bIns="0" rtlCol="0"/>
            <a:lstStyle/>
            <a:p>
              <a:endParaRPr/>
            </a:p>
          </p:txBody>
        </p:sp>
        <p:sp>
          <p:nvSpPr>
            <p:cNvPr id="6" name="object 6"/>
            <p:cNvSpPr/>
            <p:nvPr/>
          </p:nvSpPr>
          <p:spPr>
            <a:xfrm>
              <a:off x="1228356" y="2154840"/>
              <a:ext cx="5379720" cy="5080"/>
            </a:xfrm>
            <a:custGeom>
              <a:avLst/>
              <a:gdLst/>
              <a:ahLst/>
              <a:cxnLst/>
              <a:rect l="l" t="t" r="r" b="b"/>
              <a:pathLst>
                <a:path w="5379720" h="5080">
                  <a:moveTo>
                    <a:pt x="0" y="4762"/>
                  </a:moveTo>
                  <a:lnTo>
                    <a:pt x="5379707" y="4762"/>
                  </a:lnTo>
                </a:path>
                <a:path w="5379720" h="5080">
                  <a:moveTo>
                    <a:pt x="0" y="0"/>
                  </a:moveTo>
                  <a:lnTo>
                    <a:pt x="5379707" y="0"/>
                  </a:lnTo>
                </a:path>
              </a:pathLst>
            </a:custGeom>
            <a:ln w="9334">
              <a:solidFill>
                <a:srgbClr val="CAE0F1"/>
              </a:solidFill>
            </a:ln>
          </p:spPr>
          <p:txBody>
            <a:bodyPr wrap="square" lIns="0" tIns="0" rIns="0" bIns="0" rtlCol="0"/>
            <a:lstStyle/>
            <a:p>
              <a:endParaRPr/>
            </a:p>
          </p:txBody>
        </p:sp>
        <p:sp>
          <p:nvSpPr>
            <p:cNvPr id="7" name="object 7"/>
            <p:cNvSpPr/>
            <p:nvPr/>
          </p:nvSpPr>
          <p:spPr>
            <a:xfrm>
              <a:off x="1033272" y="1674876"/>
              <a:ext cx="5575300" cy="242570"/>
            </a:xfrm>
            <a:custGeom>
              <a:avLst/>
              <a:gdLst/>
              <a:ahLst/>
              <a:cxnLst/>
              <a:rect l="l" t="t" r="r" b="b"/>
              <a:pathLst>
                <a:path w="5575300" h="242569">
                  <a:moveTo>
                    <a:pt x="0" y="242315"/>
                  </a:moveTo>
                  <a:lnTo>
                    <a:pt x="83819" y="242315"/>
                  </a:lnTo>
                </a:path>
                <a:path w="5575300" h="242569">
                  <a:moveTo>
                    <a:pt x="195084" y="242315"/>
                  </a:moveTo>
                  <a:lnTo>
                    <a:pt x="5574791" y="242315"/>
                  </a:lnTo>
                </a:path>
                <a:path w="5575300" h="242569">
                  <a:moveTo>
                    <a:pt x="0" y="0"/>
                  </a:moveTo>
                  <a:lnTo>
                    <a:pt x="83819" y="0"/>
                  </a:lnTo>
                </a:path>
                <a:path w="5575300" h="242569">
                  <a:moveTo>
                    <a:pt x="195084" y="0"/>
                  </a:moveTo>
                  <a:lnTo>
                    <a:pt x="5574791" y="0"/>
                  </a:lnTo>
                </a:path>
              </a:pathLst>
            </a:custGeom>
            <a:ln w="9525">
              <a:solidFill>
                <a:srgbClr val="CAE0F1"/>
              </a:solidFill>
            </a:ln>
          </p:spPr>
          <p:txBody>
            <a:bodyPr wrap="square" lIns="0" tIns="0" rIns="0" bIns="0" rtlCol="0"/>
            <a:lstStyle/>
            <a:p>
              <a:endParaRPr/>
            </a:p>
          </p:txBody>
        </p:sp>
        <p:sp>
          <p:nvSpPr>
            <p:cNvPr id="8" name="object 8"/>
            <p:cNvSpPr/>
            <p:nvPr/>
          </p:nvSpPr>
          <p:spPr>
            <a:xfrm>
              <a:off x="1117092" y="1592580"/>
              <a:ext cx="111760" cy="1294130"/>
            </a:xfrm>
            <a:custGeom>
              <a:avLst/>
              <a:gdLst/>
              <a:ahLst/>
              <a:cxnLst/>
              <a:rect l="l" t="t" r="r" b="b"/>
              <a:pathLst>
                <a:path w="111759" h="1294130">
                  <a:moveTo>
                    <a:pt x="111264" y="0"/>
                  </a:moveTo>
                  <a:lnTo>
                    <a:pt x="0" y="0"/>
                  </a:lnTo>
                  <a:lnTo>
                    <a:pt x="0" y="1293876"/>
                  </a:lnTo>
                  <a:lnTo>
                    <a:pt x="111264" y="1293876"/>
                  </a:lnTo>
                  <a:lnTo>
                    <a:pt x="111264" y="0"/>
                  </a:lnTo>
                  <a:close/>
                </a:path>
              </a:pathLst>
            </a:custGeom>
            <a:solidFill>
              <a:srgbClr val="ACCDEB"/>
            </a:solidFill>
          </p:spPr>
          <p:txBody>
            <a:bodyPr wrap="square" lIns="0" tIns="0" rIns="0" bIns="0" rtlCol="0"/>
            <a:lstStyle/>
            <a:p>
              <a:endParaRPr/>
            </a:p>
          </p:txBody>
        </p:sp>
        <p:sp>
          <p:nvSpPr>
            <p:cNvPr id="9" name="object 9"/>
            <p:cNvSpPr/>
            <p:nvPr/>
          </p:nvSpPr>
          <p:spPr>
            <a:xfrm>
              <a:off x="1507248" y="2401824"/>
              <a:ext cx="167640" cy="242570"/>
            </a:xfrm>
            <a:custGeom>
              <a:avLst/>
              <a:gdLst/>
              <a:ahLst/>
              <a:cxnLst/>
              <a:rect l="l" t="t" r="r" b="b"/>
              <a:pathLst>
                <a:path w="167639" h="242569">
                  <a:moveTo>
                    <a:pt x="0" y="242315"/>
                  </a:moveTo>
                  <a:lnTo>
                    <a:pt x="167627" y="242315"/>
                  </a:lnTo>
                </a:path>
                <a:path w="167639" h="242569">
                  <a:moveTo>
                    <a:pt x="0" y="0"/>
                  </a:moveTo>
                  <a:lnTo>
                    <a:pt x="167627" y="0"/>
                  </a:lnTo>
                </a:path>
              </a:pathLst>
            </a:custGeom>
            <a:ln w="9525">
              <a:solidFill>
                <a:srgbClr val="CAE0F1"/>
              </a:solidFill>
            </a:ln>
          </p:spPr>
          <p:txBody>
            <a:bodyPr wrap="square" lIns="0" tIns="0" rIns="0" bIns="0" rtlCol="0"/>
            <a:lstStyle/>
            <a:p>
              <a:endParaRPr/>
            </a:p>
          </p:txBody>
        </p:sp>
        <p:sp>
          <p:nvSpPr>
            <p:cNvPr id="10" name="object 10"/>
            <p:cNvSpPr/>
            <p:nvPr/>
          </p:nvSpPr>
          <p:spPr>
            <a:xfrm>
              <a:off x="1395984" y="2154936"/>
              <a:ext cx="111760" cy="731520"/>
            </a:xfrm>
            <a:custGeom>
              <a:avLst/>
              <a:gdLst/>
              <a:ahLst/>
              <a:cxnLst/>
              <a:rect l="l" t="t" r="r" b="b"/>
              <a:pathLst>
                <a:path w="111759" h="731519">
                  <a:moveTo>
                    <a:pt x="111264" y="0"/>
                  </a:moveTo>
                  <a:lnTo>
                    <a:pt x="0" y="0"/>
                  </a:lnTo>
                  <a:lnTo>
                    <a:pt x="0" y="731519"/>
                  </a:lnTo>
                  <a:lnTo>
                    <a:pt x="111264" y="731519"/>
                  </a:lnTo>
                  <a:lnTo>
                    <a:pt x="111264" y="0"/>
                  </a:lnTo>
                  <a:close/>
                </a:path>
              </a:pathLst>
            </a:custGeom>
            <a:solidFill>
              <a:srgbClr val="ACCDEB"/>
            </a:solidFill>
          </p:spPr>
          <p:txBody>
            <a:bodyPr wrap="square" lIns="0" tIns="0" rIns="0" bIns="0" rtlCol="0"/>
            <a:lstStyle/>
            <a:p>
              <a:endParaRPr/>
            </a:p>
          </p:txBody>
        </p:sp>
        <p:sp>
          <p:nvSpPr>
            <p:cNvPr id="11" name="object 11"/>
            <p:cNvSpPr/>
            <p:nvPr/>
          </p:nvSpPr>
          <p:spPr>
            <a:xfrm>
              <a:off x="1786140" y="2644140"/>
              <a:ext cx="167640" cy="0"/>
            </a:xfrm>
            <a:custGeom>
              <a:avLst/>
              <a:gdLst/>
              <a:ahLst/>
              <a:cxnLst/>
              <a:rect l="l" t="t" r="r" b="b"/>
              <a:pathLst>
                <a:path w="167639">
                  <a:moveTo>
                    <a:pt x="0" y="0"/>
                  </a:moveTo>
                  <a:lnTo>
                    <a:pt x="167627" y="0"/>
                  </a:lnTo>
                </a:path>
              </a:pathLst>
            </a:custGeom>
            <a:ln w="9525">
              <a:solidFill>
                <a:srgbClr val="CAE0F1"/>
              </a:solidFill>
            </a:ln>
          </p:spPr>
          <p:txBody>
            <a:bodyPr wrap="square" lIns="0" tIns="0" rIns="0" bIns="0" rtlCol="0"/>
            <a:lstStyle/>
            <a:p>
              <a:endParaRPr/>
            </a:p>
          </p:txBody>
        </p:sp>
        <p:sp>
          <p:nvSpPr>
            <p:cNvPr id="12" name="object 12"/>
            <p:cNvSpPr/>
            <p:nvPr/>
          </p:nvSpPr>
          <p:spPr>
            <a:xfrm>
              <a:off x="1786140" y="2401728"/>
              <a:ext cx="4822190" cy="5080"/>
            </a:xfrm>
            <a:custGeom>
              <a:avLst/>
              <a:gdLst/>
              <a:ahLst/>
              <a:cxnLst/>
              <a:rect l="l" t="t" r="r" b="b"/>
              <a:pathLst>
                <a:path w="4822190" h="5080">
                  <a:moveTo>
                    <a:pt x="0" y="4762"/>
                  </a:moveTo>
                  <a:lnTo>
                    <a:pt x="4821923" y="4762"/>
                  </a:lnTo>
                </a:path>
                <a:path w="4822190" h="5080">
                  <a:moveTo>
                    <a:pt x="0" y="0"/>
                  </a:moveTo>
                  <a:lnTo>
                    <a:pt x="4821923" y="0"/>
                  </a:lnTo>
                </a:path>
              </a:pathLst>
            </a:custGeom>
            <a:ln w="3175">
              <a:solidFill>
                <a:srgbClr val="CAE0F1"/>
              </a:solidFill>
            </a:ln>
          </p:spPr>
          <p:txBody>
            <a:bodyPr wrap="square" lIns="0" tIns="0" rIns="0" bIns="0" rtlCol="0"/>
            <a:lstStyle/>
            <a:p>
              <a:endParaRPr/>
            </a:p>
          </p:txBody>
        </p:sp>
        <p:sp>
          <p:nvSpPr>
            <p:cNvPr id="13" name="object 13"/>
            <p:cNvSpPr/>
            <p:nvPr/>
          </p:nvSpPr>
          <p:spPr>
            <a:xfrm>
              <a:off x="1674876" y="2212848"/>
              <a:ext cx="111760" cy="673735"/>
            </a:xfrm>
            <a:custGeom>
              <a:avLst/>
              <a:gdLst/>
              <a:ahLst/>
              <a:cxnLst/>
              <a:rect l="l" t="t" r="r" b="b"/>
              <a:pathLst>
                <a:path w="111760" h="673735">
                  <a:moveTo>
                    <a:pt x="111264" y="0"/>
                  </a:moveTo>
                  <a:lnTo>
                    <a:pt x="0" y="0"/>
                  </a:lnTo>
                  <a:lnTo>
                    <a:pt x="0" y="673607"/>
                  </a:lnTo>
                  <a:lnTo>
                    <a:pt x="111264" y="673607"/>
                  </a:lnTo>
                  <a:lnTo>
                    <a:pt x="111264" y="0"/>
                  </a:lnTo>
                  <a:close/>
                </a:path>
              </a:pathLst>
            </a:custGeom>
            <a:solidFill>
              <a:srgbClr val="ACCDEB"/>
            </a:solidFill>
          </p:spPr>
          <p:txBody>
            <a:bodyPr wrap="square" lIns="0" tIns="0" rIns="0" bIns="0" rtlCol="0"/>
            <a:lstStyle/>
            <a:p>
              <a:endParaRPr/>
            </a:p>
          </p:txBody>
        </p:sp>
        <p:sp>
          <p:nvSpPr>
            <p:cNvPr id="14" name="object 14"/>
            <p:cNvSpPr/>
            <p:nvPr/>
          </p:nvSpPr>
          <p:spPr>
            <a:xfrm>
              <a:off x="2065032" y="2644140"/>
              <a:ext cx="167640" cy="0"/>
            </a:xfrm>
            <a:custGeom>
              <a:avLst/>
              <a:gdLst/>
              <a:ahLst/>
              <a:cxnLst/>
              <a:rect l="l" t="t" r="r" b="b"/>
              <a:pathLst>
                <a:path w="167639">
                  <a:moveTo>
                    <a:pt x="0" y="0"/>
                  </a:moveTo>
                  <a:lnTo>
                    <a:pt x="167627" y="0"/>
                  </a:lnTo>
                </a:path>
              </a:pathLst>
            </a:custGeom>
            <a:ln w="9525">
              <a:solidFill>
                <a:srgbClr val="CAE0F1"/>
              </a:solidFill>
            </a:ln>
          </p:spPr>
          <p:txBody>
            <a:bodyPr wrap="square" lIns="0" tIns="0" rIns="0" bIns="0" rtlCol="0"/>
            <a:lstStyle/>
            <a:p>
              <a:endParaRPr/>
            </a:p>
          </p:txBody>
        </p:sp>
        <p:sp>
          <p:nvSpPr>
            <p:cNvPr id="15" name="object 15"/>
            <p:cNvSpPr/>
            <p:nvPr/>
          </p:nvSpPr>
          <p:spPr>
            <a:xfrm>
              <a:off x="1953768" y="2406396"/>
              <a:ext cx="111760" cy="480059"/>
            </a:xfrm>
            <a:custGeom>
              <a:avLst/>
              <a:gdLst/>
              <a:ahLst/>
              <a:cxnLst/>
              <a:rect l="l" t="t" r="r" b="b"/>
              <a:pathLst>
                <a:path w="111760" h="480060">
                  <a:moveTo>
                    <a:pt x="111264" y="0"/>
                  </a:moveTo>
                  <a:lnTo>
                    <a:pt x="0" y="0"/>
                  </a:lnTo>
                  <a:lnTo>
                    <a:pt x="0" y="480059"/>
                  </a:lnTo>
                  <a:lnTo>
                    <a:pt x="111264" y="480059"/>
                  </a:lnTo>
                  <a:lnTo>
                    <a:pt x="111264" y="0"/>
                  </a:lnTo>
                  <a:close/>
                </a:path>
              </a:pathLst>
            </a:custGeom>
            <a:solidFill>
              <a:srgbClr val="ACCDEB"/>
            </a:solidFill>
          </p:spPr>
          <p:txBody>
            <a:bodyPr wrap="square" lIns="0" tIns="0" rIns="0" bIns="0" rtlCol="0"/>
            <a:lstStyle/>
            <a:p>
              <a:endParaRPr/>
            </a:p>
          </p:txBody>
        </p:sp>
        <p:sp>
          <p:nvSpPr>
            <p:cNvPr id="16" name="object 16"/>
            <p:cNvSpPr/>
            <p:nvPr/>
          </p:nvSpPr>
          <p:spPr>
            <a:xfrm>
              <a:off x="2343924" y="2644140"/>
              <a:ext cx="167640" cy="0"/>
            </a:xfrm>
            <a:custGeom>
              <a:avLst/>
              <a:gdLst/>
              <a:ahLst/>
              <a:cxnLst/>
              <a:rect l="l" t="t" r="r" b="b"/>
              <a:pathLst>
                <a:path w="167639">
                  <a:moveTo>
                    <a:pt x="0" y="0"/>
                  </a:moveTo>
                  <a:lnTo>
                    <a:pt x="167627" y="0"/>
                  </a:lnTo>
                </a:path>
              </a:pathLst>
            </a:custGeom>
            <a:ln w="9525">
              <a:solidFill>
                <a:srgbClr val="CAE0F1"/>
              </a:solidFill>
            </a:ln>
          </p:spPr>
          <p:txBody>
            <a:bodyPr wrap="square" lIns="0" tIns="0" rIns="0" bIns="0" rtlCol="0"/>
            <a:lstStyle/>
            <a:p>
              <a:endParaRPr/>
            </a:p>
          </p:txBody>
        </p:sp>
        <p:sp>
          <p:nvSpPr>
            <p:cNvPr id="17" name="object 17"/>
            <p:cNvSpPr/>
            <p:nvPr/>
          </p:nvSpPr>
          <p:spPr>
            <a:xfrm>
              <a:off x="2232660" y="2601468"/>
              <a:ext cx="111760" cy="285115"/>
            </a:xfrm>
            <a:custGeom>
              <a:avLst/>
              <a:gdLst/>
              <a:ahLst/>
              <a:cxnLst/>
              <a:rect l="l" t="t" r="r" b="b"/>
              <a:pathLst>
                <a:path w="111760" h="285114">
                  <a:moveTo>
                    <a:pt x="111264" y="0"/>
                  </a:moveTo>
                  <a:lnTo>
                    <a:pt x="0" y="0"/>
                  </a:lnTo>
                  <a:lnTo>
                    <a:pt x="0" y="284988"/>
                  </a:lnTo>
                  <a:lnTo>
                    <a:pt x="111264" y="284988"/>
                  </a:lnTo>
                  <a:lnTo>
                    <a:pt x="111264" y="0"/>
                  </a:lnTo>
                  <a:close/>
                </a:path>
              </a:pathLst>
            </a:custGeom>
            <a:solidFill>
              <a:srgbClr val="ACCDEB"/>
            </a:solidFill>
          </p:spPr>
          <p:txBody>
            <a:bodyPr wrap="square" lIns="0" tIns="0" rIns="0" bIns="0" rtlCol="0"/>
            <a:lstStyle/>
            <a:p>
              <a:endParaRPr/>
            </a:p>
          </p:txBody>
        </p:sp>
        <p:sp>
          <p:nvSpPr>
            <p:cNvPr id="18" name="object 18"/>
            <p:cNvSpPr/>
            <p:nvPr/>
          </p:nvSpPr>
          <p:spPr>
            <a:xfrm>
              <a:off x="2622816" y="2644140"/>
              <a:ext cx="3985260" cy="0"/>
            </a:xfrm>
            <a:custGeom>
              <a:avLst/>
              <a:gdLst/>
              <a:ahLst/>
              <a:cxnLst/>
              <a:rect l="l" t="t" r="r" b="b"/>
              <a:pathLst>
                <a:path w="3985259">
                  <a:moveTo>
                    <a:pt x="0" y="0"/>
                  </a:moveTo>
                  <a:lnTo>
                    <a:pt x="3985247" y="0"/>
                  </a:lnTo>
                </a:path>
              </a:pathLst>
            </a:custGeom>
            <a:ln w="9525">
              <a:solidFill>
                <a:srgbClr val="CAE0F1"/>
              </a:solidFill>
            </a:ln>
          </p:spPr>
          <p:txBody>
            <a:bodyPr wrap="square" lIns="0" tIns="0" rIns="0" bIns="0" rtlCol="0"/>
            <a:lstStyle/>
            <a:p>
              <a:endParaRPr/>
            </a:p>
          </p:txBody>
        </p:sp>
        <p:sp>
          <p:nvSpPr>
            <p:cNvPr id="19" name="object 19"/>
            <p:cNvSpPr/>
            <p:nvPr/>
          </p:nvSpPr>
          <p:spPr>
            <a:xfrm>
              <a:off x="2511552" y="2625851"/>
              <a:ext cx="4014470" cy="260985"/>
            </a:xfrm>
            <a:custGeom>
              <a:avLst/>
              <a:gdLst/>
              <a:ahLst/>
              <a:cxnLst/>
              <a:rect l="l" t="t" r="r" b="b"/>
              <a:pathLst>
                <a:path w="4014470" h="260985">
                  <a:moveTo>
                    <a:pt x="111264" y="0"/>
                  </a:moveTo>
                  <a:lnTo>
                    <a:pt x="0" y="0"/>
                  </a:lnTo>
                  <a:lnTo>
                    <a:pt x="0" y="260604"/>
                  </a:lnTo>
                  <a:lnTo>
                    <a:pt x="111264" y="260604"/>
                  </a:lnTo>
                  <a:lnTo>
                    <a:pt x="111264" y="0"/>
                  </a:lnTo>
                  <a:close/>
                </a:path>
                <a:path w="4014470" h="260985">
                  <a:moveTo>
                    <a:pt x="390156" y="53340"/>
                  </a:moveTo>
                  <a:lnTo>
                    <a:pt x="278892" y="53340"/>
                  </a:lnTo>
                  <a:lnTo>
                    <a:pt x="278892" y="260604"/>
                  </a:lnTo>
                  <a:lnTo>
                    <a:pt x="390156" y="260604"/>
                  </a:lnTo>
                  <a:lnTo>
                    <a:pt x="390156" y="53340"/>
                  </a:lnTo>
                  <a:close/>
                </a:path>
                <a:path w="4014470" h="260985">
                  <a:moveTo>
                    <a:pt x="669048" y="149352"/>
                  </a:moveTo>
                  <a:lnTo>
                    <a:pt x="557784" y="149352"/>
                  </a:lnTo>
                  <a:lnTo>
                    <a:pt x="557784" y="260604"/>
                  </a:lnTo>
                  <a:lnTo>
                    <a:pt x="669048" y="260604"/>
                  </a:lnTo>
                  <a:lnTo>
                    <a:pt x="669048" y="149352"/>
                  </a:lnTo>
                  <a:close/>
                </a:path>
                <a:path w="4014470" h="260985">
                  <a:moveTo>
                    <a:pt x="947940" y="149352"/>
                  </a:moveTo>
                  <a:lnTo>
                    <a:pt x="836676" y="149352"/>
                  </a:lnTo>
                  <a:lnTo>
                    <a:pt x="836676" y="260604"/>
                  </a:lnTo>
                  <a:lnTo>
                    <a:pt x="947940" y="260604"/>
                  </a:lnTo>
                  <a:lnTo>
                    <a:pt x="947940" y="149352"/>
                  </a:lnTo>
                  <a:close/>
                </a:path>
                <a:path w="4014470" h="260985">
                  <a:moveTo>
                    <a:pt x="1226820" y="153924"/>
                  </a:moveTo>
                  <a:lnTo>
                    <a:pt x="1114044" y="153924"/>
                  </a:lnTo>
                  <a:lnTo>
                    <a:pt x="1114044" y="260604"/>
                  </a:lnTo>
                  <a:lnTo>
                    <a:pt x="1226820" y="260604"/>
                  </a:lnTo>
                  <a:lnTo>
                    <a:pt x="1226820" y="153924"/>
                  </a:lnTo>
                  <a:close/>
                </a:path>
                <a:path w="4014470" h="260985">
                  <a:moveTo>
                    <a:pt x="1504188" y="158496"/>
                  </a:moveTo>
                  <a:lnTo>
                    <a:pt x="1392936" y="158496"/>
                  </a:lnTo>
                  <a:lnTo>
                    <a:pt x="1392936" y="260604"/>
                  </a:lnTo>
                  <a:lnTo>
                    <a:pt x="1504188" y="260604"/>
                  </a:lnTo>
                  <a:lnTo>
                    <a:pt x="1504188" y="158496"/>
                  </a:lnTo>
                  <a:close/>
                </a:path>
                <a:path w="4014470" h="260985">
                  <a:moveTo>
                    <a:pt x="1783067" y="164592"/>
                  </a:moveTo>
                  <a:lnTo>
                    <a:pt x="1671828" y="164592"/>
                  </a:lnTo>
                  <a:lnTo>
                    <a:pt x="1671828" y="260604"/>
                  </a:lnTo>
                  <a:lnTo>
                    <a:pt x="1783067" y="260604"/>
                  </a:lnTo>
                  <a:lnTo>
                    <a:pt x="1783067" y="164592"/>
                  </a:lnTo>
                  <a:close/>
                </a:path>
                <a:path w="4014470" h="260985">
                  <a:moveTo>
                    <a:pt x="2061972" y="178308"/>
                  </a:moveTo>
                  <a:lnTo>
                    <a:pt x="1950720" y="178308"/>
                  </a:lnTo>
                  <a:lnTo>
                    <a:pt x="1950720" y="260604"/>
                  </a:lnTo>
                  <a:lnTo>
                    <a:pt x="2061972" y="260604"/>
                  </a:lnTo>
                  <a:lnTo>
                    <a:pt x="2061972" y="178308"/>
                  </a:lnTo>
                  <a:close/>
                </a:path>
                <a:path w="4014470" h="260985">
                  <a:moveTo>
                    <a:pt x="2340864" y="182880"/>
                  </a:moveTo>
                  <a:lnTo>
                    <a:pt x="2229612" y="182880"/>
                  </a:lnTo>
                  <a:lnTo>
                    <a:pt x="2229612" y="260604"/>
                  </a:lnTo>
                  <a:lnTo>
                    <a:pt x="2340864" y="260604"/>
                  </a:lnTo>
                  <a:lnTo>
                    <a:pt x="2340864" y="182880"/>
                  </a:lnTo>
                  <a:close/>
                </a:path>
                <a:path w="4014470" h="260985">
                  <a:moveTo>
                    <a:pt x="2619743" y="182880"/>
                  </a:moveTo>
                  <a:lnTo>
                    <a:pt x="2508504" y="182880"/>
                  </a:lnTo>
                  <a:lnTo>
                    <a:pt x="2508504" y="260604"/>
                  </a:lnTo>
                  <a:lnTo>
                    <a:pt x="2619743" y="260604"/>
                  </a:lnTo>
                  <a:lnTo>
                    <a:pt x="2619743" y="182880"/>
                  </a:lnTo>
                  <a:close/>
                </a:path>
                <a:path w="4014470" h="260985">
                  <a:moveTo>
                    <a:pt x="2898648" y="198132"/>
                  </a:moveTo>
                  <a:lnTo>
                    <a:pt x="2787396" y="198132"/>
                  </a:lnTo>
                  <a:lnTo>
                    <a:pt x="2787396" y="260604"/>
                  </a:lnTo>
                  <a:lnTo>
                    <a:pt x="2898648" y="260604"/>
                  </a:lnTo>
                  <a:lnTo>
                    <a:pt x="2898648" y="198132"/>
                  </a:lnTo>
                  <a:close/>
                </a:path>
                <a:path w="4014470" h="260985">
                  <a:moveTo>
                    <a:pt x="3177540" y="222504"/>
                  </a:moveTo>
                  <a:lnTo>
                    <a:pt x="3066288" y="222504"/>
                  </a:lnTo>
                  <a:lnTo>
                    <a:pt x="3066288" y="260604"/>
                  </a:lnTo>
                  <a:lnTo>
                    <a:pt x="3177540" y="260604"/>
                  </a:lnTo>
                  <a:lnTo>
                    <a:pt x="3177540" y="222504"/>
                  </a:lnTo>
                  <a:close/>
                </a:path>
                <a:path w="4014470" h="260985">
                  <a:moveTo>
                    <a:pt x="3456432" y="236220"/>
                  </a:moveTo>
                  <a:lnTo>
                    <a:pt x="3345180" y="236220"/>
                  </a:lnTo>
                  <a:lnTo>
                    <a:pt x="3345180" y="260604"/>
                  </a:lnTo>
                  <a:lnTo>
                    <a:pt x="3456432" y="260604"/>
                  </a:lnTo>
                  <a:lnTo>
                    <a:pt x="3456432" y="236220"/>
                  </a:lnTo>
                  <a:close/>
                </a:path>
                <a:path w="4014470" h="260985">
                  <a:moveTo>
                    <a:pt x="3735324" y="242316"/>
                  </a:moveTo>
                  <a:lnTo>
                    <a:pt x="3624072" y="242316"/>
                  </a:lnTo>
                  <a:lnTo>
                    <a:pt x="3624072" y="260604"/>
                  </a:lnTo>
                  <a:lnTo>
                    <a:pt x="3735324" y="260604"/>
                  </a:lnTo>
                  <a:lnTo>
                    <a:pt x="3735324" y="242316"/>
                  </a:lnTo>
                  <a:close/>
                </a:path>
                <a:path w="4014470" h="260985">
                  <a:moveTo>
                    <a:pt x="4014190" y="254508"/>
                  </a:moveTo>
                  <a:lnTo>
                    <a:pt x="3901440" y="254508"/>
                  </a:lnTo>
                  <a:lnTo>
                    <a:pt x="3901440" y="260604"/>
                  </a:lnTo>
                  <a:lnTo>
                    <a:pt x="4014190" y="260604"/>
                  </a:lnTo>
                  <a:lnTo>
                    <a:pt x="4014190" y="254508"/>
                  </a:lnTo>
                  <a:close/>
                </a:path>
              </a:pathLst>
            </a:custGeom>
            <a:solidFill>
              <a:srgbClr val="ACCDEB"/>
            </a:solidFill>
          </p:spPr>
          <p:txBody>
            <a:bodyPr wrap="square" lIns="0" tIns="0" rIns="0" bIns="0" rtlCol="0"/>
            <a:lstStyle/>
            <a:p>
              <a:endParaRPr/>
            </a:p>
          </p:txBody>
        </p:sp>
        <p:sp>
          <p:nvSpPr>
            <p:cNvPr id="20" name="object 20"/>
            <p:cNvSpPr/>
            <p:nvPr/>
          </p:nvSpPr>
          <p:spPr>
            <a:xfrm>
              <a:off x="1033272" y="2886455"/>
              <a:ext cx="5575300" cy="0"/>
            </a:xfrm>
            <a:custGeom>
              <a:avLst/>
              <a:gdLst/>
              <a:ahLst/>
              <a:cxnLst/>
              <a:rect l="l" t="t" r="r" b="b"/>
              <a:pathLst>
                <a:path w="5575300">
                  <a:moveTo>
                    <a:pt x="0" y="0"/>
                  </a:moveTo>
                  <a:lnTo>
                    <a:pt x="5574792" y="0"/>
                  </a:lnTo>
                </a:path>
              </a:pathLst>
            </a:custGeom>
            <a:ln w="9525">
              <a:solidFill>
                <a:srgbClr val="CAE0F1"/>
              </a:solidFill>
            </a:ln>
          </p:spPr>
          <p:txBody>
            <a:bodyPr wrap="square" lIns="0" tIns="0" rIns="0" bIns="0" rtlCol="0"/>
            <a:lstStyle/>
            <a:p>
              <a:endParaRPr/>
            </a:p>
          </p:txBody>
        </p:sp>
      </p:grpSp>
      <p:sp>
        <p:nvSpPr>
          <p:cNvPr id="21" name="object 21"/>
          <p:cNvSpPr txBox="1"/>
          <p:nvPr/>
        </p:nvSpPr>
        <p:spPr>
          <a:xfrm>
            <a:off x="2121164" y="2392153"/>
            <a:ext cx="617220" cy="151323"/>
          </a:xfrm>
          <a:prstGeom prst="rect">
            <a:avLst/>
          </a:prstGeom>
        </p:spPr>
        <p:txBody>
          <a:bodyPr vert="horz" wrap="square" lIns="0" tIns="12700" rIns="0" bIns="0" rtlCol="0">
            <a:spAutoFit/>
          </a:bodyPr>
          <a:lstStyle/>
          <a:p>
            <a:pPr marL="38100">
              <a:lnSpc>
                <a:spcPct val="100000"/>
              </a:lnSpc>
              <a:spcBef>
                <a:spcPts val="100"/>
              </a:spcBef>
            </a:pPr>
            <a:r>
              <a:rPr lang="en-US" sz="900" b="1" dirty="0">
                <a:solidFill>
                  <a:srgbClr val="102B40"/>
                </a:solidFill>
                <a:latin typeface="Arial"/>
                <a:cs typeface="Arial"/>
              </a:rPr>
              <a:t>6</a:t>
            </a:r>
            <a:r>
              <a:rPr sz="900" b="1" dirty="0">
                <a:solidFill>
                  <a:srgbClr val="102B40"/>
                </a:solidFill>
                <a:latin typeface="Arial"/>
                <a:cs typeface="Arial"/>
              </a:rPr>
              <a:t>.</a:t>
            </a:r>
            <a:r>
              <a:rPr lang="en-US" sz="900" b="1" dirty="0">
                <a:solidFill>
                  <a:srgbClr val="102B40"/>
                </a:solidFill>
                <a:latin typeface="Arial"/>
                <a:cs typeface="Arial"/>
              </a:rPr>
              <a:t>0</a:t>
            </a:r>
            <a:r>
              <a:rPr sz="900" b="1" dirty="0">
                <a:solidFill>
                  <a:srgbClr val="102B40"/>
                </a:solidFill>
                <a:latin typeface="Arial"/>
                <a:cs typeface="Arial"/>
              </a:rPr>
              <a:t>%</a:t>
            </a:r>
            <a:r>
              <a:rPr sz="900" b="1" spc="-114" dirty="0">
                <a:solidFill>
                  <a:srgbClr val="102B40"/>
                </a:solidFill>
                <a:latin typeface="Arial"/>
                <a:cs typeface="Arial"/>
              </a:rPr>
              <a:t> </a:t>
            </a:r>
            <a:r>
              <a:rPr sz="1350" b="1" baseline="-12345" dirty="0">
                <a:solidFill>
                  <a:srgbClr val="102B40"/>
                </a:solidFill>
                <a:latin typeface="Arial"/>
                <a:cs typeface="Arial"/>
              </a:rPr>
              <a:t>5.</a:t>
            </a:r>
            <a:r>
              <a:rPr lang="en-US" sz="1350" b="1" baseline="-12345" dirty="0">
                <a:solidFill>
                  <a:srgbClr val="102B40"/>
                </a:solidFill>
                <a:latin typeface="Arial"/>
                <a:cs typeface="Arial"/>
              </a:rPr>
              <a:t>1</a:t>
            </a:r>
            <a:r>
              <a:rPr sz="1350" b="1" baseline="-12345" dirty="0">
                <a:solidFill>
                  <a:srgbClr val="102B40"/>
                </a:solidFill>
                <a:latin typeface="Arial"/>
                <a:cs typeface="Arial"/>
              </a:rPr>
              <a:t>%</a:t>
            </a:r>
            <a:endParaRPr sz="1350" baseline="-12345" dirty="0">
              <a:latin typeface="Arial"/>
              <a:cs typeface="Arial"/>
            </a:endParaRPr>
          </a:p>
        </p:txBody>
      </p:sp>
      <p:sp>
        <p:nvSpPr>
          <p:cNvPr id="22" name="object 22"/>
          <p:cNvSpPr txBox="1"/>
          <p:nvPr/>
        </p:nvSpPr>
        <p:spPr>
          <a:xfrm>
            <a:off x="2678719" y="2469648"/>
            <a:ext cx="2011045" cy="274320"/>
          </a:xfrm>
          <a:prstGeom prst="rect">
            <a:avLst/>
          </a:prstGeom>
        </p:spPr>
        <p:txBody>
          <a:bodyPr vert="horz" wrap="square" lIns="0" tIns="12700" rIns="0" bIns="0" rtlCol="0">
            <a:spAutoFit/>
          </a:bodyPr>
          <a:lstStyle/>
          <a:p>
            <a:pPr marL="38100">
              <a:lnSpc>
                <a:spcPts val="980"/>
              </a:lnSpc>
              <a:spcBef>
                <a:spcPts val="100"/>
              </a:spcBef>
            </a:pPr>
            <a:r>
              <a:rPr lang="en-US" sz="900" b="1" dirty="0">
                <a:solidFill>
                  <a:srgbClr val="102B40"/>
                </a:solidFill>
                <a:latin typeface="Arial"/>
                <a:cs typeface="Arial"/>
              </a:rPr>
              <a:t>5</a:t>
            </a:r>
            <a:r>
              <a:rPr sz="900" b="1" dirty="0">
                <a:solidFill>
                  <a:srgbClr val="102B40"/>
                </a:solidFill>
                <a:latin typeface="Arial"/>
                <a:cs typeface="Arial"/>
              </a:rPr>
              <a:t>.</a:t>
            </a:r>
            <a:r>
              <a:rPr lang="en-US" sz="900" b="1" dirty="0">
                <a:solidFill>
                  <a:srgbClr val="102B40"/>
                </a:solidFill>
                <a:latin typeface="Arial"/>
                <a:cs typeface="Arial"/>
              </a:rPr>
              <a:t>4</a:t>
            </a:r>
            <a:r>
              <a:rPr sz="900" b="1" dirty="0">
                <a:solidFill>
                  <a:srgbClr val="102B40"/>
                </a:solidFill>
                <a:latin typeface="Arial"/>
                <a:cs typeface="Arial"/>
              </a:rPr>
              <a:t>%</a:t>
            </a:r>
            <a:endParaRPr sz="900" dirty="0">
              <a:latin typeface="Arial"/>
              <a:cs typeface="Arial"/>
            </a:endParaRPr>
          </a:p>
          <a:p>
            <a:pPr marL="316865">
              <a:lnSpc>
                <a:spcPts val="980"/>
              </a:lnSpc>
            </a:pPr>
            <a:r>
              <a:rPr sz="1350" b="1" baseline="6172" dirty="0">
                <a:solidFill>
                  <a:srgbClr val="102B40"/>
                </a:solidFill>
                <a:latin typeface="Arial"/>
                <a:cs typeface="Arial"/>
              </a:rPr>
              <a:t>2.</a:t>
            </a:r>
            <a:r>
              <a:rPr lang="en-US" sz="1350" b="1" baseline="6172" dirty="0">
                <a:solidFill>
                  <a:srgbClr val="102B40"/>
                </a:solidFill>
                <a:latin typeface="Arial"/>
                <a:cs typeface="Arial"/>
              </a:rPr>
              <a:t>2</a:t>
            </a:r>
            <a:r>
              <a:rPr sz="1350" b="1" baseline="6172" dirty="0">
                <a:solidFill>
                  <a:srgbClr val="102B40"/>
                </a:solidFill>
                <a:latin typeface="Arial"/>
                <a:cs typeface="Arial"/>
              </a:rPr>
              <a:t>%</a:t>
            </a:r>
            <a:r>
              <a:rPr sz="1350" b="1" spc="-172" baseline="6172" dirty="0">
                <a:solidFill>
                  <a:srgbClr val="102B40"/>
                </a:solidFill>
                <a:latin typeface="Arial"/>
                <a:cs typeface="Arial"/>
              </a:rPr>
              <a:t> </a:t>
            </a:r>
            <a:r>
              <a:rPr sz="1350" b="1" baseline="6172" dirty="0">
                <a:solidFill>
                  <a:srgbClr val="102B40"/>
                </a:solidFill>
                <a:latin typeface="Arial"/>
                <a:cs typeface="Arial"/>
              </a:rPr>
              <a:t>2.</a:t>
            </a:r>
            <a:r>
              <a:rPr lang="en-US" sz="1350" b="1" baseline="6172" dirty="0">
                <a:solidFill>
                  <a:srgbClr val="102B40"/>
                </a:solidFill>
                <a:latin typeface="Arial"/>
                <a:cs typeface="Arial"/>
              </a:rPr>
              <a:t>2</a:t>
            </a:r>
            <a:r>
              <a:rPr sz="1350" b="1" baseline="6172" dirty="0">
                <a:solidFill>
                  <a:srgbClr val="102B40"/>
                </a:solidFill>
                <a:latin typeface="Arial"/>
                <a:cs typeface="Arial"/>
              </a:rPr>
              <a:t>%</a:t>
            </a:r>
            <a:r>
              <a:rPr sz="1350" b="1" spc="-172" baseline="6172" dirty="0">
                <a:solidFill>
                  <a:srgbClr val="102B40"/>
                </a:solidFill>
                <a:latin typeface="Arial"/>
                <a:cs typeface="Arial"/>
              </a:rPr>
              <a:t> </a:t>
            </a:r>
            <a:r>
              <a:rPr sz="1350" b="1" baseline="6172" dirty="0">
                <a:solidFill>
                  <a:srgbClr val="102B40"/>
                </a:solidFill>
                <a:latin typeface="Arial"/>
                <a:cs typeface="Arial"/>
              </a:rPr>
              <a:t>2.</a:t>
            </a:r>
            <a:r>
              <a:rPr lang="en-US" sz="1350" b="1" baseline="6172" dirty="0">
                <a:solidFill>
                  <a:srgbClr val="102B40"/>
                </a:solidFill>
                <a:latin typeface="Arial"/>
                <a:cs typeface="Arial"/>
              </a:rPr>
              <a:t>0</a:t>
            </a:r>
            <a:r>
              <a:rPr sz="1350" b="1" baseline="6172" dirty="0">
                <a:solidFill>
                  <a:srgbClr val="102B40"/>
                </a:solidFill>
                <a:latin typeface="Arial"/>
                <a:cs typeface="Arial"/>
              </a:rPr>
              <a:t>%</a:t>
            </a:r>
            <a:r>
              <a:rPr sz="1350" b="1" spc="-172" baseline="6172" dirty="0">
                <a:solidFill>
                  <a:srgbClr val="102B40"/>
                </a:solidFill>
                <a:latin typeface="Arial"/>
                <a:cs typeface="Arial"/>
              </a:rPr>
              <a:t> </a:t>
            </a:r>
            <a:r>
              <a:rPr lang="en-US" sz="1350" b="1" spc="-172" baseline="3086" dirty="0">
                <a:solidFill>
                  <a:srgbClr val="102B40"/>
                </a:solidFill>
                <a:latin typeface="Arial"/>
                <a:cs typeface="Arial"/>
              </a:rPr>
              <a:t>1</a:t>
            </a:r>
            <a:r>
              <a:rPr sz="1350" b="1" baseline="3086" dirty="0">
                <a:solidFill>
                  <a:srgbClr val="102B40"/>
                </a:solidFill>
                <a:latin typeface="Arial"/>
                <a:cs typeface="Arial"/>
              </a:rPr>
              <a:t>.</a:t>
            </a:r>
            <a:r>
              <a:rPr lang="en-US" sz="1350" b="1" baseline="3086" dirty="0">
                <a:solidFill>
                  <a:srgbClr val="102B40"/>
                </a:solidFill>
                <a:latin typeface="Arial"/>
                <a:cs typeface="Arial"/>
              </a:rPr>
              <a:t>9</a:t>
            </a:r>
            <a:r>
              <a:rPr sz="1350" b="1" baseline="3086" dirty="0">
                <a:solidFill>
                  <a:srgbClr val="102B40"/>
                </a:solidFill>
                <a:latin typeface="Arial"/>
                <a:cs typeface="Arial"/>
              </a:rPr>
              <a:t>%</a:t>
            </a:r>
            <a:r>
              <a:rPr sz="1350" b="1" spc="-172" baseline="3086" dirty="0">
                <a:solidFill>
                  <a:srgbClr val="102B40"/>
                </a:solidFill>
                <a:latin typeface="Arial"/>
                <a:cs typeface="Arial"/>
              </a:rPr>
              <a:t> </a:t>
            </a:r>
            <a:r>
              <a:rPr sz="900" b="1" dirty="0">
                <a:solidFill>
                  <a:srgbClr val="102B40"/>
                </a:solidFill>
                <a:latin typeface="Arial"/>
                <a:cs typeface="Arial"/>
              </a:rPr>
              <a:t>2.0%</a:t>
            </a:r>
            <a:r>
              <a:rPr sz="900" b="1" spc="-114" dirty="0">
                <a:solidFill>
                  <a:srgbClr val="102B40"/>
                </a:solidFill>
                <a:latin typeface="Arial"/>
                <a:cs typeface="Arial"/>
              </a:rPr>
              <a:t> </a:t>
            </a:r>
            <a:r>
              <a:rPr sz="1350" b="1" baseline="-6172" dirty="0">
                <a:solidFill>
                  <a:srgbClr val="102B40"/>
                </a:solidFill>
                <a:latin typeface="Arial"/>
                <a:cs typeface="Arial"/>
              </a:rPr>
              <a:t>1.7%</a:t>
            </a:r>
            <a:endParaRPr sz="1350" baseline="-6172" dirty="0">
              <a:latin typeface="Arial"/>
              <a:cs typeface="Arial"/>
            </a:endParaRPr>
          </a:p>
        </p:txBody>
      </p:sp>
      <p:sp>
        <p:nvSpPr>
          <p:cNvPr id="23" name="object 23"/>
          <p:cNvSpPr txBox="1"/>
          <p:nvPr/>
        </p:nvSpPr>
        <p:spPr>
          <a:xfrm>
            <a:off x="4630163" y="2600293"/>
            <a:ext cx="2011045" cy="151323"/>
          </a:xfrm>
          <a:prstGeom prst="rect">
            <a:avLst/>
          </a:prstGeom>
        </p:spPr>
        <p:txBody>
          <a:bodyPr vert="horz" wrap="square" lIns="0" tIns="12700" rIns="0" bIns="0" rtlCol="0">
            <a:spAutoFit/>
          </a:bodyPr>
          <a:lstStyle/>
          <a:p>
            <a:pPr marL="38100">
              <a:lnSpc>
                <a:spcPct val="100000"/>
              </a:lnSpc>
              <a:spcBef>
                <a:spcPts val="100"/>
              </a:spcBef>
            </a:pPr>
            <a:r>
              <a:rPr sz="900" b="1" dirty="0">
                <a:solidFill>
                  <a:srgbClr val="102B40"/>
                </a:solidFill>
                <a:latin typeface="Arial"/>
                <a:cs typeface="Arial"/>
              </a:rPr>
              <a:t>1.</a:t>
            </a:r>
            <a:r>
              <a:rPr lang="en-US" sz="900" b="1" dirty="0">
                <a:solidFill>
                  <a:srgbClr val="102B40"/>
                </a:solidFill>
                <a:latin typeface="Arial"/>
                <a:cs typeface="Arial"/>
              </a:rPr>
              <a:t>5</a:t>
            </a:r>
            <a:r>
              <a:rPr sz="900" b="1" dirty="0">
                <a:solidFill>
                  <a:srgbClr val="102B40"/>
                </a:solidFill>
                <a:latin typeface="Arial"/>
                <a:cs typeface="Arial"/>
              </a:rPr>
              <a:t>%</a:t>
            </a:r>
            <a:r>
              <a:rPr sz="900" b="1" spc="-114" dirty="0">
                <a:solidFill>
                  <a:srgbClr val="102B40"/>
                </a:solidFill>
                <a:latin typeface="Arial"/>
                <a:cs typeface="Arial"/>
              </a:rPr>
              <a:t> </a:t>
            </a:r>
            <a:r>
              <a:rPr sz="900" b="1" dirty="0">
                <a:solidFill>
                  <a:srgbClr val="102B40"/>
                </a:solidFill>
                <a:latin typeface="Arial"/>
                <a:cs typeface="Arial"/>
              </a:rPr>
              <a:t>1.</a:t>
            </a:r>
            <a:r>
              <a:rPr lang="en-US" sz="900" b="1" dirty="0">
                <a:solidFill>
                  <a:srgbClr val="102B40"/>
                </a:solidFill>
                <a:latin typeface="Arial"/>
                <a:cs typeface="Arial"/>
              </a:rPr>
              <a:t>4</a:t>
            </a:r>
            <a:r>
              <a:rPr sz="900" b="1" dirty="0">
                <a:solidFill>
                  <a:srgbClr val="102B40"/>
                </a:solidFill>
                <a:latin typeface="Arial"/>
                <a:cs typeface="Arial"/>
              </a:rPr>
              <a:t>%</a:t>
            </a:r>
            <a:r>
              <a:rPr sz="900" b="1" spc="-114" dirty="0">
                <a:solidFill>
                  <a:srgbClr val="102B40"/>
                </a:solidFill>
                <a:latin typeface="Arial"/>
                <a:cs typeface="Arial"/>
              </a:rPr>
              <a:t> </a:t>
            </a:r>
            <a:r>
              <a:rPr sz="1350" b="1" baseline="-6172" dirty="0">
                <a:solidFill>
                  <a:srgbClr val="102B40"/>
                </a:solidFill>
                <a:latin typeface="Arial"/>
                <a:cs typeface="Arial"/>
              </a:rPr>
              <a:t>1.3%</a:t>
            </a:r>
            <a:r>
              <a:rPr sz="1350" b="1" spc="-172" baseline="-6172" dirty="0">
                <a:solidFill>
                  <a:srgbClr val="102B40"/>
                </a:solidFill>
                <a:latin typeface="Arial"/>
                <a:cs typeface="Arial"/>
              </a:rPr>
              <a:t> </a:t>
            </a:r>
            <a:r>
              <a:rPr sz="1350" b="1" baseline="-18518" dirty="0">
                <a:solidFill>
                  <a:srgbClr val="102B40"/>
                </a:solidFill>
                <a:latin typeface="Arial"/>
                <a:cs typeface="Arial"/>
              </a:rPr>
              <a:t>0.</a:t>
            </a:r>
            <a:r>
              <a:rPr lang="en-US" sz="1350" b="1" baseline="-18518" dirty="0">
                <a:solidFill>
                  <a:srgbClr val="102B40"/>
                </a:solidFill>
                <a:latin typeface="Arial"/>
                <a:cs typeface="Arial"/>
              </a:rPr>
              <a:t>7</a:t>
            </a:r>
            <a:r>
              <a:rPr sz="1350" b="1" baseline="-18518" dirty="0">
                <a:solidFill>
                  <a:srgbClr val="102B40"/>
                </a:solidFill>
                <a:latin typeface="Arial"/>
                <a:cs typeface="Arial"/>
              </a:rPr>
              <a:t>%</a:t>
            </a:r>
            <a:r>
              <a:rPr sz="1350" b="1" spc="-172" baseline="-18518" dirty="0">
                <a:solidFill>
                  <a:srgbClr val="102B40"/>
                </a:solidFill>
                <a:latin typeface="Arial"/>
                <a:cs typeface="Arial"/>
              </a:rPr>
              <a:t> </a:t>
            </a:r>
            <a:r>
              <a:rPr sz="1350" b="1" baseline="-24691" dirty="0">
                <a:solidFill>
                  <a:srgbClr val="102B40"/>
                </a:solidFill>
                <a:latin typeface="Arial"/>
                <a:cs typeface="Arial"/>
              </a:rPr>
              <a:t>0.</a:t>
            </a:r>
            <a:r>
              <a:rPr lang="en-US" sz="1350" b="1" baseline="-24691" dirty="0">
                <a:solidFill>
                  <a:srgbClr val="102B40"/>
                </a:solidFill>
                <a:latin typeface="Arial"/>
                <a:cs typeface="Arial"/>
              </a:rPr>
              <a:t>4</a:t>
            </a:r>
            <a:r>
              <a:rPr sz="1350" b="1" baseline="-24691" dirty="0">
                <a:solidFill>
                  <a:srgbClr val="102B40"/>
                </a:solidFill>
                <a:latin typeface="Arial"/>
                <a:cs typeface="Arial"/>
              </a:rPr>
              <a:t>%</a:t>
            </a:r>
            <a:r>
              <a:rPr sz="1350" b="1" spc="-172" baseline="-24691" dirty="0">
                <a:solidFill>
                  <a:srgbClr val="102B40"/>
                </a:solidFill>
                <a:latin typeface="Arial"/>
                <a:cs typeface="Arial"/>
              </a:rPr>
              <a:t> </a:t>
            </a:r>
            <a:r>
              <a:rPr sz="1350" b="1" baseline="-27777" dirty="0">
                <a:solidFill>
                  <a:srgbClr val="102B40"/>
                </a:solidFill>
                <a:latin typeface="Arial"/>
                <a:cs typeface="Arial"/>
              </a:rPr>
              <a:t>0.4%</a:t>
            </a:r>
            <a:r>
              <a:rPr sz="1350" b="1" spc="-172" baseline="-27777" dirty="0">
                <a:solidFill>
                  <a:srgbClr val="102B40"/>
                </a:solidFill>
                <a:latin typeface="Arial"/>
                <a:cs typeface="Arial"/>
              </a:rPr>
              <a:t> </a:t>
            </a:r>
            <a:r>
              <a:rPr sz="1350" b="1" baseline="-33950" dirty="0">
                <a:solidFill>
                  <a:srgbClr val="102B40"/>
                </a:solidFill>
                <a:latin typeface="Arial"/>
                <a:cs typeface="Arial"/>
              </a:rPr>
              <a:t>0.1%</a:t>
            </a:r>
            <a:endParaRPr sz="1350" baseline="-33950" dirty="0">
              <a:latin typeface="Arial"/>
              <a:cs typeface="Arial"/>
            </a:endParaRPr>
          </a:p>
        </p:txBody>
      </p:sp>
      <p:sp>
        <p:nvSpPr>
          <p:cNvPr id="24" name="object 24"/>
          <p:cNvSpPr txBox="1"/>
          <p:nvPr/>
        </p:nvSpPr>
        <p:spPr>
          <a:xfrm>
            <a:off x="662950" y="2796203"/>
            <a:ext cx="2851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02B40"/>
                </a:solidFill>
                <a:latin typeface="Arial"/>
                <a:cs typeface="Arial"/>
              </a:rPr>
              <a:t>0.</a:t>
            </a:r>
            <a:r>
              <a:rPr sz="900" spc="-10" dirty="0">
                <a:solidFill>
                  <a:srgbClr val="102B40"/>
                </a:solidFill>
                <a:latin typeface="Arial"/>
                <a:cs typeface="Arial"/>
              </a:rPr>
              <a:t>0%</a:t>
            </a:r>
            <a:endParaRPr sz="900">
              <a:latin typeface="Arial"/>
              <a:cs typeface="Arial"/>
            </a:endParaRPr>
          </a:p>
        </p:txBody>
      </p:sp>
      <p:sp>
        <p:nvSpPr>
          <p:cNvPr id="25" name="object 25"/>
          <p:cNvSpPr txBox="1"/>
          <p:nvPr/>
        </p:nvSpPr>
        <p:spPr>
          <a:xfrm>
            <a:off x="662950" y="2553887"/>
            <a:ext cx="2851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02B40"/>
                </a:solidFill>
                <a:latin typeface="Arial"/>
                <a:cs typeface="Arial"/>
              </a:rPr>
              <a:t>5.</a:t>
            </a:r>
            <a:r>
              <a:rPr sz="900" spc="-10" dirty="0">
                <a:solidFill>
                  <a:srgbClr val="102B40"/>
                </a:solidFill>
                <a:latin typeface="Arial"/>
                <a:cs typeface="Arial"/>
              </a:rPr>
              <a:t>0%</a:t>
            </a:r>
            <a:endParaRPr sz="900">
              <a:latin typeface="Arial"/>
              <a:cs typeface="Arial"/>
            </a:endParaRPr>
          </a:p>
        </p:txBody>
      </p:sp>
      <p:sp>
        <p:nvSpPr>
          <p:cNvPr id="26" name="object 26"/>
          <p:cNvSpPr txBox="1"/>
          <p:nvPr/>
        </p:nvSpPr>
        <p:spPr>
          <a:xfrm>
            <a:off x="599399" y="2311571"/>
            <a:ext cx="3505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02B40"/>
                </a:solidFill>
                <a:latin typeface="Arial"/>
                <a:cs typeface="Arial"/>
              </a:rPr>
              <a:t>1</a:t>
            </a:r>
            <a:r>
              <a:rPr sz="900" spc="-10" dirty="0">
                <a:solidFill>
                  <a:srgbClr val="102B40"/>
                </a:solidFill>
                <a:latin typeface="Arial"/>
                <a:cs typeface="Arial"/>
              </a:rPr>
              <a:t>0</a:t>
            </a:r>
            <a:r>
              <a:rPr sz="900" dirty="0">
                <a:solidFill>
                  <a:srgbClr val="102B40"/>
                </a:solidFill>
                <a:latin typeface="Arial"/>
                <a:cs typeface="Arial"/>
              </a:rPr>
              <a:t>.0%</a:t>
            </a:r>
            <a:endParaRPr sz="900">
              <a:latin typeface="Arial"/>
              <a:cs typeface="Arial"/>
            </a:endParaRPr>
          </a:p>
        </p:txBody>
      </p:sp>
      <p:pic>
        <p:nvPicPr>
          <p:cNvPr id="27" name="object 27"/>
          <p:cNvPicPr/>
          <p:nvPr/>
        </p:nvPicPr>
        <p:blipFill>
          <a:blip r:embed="rId3" cstate="print"/>
          <a:stretch>
            <a:fillRect/>
          </a:stretch>
        </p:blipFill>
        <p:spPr>
          <a:xfrm>
            <a:off x="207171" y="2930359"/>
            <a:ext cx="6286510" cy="1157229"/>
          </a:xfrm>
          <a:prstGeom prst="rect">
            <a:avLst/>
          </a:prstGeom>
        </p:spPr>
      </p:pic>
      <p:sp>
        <p:nvSpPr>
          <p:cNvPr id="28" name="object 28"/>
          <p:cNvSpPr txBox="1"/>
          <p:nvPr/>
        </p:nvSpPr>
        <p:spPr>
          <a:xfrm>
            <a:off x="523199" y="1045098"/>
            <a:ext cx="3301365" cy="1316355"/>
          </a:xfrm>
          <a:prstGeom prst="rect">
            <a:avLst/>
          </a:prstGeom>
        </p:spPr>
        <p:txBody>
          <a:bodyPr vert="horz" wrap="square" lIns="0" tIns="13335" rIns="0" bIns="0" rtlCol="0">
            <a:spAutoFit/>
          </a:bodyPr>
          <a:lstStyle/>
          <a:p>
            <a:pPr marL="2597150">
              <a:lnSpc>
                <a:spcPct val="100000"/>
              </a:lnSpc>
              <a:spcBef>
                <a:spcPts val="105"/>
              </a:spcBef>
            </a:pPr>
            <a:r>
              <a:rPr sz="1400" spc="-5" dirty="0">
                <a:solidFill>
                  <a:srgbClr val="102B40"/>
                </a:solidFill>
                <a:latin typeface="Arial"/>
                <a:cs typeface="Arial"/>
              </a:rPr>
              <a:t>Percent</a:t>
            </a:r>
            <a:endParaRPr sz="1400" dirty="0">
              <a:latin typeface="Arial"/>
              <a:cs typeface="Arial"/>
            </a:endParaRPr>
          </a:p>
          <a:p>
            <a:pPr marL="88900">
              <a:lnSpc>
                <a:spcPct val="100000"/>
              </a:lnSpc>
              <a:spcBef>
                <a:spcPts val="655"/>
              </a:spcBef>
            </a:pPr>
            <a:r>
              <a:rPr sz="900" spc="-5" dirty="0">
                <a:solidFill>
                  <a:srgbClr val="102B40"/>
                </a:solidFill>
                <a:latin typeface="Arial"/>
                <a:cs typeface="Arial"/>
              </a:rPr>
              <a:t>30.0%</a:t>
            </a:r>
            <a:r>
              <a:rPr sz="900" spc="285" dirty="0">
                <a:solidFill>
                  <a:srgbClr val="102B40"/>
                </a:solidFill>
                <a:latin typeface="Arial"/>
                <a:cs typeface="Arial"/>
              </a:rPr>
              <a:t> </a:t>
            </a:r>
            <a:r>
              <a:rPr sz="1350" b="1" baseline="-21604" dirty="0">
                <a:solidFill>
                  <a:srgbClr val="102B40"/>
                </a:solidFill>
                <a:latin typeface="Arial"/>
                <a:cs typeface="Arial"/>
              </a:rPr>
              <a:t>26.</a:t>
            </a:r>
            <a:r>
              <a:rPr lang="en-US" sz="1350" b="1" baseline="-21604" dirty="0">
                <a:solidFill>
                  <a:srgbClr val="102B40"/>
                </a:solidFill>
                <a:latin typeface="Arial"/>
                <a:cs typeface="Arial"/>
              </a:rPr>
              <a:t>8</a:t>
            </a:r>
            <a:r>
              <a:rPr sz="1350" b="1" baseline="-21604" dirty="0">
                <a:solidFill>
                  <a:srgbClr val="102B40"/>
                </a:solidFill>
                <a:latin typeface="Arial"/>
                <a:cs typeface="Arial"/>
              </a:rPr>
              <a:t>%</a:t>
            </a:r>
            <a:endParaRPr sz="1350" baseline="-21604" dirty="0">
              <a:latin typeface="Arial"/>
              <a:cs typeface="Arial"/>
            </a:endParaRPr>
          </a:p>
          <a:p>
            <a:pPr marL="88900">
              <a:lnSpc>
                <a:spcPct val="100000"/>
              </a:lnSpc>
              <a:spcBef>
                <a:spcPts val="825"/>
              </a:spcBef>
            </a:pPr>
            <a:r>
              <a:rPr sz="900" spc="-5" dirty="0">
                <a:solidFill>
                  <a:srgbClr val="102B40"/>
                </a:solidFill>
                <a:latin typeface="Arial"/>
                <a:cs typeface="Arial"/>
              </a:rPr>
              <a:t>25.0%</a:t>
            </a:r>
            <a:endParaRPr sz="900" dirty="0">
              <a:latin typeface="Arial"/>
              <a:cs typeface="Arial"/>
            </a:endParaRPr>
          </a:p>
          <a:p>
            <a:pPr marL="88900">
              <a:lnSpc>
                <a:spcPts val="1045"/>
              </a:lnSpc>
              <a:spcBef>
                <a:spcPts val="830"/>
              </a:spcBef>
            </a:pPr>
            <a:r>
              <a:rPr sz="900" spc="-5" dirty="0">
                <a:solidFill>
                  <a:srgbClr val="102B40"/>
                </a:solidFill>
                <a:latin typeface="Arial"/>
                <a:cs typeface="Arial"/>
              </a:rPr>
              <a:t>20.0%</a:t>
            </a:r>
            <a:endParaRPr sz="900" dirty="0">
              <a:latin typeface="Arial"/>
              <a:cs typeface="Arial"/>
            </a:endParaRPr>
          </a:p>
          <a:p>
            <a:pPr marL="88900">
              <a:lnSpc>
                <a:spcPts val="1045"/>
              </a:lnSpc>
              <a:tabLst>
                <a:tab pos="716915" algn="l"/>
              </a:tabLst>
            </a:pPr>
            <a:r>
              <a:rPr sz="1350" spc="-7" baseline="-55555" dirty="0">
                <a:solidFill>
                  <a:srgbClr val="102B40"/>
                </a:solidFill>
                <a:latin typeface="Arial"/>
                <a:cs typeface="Arial"/>
              </a:rPr>
              <a:t>15.0%	</a:t>
            </a:r>
            <a:r>
              <a:rPr sz="900" b="1" dirty="0">
                <a:solidFill>
                  <a:srgbClr val="102B40"/>
                </a:solidFill>
                <a:latin typeface="Arial"/>
                <a:cs typeface="Arial"/>
              </a:rPr>
              <a:t>15.</a:t>
            </a:r>
            <a:r>
              <a:rPr lang="en-US" sz="900" b="1" dirty="0">
                <a:solidFill>
                  <a:srgbClr val="102B40"/>
                </a:solidFill>
                <a:latin typeface="Arial"/>
                <a:cs typeface="Arial"/>
              </a:rPr>
              <a:t>4</a:t>
            </a:r>
            <a:r>
              <a:rPr sz="900" b="1" dirty="0">
                <a:solidFill>
                  <a:srgbClr val="102B40"/>
                </a:solidFill>
                <a:latin typeface="Arial"/>
                <a:cs typeface="Arial"/>
              </a:rPr>
              <a:t>%</a:t>
            </a:r>
            <a:r>
              <a:rPr sz="1350" b="1" baseline="-24691" dirty="0">
                <a:solidFill>
                  <a:srgbClr val="102B40"/>
                </a:solidFill>
                <a:latin typeface="Arial"/>
                <a:cs typeface="Arial"/>
              </a:rPr>
              <a:t>13.</a:t>
            </a:r>
            <a:r>
              <a:rPr lang="en-US" sz="1350" b="1" baseline="-24691" dirty="0">
                <a:solidFill>
                  <a:srgbClr val="102B40"/>
                </a:solidFill>
                <a:latin typeface="Arial"/>
                <a:cs typeface="Arial"/>
              </a:rPr>
              <a:t>4</a:t>
            </a:r>
            <a:r>
              <a:rPr sz="1350" b="1" baseline="-24691" dirty="0">
                <a:solidFill>
                  <a:srgbClr val="102B40"/>
                </a:solidFill>
                <a:latin typeface="Arial"/>
                <a:cs typeface="Arial"/>
              </a:rPr>
              <a:t>%</a:t>
            </a:r>
            <a:endParaRPr sz="1350" baseline="-24691" dirty="0">
              <a:latin typeface="Arial"/>
              <a:cs typeface="Arial"/>
            </a:endParaRPr>
          </a:p>
          <a:p>
            <a:pPr marR="316230" algn="ctr">
              <a:lnSpc>
                <a:spcPct val="100000"/>
              </a:lnSpc>
              <a:spcBef>
                <a:spcPts val="835"/>
              </a:spcBef>
            </a:pPr>
            <a:r>
              <a:rPr lang="en-US" sz="900" b="1" dirty="0">
                <a:solidFill>
                  <a:srgbClr val="102B40"/>
                </a:solidFill>
                <a:latin typeface="Arial"/>
                <a:cs typeface="Arial"/>
              </a:rPr>
              <a:t>10</a:t>
            </a:r>
            <a:r>
              <a:rPr sz="900" b="1" dirty="0">
                <a:solidFill>
                  <a:srgbClr val="102B40"/>
                </a:solidFill>
                <a:latin typeface="Arial"/>
                <a:cs typeface="Arial"/>
              </a:rPr>
              <a:t>.</a:t>
            </a:r>
            <a:r>
              <a:rPr lang="en-US" sz="900" b="1" dirty="0">
                <a:solidFill>
                  <a:srgbClr val="102B40"/>
                </a:solidFill>
                <a:latin typeface="Arial"/>
                <a:cs typeface="Arial"/>
              </a:rPr>
              <a:t>0</a:t>
            </a:r>
            <a:r>
              <a:rPr sz="900" b="1" dirty="0">
                <a:solidFill>
                  <a:srgbClr val="102B40"/>
                </a:solidFill>
                <a:latin typeface="Arial"/>
                <a:cs typeface="Arial"/>
              </a:rPr>
              <a:t>%</a:t>
            </a:r>
            <a:endParaRPr sz="900" dirty="0">
              <a:latin typeface="Arial"/>
              <a:cs typeface="Arial"/>
            </a:endParaRPr>
          </a:p>
        </p:txBody>
      </p:sp>
      <p:pic>
        <p:nvPicPr>
          <p:cNvPr id="29" name="object 29"/>
          <p:cNvPicPr/>
          <p:nvPr/>
        </p:nvPicPr>
        <p:blipFill>
          <a:blip r:embed="rId4" cstate="print"/>
          <a:stretch>
            <a:fillRect/>
          </a:stretch>
        </p:blipFill>
        <p:spPr>
          <a:xfrm>
            <a:off x="263652" y="4191000"/>
            <a:ext cx="1066799" cy="682751"/>
          </a:xfrm>
          <a:prstGeom prst="rect">
            <a:avLst/>
          </a:prstGeom>
        </p:spPr>
      </p:pic>
      <p:sp>
        <p:nvSpPr>
          <p:cNvPr id="30" name="object 30"/>
          <p:cNvSpPr txBox="1"/>
          <p:nvPr/>
        </p:nvSpPr>
        <p:spPr>
          <a:xfrm>
            <a:off x="1793767" y="4319049"/>
            <a:ext cx="2279650" cy="274434"/>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5F5F5F"/>
                </a:solidFill>
                <a:latin typeface="Arial"/>
                <a:cs typeface="Arial"/>
              </a:rPr>
              <a:t>N=3,</a:t>
            </a:r>
            <a:r>
              <a:rPr lang="en-US" sz="850" spc="-10" dirty="0">
                <a:solidFill>
                  <a:srgbClr val="5F5F5F"/>
                </a:solidFill>
                <a:latin typeface="Arial"/>
                <a:cs typeface="Arial"/>
              </a:rPr>
              <a:t>996</a:t>
            </a:r>
            <a:r>
              <a:rPr sz="850" spc="10" dirty="0">
                <a:solidFill>
                  <a:srgbClr val="5F5F5F"/>
                </a:solidFill>
                <a:latin typeface="Arial"/>
                <a:cs typeface="Arial"/>
              </a:rPr>
              <a:t> </a:t>
            </a:r>
            <a:r>
              <a:rPr sz="850" spc="-5" dirty="0">
                <a:solidFill>
                  <a:srgbClr val="5F5F5F"/>
                </a:solidFill>
                <a:latin typeface="Arial"/>
                <a:cs typeface="Arial"/>
              </a:rPr>
              <a:t>Employers</a:t>
            </a:r>
            <a:endParaRPr sz="850" dirty="0">
              <a:latin typeface="Arial"/>
              <a:cs typeface="Arial"/>
            </a:endParaRPr>
          </a:p>
          <a:p>
            <a:pPr marL="12700">
              <a:lnSpc>
                <a:spcPct val="100000"/>
              </a:lnSpc>
              <a:spcBef>
                <a:spcPts val="10"/>
              </a:spcBef>
            </a:pPr>
            <a:r>
              <a:rPr sz="850" spc="-5" dirty="0">
                <a:solidFill>
                  <a:srgbClr val="5F5F5F"/>
                </a:solidFill>
                <a:latin typeface="Arial"/>
                <a:cs typeface="Arial"/>
              </a:rPr>
              <a:t>Employers</a:t>
            </a:r>
            <a:r>
              <a:rPr sz="850" spc="25" dirty="0">
                <a:solidFill>
                  <a:srgbClr val="5F5F5F"/>
                </a:solidFill>
                <a:latin typeface="Arial"/>
                <a:cs typeface="Arial"/>
              </a:rPr>
              <a:t> </a:t>
            </a:r>
            <a:r>
              <a:rPr sz="850" spc="-5" dirty="0">
                <a:solidFill>
                  <a:srgbClr val="5F5F5F"/>
                </a:solidFill>
                <a:latin typeface="Arial"/>
                <a:cs typeface="Arial"/>
              </a:rPr>
              <a:t>may</a:t>
            </a:r>
            <a:r>
              <a:rPr sz="850" spc="5" dirty="0">
                <a:solidFill>
                  <a:srgbClr val="5F5F5F"/>
                </a:solidFill>
                <a:latin typeface="Arial"/>
                <a:cs typeface="Arial"/>
              </a:rPr>
              <a:t> </a:t>
            </a:r>
            <a:r>
              <a:rPr sz="850" spc="-5" dirty="0">
                <a:solidFill>
                  <a:srgbClr val="5F5F5F"/>
                </a:solidFill>
                <a:latin typeface="Arial"/>
                <a:cs typeface="Arial"/>
              </a:rPr>
              <a:t>report</a:t>
            </a:r>
            <a:r>
              <a:rPr sz="850" spc="25" dirty="0">
                <a:solidFill>
                  <a:srgbClr val="5F5F5F"/>
                </a:solidFill>
                <a:latin typeface="Arial"/>
                <a:cs typeface="Arial"/>
              </a:rPr>
              <a:t> </a:t>
            </a:r>
            <a:r>
              <a:rPr sz="850" spc="-5" dirty="0">
                <a:solidFill>
                  <a:srgbClr val="5F5F5F"/>
                </a:solidFill>
                <a:latin typeface="Arial"/>
                <a:cs typeface="Arial"/>
              </a:rPr>
              <a:t>multiple industry</a:t>
            </a:r>
            <a:r>
              <a:rPr sz="850" spc="10" dirty="0">
                <a:solidFill>
                  <a:srgbClr val="5F5F5F"/>
                </a:solidFill>
                <a:latin typeface="Arial"/>
                <a:cs typeface="Arial"/>
              </a:rPr>
              <a:t> </a:t>
            </a:r>
            <a:r>
              <a:rPr sz="850" spc="-5" dirty="0">
                <a:solidFill>
                  <a:srgbClr val="5F5F5F"/>
                </a:solidFill>
                <a:latin typeface="Arial"/>
                <a:cs typeface="Arial"/>
              </a:rPr>
              <a:t>sectors</a:t>
            </a:r>
            <a:endParaRPr sz="850" dirty="0">
              <a:latin typeface="Arial"/>
              <a:cs typeface="Arial"/>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23</a:t>
            </a:fld>
            <a:endParaRPr spc="-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8015" y="114152"/>
            <a:ext cx="5600700" cy="793750"/>
          </a:xfrm>
          <a:prstGeom prst="rect">
            <a:avLst/>
          </a:prstGeom>
        </p:spPr>
        <p:txBody>
          <a:bodyPr vert="horz" wrap="square" lIns="0" tIns="43815" rIns="0" bIns="0" rtlCol="0">
            <a:spAutoFit/>
          </a:bodyPr>
          <a:lstStyle/>
          <a:p>
            <a:pPr marL="12700" marR="5080" algn="ctr">
              <a:lnSpc>
                <a:spcPts val="1939"/>
              </a:lnSpc>
              <a:spcBef>
                <a:spcPts val="345"/>
              </a:spcBef>
            </a:pPr>
            <a:r>
              <a:rPr sz="1800" b="1" spc="-10" dirty="0">
                <a:solidFill>
                  <a:srgbClr val="102B40"/>
                </a:solidFill>
                <a:latin typeface="Arial"/>
                <a:cs typeface="Arial"/>
              </a:rPr>
              <a:t>Percent </a:t>
            </a:r>
            <a:r>
              <a:rPr sz="1800" b="1" dirty="0">
                <a:solidFill>
                  <a:srgbClr val="102B40"/>
                </a:solidFill>
                <a:latin typeface="Arial"/>
                <a:cs typeface="Arial"/>
              </a:rPr>
              <a:t>of </a:t>
            </a:r>
            <a:r>
              <a:rPr sz="1800" b="1" spc="-5" dirty="0">
                <a:solidFill>
                  <a:srgbClr val="102B40"/>
                </a:solidFill>
                <a:latin typeface="Arial"/>
                <a:cs typeface="Arial"/>
              </a:rPr>
              <a:t>Employers </a:t>
            </a:r>
            <a:r>
              <a:rPr sz="1800" b="1" spc="10" dirty="0">
                <a:solidFill>
                  <a:srgbClr val="102B40"/>
                </a:solidFill>
                <a:latin typeface="Arial"/>
                <a:cs typeface="Arial"/>
              </a:rPr>
              <a:t>with </a:t>
            </a:r>
            <a:r>
              <a:rPr sz="1800" b="1" spc="-10" dirty="0">
                <a:solidFill>
                  <a:srgbClr val="102B40"/>
                </a:solidFill>
                <a:latin typeface="Arial"/>
                <a:cs typeface="Arial"/>
              </a:rPr>
              <a:t>Select </a:t>
            </a:r>
            <a:r>
              <a:rPr sz="1800" b="1" spc="-5" dirty="0">
                <a:solidFill>
                  <a:srgbClr val="102B40"/>
                </a:solidFill>
                <a:latin typeface="Arial"/>
                <a:cs typeface="Arial"/>
              </a:rPr>
              <a:t>Health Promotion </a:t>
            </a:r>
            <a:r>
              <a:rPr sz="1800" b="1" spc="-490" dirty="0">
                <a:solidFill>
                  <a:srgbClr val="102B40"/>
                </a:solidFill>
                <a:latin typeface="Arial"/>
                <a:cs typeface="Arial"/>
              </a:rPr>
              <a:t> </a:t>
            </a:r>
            <a:r>
              <a:rPr sz="1800" b="1" spc="-5" dirty="0">
                <a:solidFill>
                  <a:srgbClr val="102B40"/>
                </a:solidFill>
                <a:latin typeface="Arial"/>
                <a:cs typeface="Arial"/>
              </a:rPr>
              <a:t>Interventions</a:t>
            </a:r>
            <a:endParaRPr sz="1800" dirty="0">
              <a:latin typeface="Arial"/>
              <a:cs typeface="Arial"/>
            </a:endParaRPr>
          </a:p>
          <a:p>
            <a:pPr algn="ctr">
              <a:lnSpc>
                <a:spcPts val="1920"/>
              </a:lnSpc>
            </a:pPr>
            <a:r>
              <a:rPr sz="1800" b="1" spc="-10" dirty="0">
                <a:solidFill>
                  <a:srgbClr val="102B40"/>
                </a:solidFill>
                <a:latin typeface="Arial"/>
                <a:cs typeface="Arial"/>
              </a:rPr>
              <a:t>(202</a:t>
            </a:r>
            <a:r>
              <a:rPr lang="en-US" sz="1800" b="1" spc="-10" dirty="0">
                <a:solidFill>
                  <a:srgbClr val="102B40"/>
                </a:solidFill>
                <a:latin typeface="Arial"/>
                <a:cs typeface="Arial"/>
              </a:rPr>
              <a:t>1</a:t>
            </a:r>
            <a:r>
              <a:rPr sz="1800" b="1" spc="-10" dirty="0">
                <a:solidFill>
                  <a:srgbClr val="102B40"/>
                </a:solidFill>
                <a:latin typeface="Arial"/>
                <a:cs typeface="Arial"/>
              </a:rPr>
              <a:t>-202</a:t>
            </a:r>
            <a:r>
              <a:rPr lang="en-US" sz="1800" b="1" spc="-10" dirty="0">
                <a:solidFill>
                  <a:srgbClr val="102B40"/>
                </a:solidFill>
                <a:latin typeface="Arial"/>
                <a:cs typeface="Arial"/>
              </a:rPr>
              <a:t>2</a:t>
            </a:r>
            <a:r>
              <a:rPr sz="1800" b="1" spc="-10" dirty="0">
                <a:solidFill>
                  <a:srgbClr val="102B40"/>
                </a:solidFill>
                <a:latin typeface="Arial"/>
                <a:cs typeface="Arial"/>
              </a:rPr>
              <a:t>)</a:t>
            </a:r>
            <a:endParaRPr sz="18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44450" rIns="0" bIns="0" rtlCol="0">
            <a:spAutoFit/>
          </a:bodyPr>
          <a:lstStyle/>
          <a:p>
            <a:pPr marL="38100">
              <a:lnSpc>
                <a:spcPct val="100000"/>
              </a:lnSpc>
              <a:spcBef>
                <a:spcPts val="350"/>
              </a:spcBef>
            </a:pPr>
            <a:fld id="{81D60167-4931-47E6-BA6A-407CBD079E47}" type="slidenum">
              <a:rPr spc="-5" dirty="0"/>
              <a:t>24</a:t>
            </a:fld>
            <a:endParaRPr spc="-5" dirty="0"/>
          </a:p>
        </p:txBody>
      </p:sp>
      <p:sp>
        <p:nvSpPr>
          <p:cNvPr id="5" name="object 5"/>
          <p:cNvSpPr txBox="1"/>
          <p:nvPr/>
        </p:nvSpPr>
        <p:spPr>
          <a:xfrm>
            <a:off x="235149" y="4716074"/>
            <a:ext cx="2178685" cy="133370"/>
          </a:xfrm>
          <a:prstGeom prst="rect">
            <a:avLst/>
          </a:prstGeom>
        </p:spPr>
        <p:txBody>
          <a:bodyPr vert="horz" wrap="square" lIns="0" tIns="2540" rIns="0" bIns="0" rtlCol="0">
            <a:spAutoFit/>
          </a:bodyPr>
          <a:lstStyle/>
          <a:p>
            <a:pPr marL="12700">
              <a:lnSpc>
                <a:spcPct val="100000"/>
              </a:lnSpc>
              <a:spcBef>
                <a:spcPts val="20"/>
              </a:spcBef>
            </a:pPr>
            <a:r>
              <a:rPr sz="850" spc="-10" dirty="0">
                <a:solidFill>
                  <a:srgbClr val="102B40"/>
                </a:solidFill>
                <a:latin typeface="Arial"/>
                <a:cs typeface="Arial"/>
              </a:rPr>
              <a:t>2019-2020</a:t>
            </a:r>
            <a:r>
              <a:rPr sz="850" spc="45" dirty="0">
                <a:solidFill>
                  <a:srgbClr val="102B40"/>
                </a:solidFill>
                <a:latin typeface="Arial"/>
                <a:cs typeface="Arial"/>
              </a:rPr>
              <a:t> </a:t>
            </a:r>
            <a:r>
              <a:rPr sz="850" spc="-5" dirty="0">
                <a:solidFill>
                  <a:srgbClr val="102B40"/>
                </a:solidFill>
                <a:latin typeface="Arial"/>
                <a:cs typeface="Arial"/>
              </a:rPr>
              <a:t>ScoreCard</a:t>
            </a:r>
            <a:r>
              <a:rPr sz="850" spc="45" dirty="0">
                <a:solidFill>
                  <a:srgbClr val="102B40"/>
                </a:solidFill>
                <a:latin typeface="Arial"/>
                <a:cs typeface="Arial"/>
              </a:rPr>
              <a:t> </a:t>
            </a:r>
            <a:r>
              <a:rPr sz="850" spc="-5" dirty="0">
                <a:solidFill>
                  <a:srgbClr val="102B40"/>
                </a:solidFill>
                <a:latin typeface="Arial"/>
                <a:cs typeface="Arial"/>
              </a:rPr>
              <a:t>Submissions,</a:t>
            </a:r>
            <a:r>
              <a:rPr sz="850" spc="15" dirty="0">
                <a:solidFill>
                  <a:srgbClr val="102B40"/>
                </a:solidFill>
                <a:latin typeface="Arial"/>
                <a:cs typeface="Arial"/>
              </a:rPr>
              <a:t> </a:t>
            </a:r>
            <a:r>
              <a:rPr sz="850" spc="-10" dirty="0">
                <a:solidFill>
                  <a:srgbClr val="102B40"/>
                </a:solidFill>
                <a:latin typeface="Arial"/>
                <a:cs typeface="Arial"/>
              </a:rPr>
              <a:t>N=</a:t>
            </a:r>
            <a:r>
              <a:rPr lang="en-US" sz="850" spc="-10" dirty="0">
                <a:solidFill>
                  <a:srgbClr val="102B40"/>
                </a:solidFill>
                <a:latin typeface="Arial"/>
                <a:cs typeface="Arial"/>
              </a:rPr>
              <a:t>889</a:t>
            </a:r>
            <a:endParaRPr sz="85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3562854506"/>
              </p:ext>
            </p:extLst>
          </p:nvPr>
        </p:nvGraphicFramePr>
        <p:xfrm>
          <a:off x="140953" y="929557"/>
          <a:ext cx="6555098" cy="3621405"/>
        </p:xfrm>
        <a:graphic>
          <a:graphicData uri="http://schemas.openxmlformats.org/drawingml/2006/table">
            <a:tbl>
              <a:tblPr firstRow="1" bandRow="1">
                <a:tableStyleId>{2D5ABB26-0587-4C30-8999-92F81FD0307C}</a:tableStyleId>
              </a:tblPr>
              <a:tblGrid>
                <a:gridCol w="2341245">
                  <a:extLst>
                    <a:ext uri="{9D8B030D-6E8A-4147-A177-3AD203B41FA5}">
                      <a16:colId xmlns:a16="http://schemas.microsoft.com/office/drawing/2014/main" val="20000"/>
                    </a:ext>
                  </a:extLst>
                </a:gridCol>
                <a:gridCol w="389889">
                  <a:extLst>
                    <a:ext uri="{9D8B030D-6E8A-4147-A177-3AD203B41FA5}">
                      <a16:colId xmlns:a16="http://schemas.microsoft.com/office/drawing/2014/main" val="20001"/>
                    </a:ext>
                  </a:extLst>
                </a:gridCol>
                <a:gridCol w="416559">
                  <a:extLst>
                    <a:ext uri="{9D8B030D-6E8A-4147-A177-3AD203B41FA5}">
                      <a16:colId xmlns:a16="http://schemas.microsoft.com/office/drawing/2014/main" val="20002"/>
                    </a:ext>
                  </a:extLst>
                </a:gridCol>
                <a:gridCol w="459104">
                  <a:extLst>
                    <a:ext uri="{9D8B030D-6E8A-4147-A177-3AD203B41FA5}">
                      <a16:colId xmlns:a16="http://schemas.microsoft.com/office/drawing/2014/main" val="20003"/>
                    </a:ext>
                  </a:extLst>
                </a:gridCol>
                <a:gridCol w="389254">
                  <a:extLst>
                    <a:ext uri="{9D8B030D-6E8A-4147-A177-3AD203B41FA5}">
                      <a16:colId xmlns:a16="http://schemas.microsoft.com/office/drawing/2014/main" val="20004"/>
                    </a:ext>
                  </a:extLst>
                </a:gridCol>
                <a:gridCol w="445135">
                  <a:extLst>
                    <a:ext uri="{9D8B030D-6E8A-4147-A177-3AD203B41FA5}">
                      <a16:colId xmlns:a16="http://schemas.microsoft.com/office/drawing/2014/main" val="20005"/>
                    </a:ext>
                  </a:extLst>
                </a:gridCol>
                <a:gridCol w="445135">
                  <a:extLst>
                    <a:ext uri="{9D8B030D-6E8A-4147-A177-3AD203B41FA5}">
                      <a16:colId xmlns:a16="http://schemas.microsoft.com/office/drawing/2014/main" val="20006"/>
                    </a:ext>
                  </a:extLst>
                </a:gridCol>
                <a:gridCol w="389254">
                  <a:extLst>
                    <a:ext uri="{9D8B030D-6E8A-4147-A177-3AD203B41FA5}">
                      <a16:colId xmlns:a16="http://schemas.microsoft.com/office/drawing/2014/main" val="20007"/>
                    </a:ext>
                  </a:extLst>
                </a:gridCol>
                <a:gridCol w="389254">
                  <a:extLst>
                    <a:ext uri="{9D8B030D-6E8A-4147-A177-3AD203B41FA5}">
                      <a16:colId xmlns:a16="http://schemas.microsoft.com/office/drawing/2014/main" val="20008"/>
                    </a:ext>
                  </a:extLst>
                </a:gridCol>
                <a:gridCol w="445135">
                  <a:extLst>
                    <a:ext uri="{9D8B030D-6E8A-4147-A177-3AD203B41FA5}">
                      <a16:colId xmlns:a16="http://schemas.microsoft.com/office/drawing/2014/main" val="20009"/>
                    </a:ext>
                  </a:extLst>
                </a:gridCol>
                <a:gridCol w="445134">
                  <a:extLst>
                    <a:ext uri="{9D8B030D-6E8A-4147-A177-3AD203B41FA5}">
                      <a16:colId xmlns:a16="http://schemas.microsoft.com/office/drawing/2014/main" val="20010"/>
                    </a:ext>
                  </a:extLst>
                </a:gridCol>
              </a:tblGrid>
              <a:tr h="339725">
                <a:tc>
                  <a:txBody>
                    <a:bodyPr/>
                    <a:lstStyle/>
                    <a:p>
                      <a:pPr marL="434340">
                        <a:lnSpc>
                          <a:spcPct val="100000"/>
                        </a:lnSpc>
                        <a:spcBef>
                          <a:spcPts val="725"/>
                        </a:spcBef>
                      </a:pPr>
                      <a:r>
                        <a:rPr sz="1000" b="1" spc="-5" dirty="0">
                          <a:solidFill>
                            <a:srgbClr val="102B40"/>
                          </a:solidFill>
                          <a:latin typeface="Arial"/>
                          <a:cs typeface="Arial"/>
                        </a:rPr>
                        <a:t>Organizational</a:t>
                      </a:r>
                      <a:r>
                        <a:rPr sz="1000" b="1" spc="-45" dirty="0">
                          <a:solidFill>
                            <a:srgbClr val="102B40"/>
                          </a:solidFill>
                          <a:latin typeface="Arial"/>
                          <a:cs typeface="Arial"/>
                        </a:rPr>
                        <a:t> </a:t>
                      </a:r>
                      <a:r>
                        <a:rPr sz="1000" b="1" spc="-5" dirty="0">
                          <a:solidFill>
                            <a:srgbClr val="102B40"/>
                          </a:solidFill>
                          <a:latin typeface="Arial"/>
                          <a:cs typeface="Arial"/>
                        </a:rPr>
                        <a:t>Supports</a:t>
                      </a:r>
                      <a:endParaRPr sz="1000">
                        <a:latin typeface="Arial"/>
                        <a:cs typeface="Arial"/>
                      </a:endParaRPr>
                    </a:p>
                  </a:txBody>
                  <a:tcPr marL="0" marR="0" marT="9207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gridSpan="2">
                  <a:txBody>
                    <a:bodyPr/>
                    <a:lstStyle/>
                    <a:p>
                      <a:pPr marL="81280">
                        <a:lnSpc>
                          <a:spcPct val="100000"/>
                        </a:lnSpc>
                        <a:spcBef>
                          <a:spcPts val="30"/>
                        </a:spcBef>
                      </a:pPr>
                      <a:r>
                        <a:rPr sz="1000" b="1" spc="-5" dirty="0">
                          <a:solidFill>
                            <a:srgbClr val="FFFFFF"/>
                          </a:solidFill>
                          <a:latin typeface="Arial"/>
                          <a:cs typeface="Arial"/>
                        </a:rPr>
                        <a:t>Ver</a:t>
                      </a:r>
                      <a:r>
                        <a:rPr sz="1000" b="1" dirty="0">
                          <a:solidFill>
                            <a:srgbClr val="FFFFFF"/>
                          </a:solidFill>
                          <a:latin typeface="Arial"/>
                          <a:cs typeface="Arial"/>
                        </a:rPr>
                        <a:t>y</a:t>
                      </a:r>
                      <a:r>
                        <a:rPr sz="1000" b="1" spc="-5" dirty="0">
                          <a:solidFill>
                            <a:srgbClr val="FFFFFF"/>
                          </a:solidFill>
                          <a:latin typeface="Arial"/>
                          <a:cs typeface="Arial"/>
                        </a:rPr>
                        <a:t> S</a:t>
                      </a:r>
                      <a:r>
                        <a:rPr sz="1000" b="1" dirty="0">
                          <a:solidFill>
                            <a:srgbClr val="FFFFFF"/>
                          </a:solidFill>
                          <a:latin typeface="Arial"/>
                          <a:cs typeface="Arial"/>
                        </a:rPr>
                        <a:t>m</a:t>
                      </a:r>
                      <a:r>
                        <a:rPr sz="1000" b="1" spc="-5" dirty="0">
                          <a:solidFill>
                            <a:srgbClr val="FFFFFF"/>
                          </a:solidFill>
                          <a:latin typeface="Arial"/>
                          <a:cs typeface="Arial"/>
                        </a:rPr>
                        <a:t>al</a:t>
                      </a:r>
                      <a:r>
                        <a:rPr sz="1000" b="1" dirty="0">
                          <a:solidFill>
                            <a:srgbClr val="FFFFFF"/>
                          </a:solidFill>
                          <a:latin typeface="Arial"/>
                          <a:cs typeface="Arial"/>
                        </a:rPr>
                        <a:t>l</a:t>
                      </a:r>
                      <a:endParaRPr sz="1000">
                        <a:latin typeface="Arial"/>
                        <a:cs typeface="Arial"/>
                      </a:endParaRPr>
                    </a:p>
                    <a:p>
                      <a:pPr marL="61594">
                        <a:lnSpc>
                          <a:spcPts val="1165"/>
                        </a:lnSpc>
                        <a:spcBef>
                          <a:spcPts val="180"/>
                        </a:spcBef>
                      </a:pPr>
                      <a:r>
                        <a:rPr sz="1000" b="1" dirty="0">
                          <a:solidFill>
                            <a:srgbClr val="FFFFFF"/>
                          </a:solidFill>
                          <a:latin typeface="Arial"/>
                          <a:cs typeface="Arial"/>
                        </a:rPr>
                        <a:t>(</a:t>
                      </a:r>
                      <a:r>
                        <a:rPr sz="1000" b="1" spc="-5" dirty="0">
                          <a:solidFill>
                            <a:srgbClr val="FFFFFF"/>
                          </a:solidFill>
                          <a:latin typeface="Arial"/>
                          <a:cs typeface="Arial"/>
                        </a:rPr>
                        <a:t>1</a:t>
                      </a:r>
                      <a:r>
                        <a:rPr sz="1000" b="1" dirty="0">
                          <a:solidFill>
                            <a:srgbClr val="FFFFFF"/>
                          </a:solidFill>
                          <a:latin typeface="Arial"/>
                          <a:cs typeface="Arial"/>
                        </a:rPr>
                        <a:t>-</a:t>
                      </a:r>
                      <a:r>
                        <a:rPr sz="1000" b="1" spc="-5" dirty="0">
                          <a:solidFill>
                            <a:srgbClr val="FFFFFF"/>
                          </a:solidFill>
                          <a:latin typeface="Arial"/>
                          <a:cs typeface="Arial"/>
                        </a:rPr>
                        <a:t>10</a:t>
                      </a:r>
                      <a:r>
                        <a:rPr sz="1000" b="1" dirty="0">
                          <a:solidFill>
                            <a:srgbClr val="FFFFFF"/>
                          </a:solidFill>
                          <a:latin typeface="Arial"/>
                          <a:cs typeface="Arial"/>
                        </a:rPr>
                        <a:t>0</a:t>
                      </a:r>
                      <a:r>
                        <a:rPr sz="1000" b="1" spc="-20" dirty="0">
                          <a:solidFill>
                            <a:srgbClr val="FFFFFF"/>
                          </a:solidFill>
                          <a:latin typeface="Arial"/>
                          <a:cs typeface="Arial"/>
                        </a:rPr>
                        <a:t> </a:t>
                      </a:r>
                      <a:r>
                        <a:rPr sz="1000" b="1" dirty="0">
                          <a:solidFill>
                            <a:srgbClr val="FFFFFF"/>
                          </a:solidFill>
                          <a:latin typeface="Arial"/>
                          <a:cs typeface="Arial"/>
                        </a:rPr>
                        <a:t>F</a:t>
                      </a:r>
                      <a:r>
                        <a:rPr sz="1000" b="1" spc="15" dirty="0">
                          <a:solidFill>
                            <a:srgbClr val="FFFFFF"/>
                          </a:solidFill>
                          <a:latin typeface="Arial"/>
                          <a:cs typeface="Arial"/>
                        </a:rPr>
                        <a:t>T</a:t>
                      </a:r>
                      <a:r>
                        <a:rPr sz="1000" b="1" spc="-5" dirty="0">
                          <a:solidFill>
                            <a:srgbClr val="FFFFFF"/>
                          </a:solidFill>
                          <a:latin typeface="Arial"/>
                          <a:cs typeface="Arial"/>
                        </a:rPr>
                        <a:t>E</a:t>
                      </a:r>
                      <a:r>
                        <a:rPr sz="1000" b="1" dirty="0">
                          <a:solidFill>
                            <a:srgbClr val="FFFFFF"/>
                          </a:solidFill>
                          <a:latin typeface="Arial"/>
                          <a:cs typeface="Arial"/>
                        </a:rPr>
                        <a:t>)</a:t>
                      </a:r>
                      <a:endParaRPr sz="1000">
                        <a:latin typeface="Arial"/>
                        <a:cs typeface="Arial"/>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marL="635" algn="ctr">
                        <a:lnSpc>
                          <a:spcPct val="100000"/>
                        </a:lnSpc>
                        <a:spcBef>
                          <a:spcPts val="30"/>
                        </a:spcBef>
                      </a:pPr>
                      <a:r>
                        <a:rPr sz="1000" b="1" spc="-10" dirty="0">
                          <a:solidFill>
                            <a:srgbClr val="FFFFFF"/>
                          </a:solidFill>
                          <a:latin typeface="Arial"/>
                          <a:cs typeface="Arial"/>
                        </a:rPr>
                        <a:t>Small</a:t>
                      </a:r>
                      <a:endParaRPr sz="1000">
                        <a:latin typeface="Arial"/>
                        <a:cs typeface="Arial"/>
                      </a:endParaRPr>
                    </a:p>
                    <a:p>
                      <a:pPr algn="ctr">
                        <a:lnSpc>
                          <a:spcPts val="1165"/>
                        </a:lnSpc>
                        <a:spcBef>
                          <a:spcPts val="180"/>
                        </a:spcBef>
                      </a:pPr>
                      <a:r>
                        <a:rPr sz="1000" b="1" spc="-10" dirty="0">
                          <a:solidFill>
                            <a:srgbClr val="FFFFFF"/>
                          </a:solidFill>
                          <a:latin typeface="Calibri"/>
                          <a:cs typeface="Calibri"/>
                        </a:rPr>
                        <a:t>(101-250</a:t>
                      </a:r>
                      <a:r>
                        <a:rPr sz="1000" b="1" spc="20" dirty="0">
                          <a:solidFill>
                            <a:srgbClr val="FFFFFF"/>
                          </a:solidFill>
                          <a:latin typeface="Calibri"/>
                          <a:cs typeface="Calibri"/>
                        </a:rPr>
                        <a:t> </a:t>
                      </a:r>
                      <a:r>
                        <a:rPr sz="1000" b="1" spc="-10" dirty="0">
                          <a:solidFill>
                            <a:srgbClr val="FFFFFF"/>
                          </a:solidFill>
                          <a:latin typeface="Calibri"/>
                          <a:cs typeface="Calibri"/>
                        </a:rPr>
                        <a:t>FTE)</a:t>
                      </a:r>
                      <a:endParaRPr sz="1000">
                        <a:latin typeface="Calibri"/>
                        <a:cs typeface="Calibri"/>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algn="ctr">
                        <a:lnSpc>
                          <a:spcPct val="100000"/>
                        </a:lnSpc>
                        <a:spcBef>
                          <a:spcPts val="30"/>
                        </a:spcBef>
                      </a:pPr>
                      <a:r>
                        <a:rPr sz="1000" b="1" spc="-5" dirty="0">
                          <a:solidFill>
                            <a:srgbClr val="FFFFFF"/>
                          </a:solidFill>
                          <a:latin typeface="Arial"/>
                          <a:cs typeface="Arial"/>
                        </a:rPr>
                        <a:t>Medium</a:t>
                      </a:r>
                      <a:endParaRPr sz="1000">
                        <a:latin typeface="Arial"/>
                        <a:cs typeface="Arial"/>
                      </a:endParaRPr>
                    </a:p>
                    <a:p>
                      <a:pPr algn="ctr">
                        <a:lnSpc>
                          <a:spcPts val="1165"/>
                        </a:lnSpc>
                        <a:spcBef>
                          <a:spcPts val="180"/>
                        </a:spcBef>
                      </a:pPr>
                      <a:r>
                        <a:rPr sz="1000" b="1" spc="-10" dirty="0">
                          <a:solidFill>
                            <a:srgbClr val="FFFFFF"/>
                          </a:solidFill>
                          <a:latin typeface="Calibri"/>
                          <a:cs typeface="Calibri"/>
                        </a:rPr>
                        <a:t>(251-750</a:t>
                      </a:r>
                      <a:r>
                        <a:rPr sz="1000" b="1" spc="20" dirty="0">
                          <a:solidFill>
                            <a:srgbClr val="FFFFFF"/>
                          </a:solidFill>
                          <a:latin typeface="Calibri"/>
                          <a:cs typeface="Calibri"/>
                        </a:rPr>
                        <a:t> </a:t>
                      </a:r>
                      <a:r>
                        <a:rPr sz="1000" b="1" spc="-10" dirty="0">
                          <a:solidFill>
                            <a:srgbClr val="FFFFFF"/>
                          </a:solidFill>
                          <a:latin typeface="Calibri"/>
                          <a:cs typeface="Calibri"/>
                        </a:rPr>
                        <a:t>FTE)</a:t>
                      </a:r>
                      <a:endParaRPr sz="1000">
                        <a:latin typeface="Calibri"/>
                        <a:cs typeface="Calibri"/>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algn="ctr">
                        <a:lnSpc>
                          <a:spcPct val="100000"/>
                        </a:lnSpc>
                        <a:spcBef>
                          <a:spcPts val="30"/>
                        </a:spcBef>
                      </a:pPr>
                      <a:r>
                        <a:rPr sz="1000" b="1" spc="-5" dirty="0">
                          <a:solidFill>
                            <a:srgbClr val="FFFFFF"/>
                          </a:solidFill>
                          <a:latin typeface="Arial"/>
                          <a:cs typeface="Arial"/>
                        </a:rPr>
                        <a:t>Large</a:t>
                      </a:r>
                      <a:endParaRPr sz="1000">
                        <a:latin typeface="Arial"/>
                        <a:cs typeface="Arial"/>
                      </a:endParaRPr>
                    </a:p>
                    <a:p>
                      <a:pPr algn="ctr">
                        <a:lnSpc>
                          <a:spcPts val="1165"/>
                        </a:lnSpc>
                        <a:spcBef>
                          <a:spcPts val="180"/>
                        </a:spcBef>
                      </a:pPr>
                      <a:r>
                        <a:rPr sz="1000" b="1" spc="-10" dirty="0">
                          <a:solidFill>
                            <a:srgbClr val="FFFFFF"/>
                          </a:solidFill>
                          <a:latin typeface="Arial"/>
                          <a:cs typeface="Arial"/>
                        </a:rPr>
                        <a:t>(751+</a:t>
                      </a:r>
                      <a:r>
                        <a:rPr sz="1000" b="1" spc="-45" dirty="0">
                          <a:solidFill>
                            <a:srgbClr val="FFFFFF"/>
                          </a:solidFill>
                          <a:latin typeface="Arial"/>
                          <a:cs typeface="Arial"/>
                        </a:rPr>
                        <a:t> </a:t>
                      </a:r>
                      <a:r>
                        <a:rPr sz="1000" b="1" dirty="0">
                          <a:solidFill>
                            <a:srgbClr val="FFFFFF"/>
                          </a:solidFill>
                          <a:latin typeface="Arial"/>
                          <a:cs typeface="Arial"/>
                        </a:rPr>
                        <a:t>FTE)</a:t>
                      </a:r>
                      <a:endParaRPr sz="1000">
                        <a:latin typeface="Arial"/>
                        <a:cs typeface="Arial"/>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marL="230504">
                        <a:lnSpc>
                          <a:spcPct val="100000"/>
                        </a:lnSpc>
                        <a:spcBef>
                          <a:spcPts val="30"/>
                        </a:spcBef>
                      </a:pPr>
                      <a:r>
                        <a:rPr sz="1000" b="1" spc="-5" dirty="0">
                          <a:solidFill>
                            <a:srgbClr val="FFFFFF"/>
                          </a:solidFill>
                          <a:latin typeface="Arial"/>
                          <a:cs typeface="Arial"/>
                        </a:rPr>
                        <a:t>Overall</a:t>
                      </a:r>
                      <a:endParaRPr sz="1000">
                        <a:latin typeface="Arial"/>
                        <a:cs typeface="Arial"/>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extLst>
                  <a:ext uri="{0D108BD9-81ED-4DB2-BD59-A6C34878D82A}">
                    <a16:rowId xmlns:a16="http://schemas.microsoft.com/office/drawing/2014/main" val="10000"/>
                  </a:ext>
                </a:extLst>
              </a:tr>
              <a:tr h="349885">
                <a:tc>
                  <a:txBody>
                    <a:bodyPr/>
                    <a:lstStyle/>
                    <a:p>
                      <a:pPr>
                        <a:lnSpc>
                          <a:spcPct val="100000"/>
                        </a:lnSpc>
                      </a:pPr>
                      <a:endParaRPr sz="900">
                        <a:latin typeface="Times New Roman"/>
                        <a:cs typeface="Times New Roman"/>
                      </a:endParaRPr>
                    </a:p>
                  </a:txBody>
                  <a:tcPr marL="0" marR="0" marT="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marL="54610">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7310">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55244">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82550">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55244">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55244">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82550">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1"/>
                  </a:ext>
                </a:extLst>
              </a:tr>
              <a:tr h="412750">
                <a:tc>
                  <a:txBody>
                    <a:bodyPr/>
                    <a:lstStyle/>
                    <a:p>
                      <a:pPr marL="48895">
                        <a:lnSpc>
                          <a:spcPct val="100000"/>
                        </a:lnSpc>
                        <a:spcBef>
                          <a:spcPts val="45"/>
                        </a:spcBef>
                      </a:pPr>
                      <a:r>
                        <a:rPr sz="800" b="1" spc="-5" dirty="0">
                          <a:solidFill>
                            <a:srgbClr val="102B40"/>
                          </a:solidFill>
                          <a:latin typeface="Arial"/>
                          <a:cs typeface="Arial"/>
                        </a:rPr>
                        <a:t>Demonstrate </a:t>
                      </a:r>
                      <a:r>
                        <a:rPr sz="800" b="1" dirty="0">
                          <a:solidFill>
                            <a:srgbClr val="102B40"/>
                          </a:solidFill>
                          <a:latin typeface="Arial"/>
                          <a:cs typeface="Arial"/>
                        </a:rPr>
                        <a:t>organizational</a:t>
                      </a:r>
                      <a:r>
                        <a:rPr sz="800" b="1" spc="-20" dirty="0">
                          <a:solidFill>
                            <a:srgbClr val="102B40"/>
                          </a:solidFill>
                          <a:latin typeface="Arial"/>
                          <a:cs typeface="Arial"/>
                        </a:rPr>
                        <a:t> </a:t>
                      </a:r>
                      <a:r>
                        <a:rPr sz="800" b="1" dirty="0">
                          <a:solidFill>
                            <a:srgbClr val="102B40"/>
                          </a:solidFill>
                          <a:latin typeface="Arial"/>
                          <a:cs typeface="Arial"/>
                        </a:rPr>
                        <a:t>commitment</a:t>
                      </a:r>
                      <a:r>
                        <a:rPr sz="800" b="1" spc="-30" dirty="0">
                          <a:solidFill>
                            <a:srgbClr val="102B40"/>
                          </a:solidFill>
                          <a:latin typeface="Arial"/>
                          <a:cs typeface="Arial"/>
                        </a:rPr>
                        <a:t> </a:t>
                      </a:r>
                      <a:r>
                        <a:rPr sz="800" b="1" dirty="0">
                          <a:solidFill>
                            <a:srgbClr val="102B40"/>
                          </a:solidFill>
                          <a:latin typeface="Arial"/>
                          <a:cs typeface="Arial"/>
                        </a:rPr>
                        <a:t>and</a:t>
                      </a:r>
                      <a:endParaRPr sz="800" dirty="0">
                        <a:latin typeface="Arial"/>
                        <a:cs typeface="Arial"/>
                      </a:endParaRPr>
                    </a:p>
                    <a:p>
                      <a:pPr marL="48895" marR="219710">
                        <a:lnSpc>
                          <a:spcPct val="114999"/>
                        </a:lnSpc>
                      </a:pPr>
                      <a:r>
                        <a:rPr sz="800" b="1" dirty="0">
                          <a:solidFill>
                            <a:srgbClr val="102B40"/>
                          </a:solidFill>
                          <a:latin typeface="Arial"/>
                          <a:cs typeface="Arial"/>
                        </a:rPr>
                        <a:t>support of worksite </a:t>
                      </a:r>
                      <a:r>
                        <a:rPr sz="800" b="1" spc="-5" dirty="0">
                          <a:solidFill>
                            <a:srgbClr val="102B40"/>
                          </a:solidFill>
                          <a:latin typeface="Arial"/>
                          <a:cs typeface="Arial"/>
                        </a:rPr>
                        <a:t>health </a:t>
                      </a:r>
                      <a:r>
                        <a:rPr sz="800" b="1" dirty="0">
                          <a:solidFill>
                            <a:srgbClr val="102B40"/>
                          </a:solidFill>
                          <a:latin typeface="Arial"/>
                          <a:cs typeface="Arial"/>
                        </a:rPr>
                        <a:t>promotion </a:t>
                      </a:r>
                      <a:r>
                        <a:rPr sz="800" b="1" spc="-5" dirty="0">
                          <a:solidFill>
                            <a:srgbClr val="102B40"/>
                          </a:solidFill>
                          <a:latin typeface="Arial"/>
                          <a:cs typeface="Arial"/>
                        </a:rPr>
                        <a:t>at all </a:t>
                      </a:r>
                      <a:r>
                        <a:rPr sz="800" b="1" spc="-215" dirty="0">
                          <a:solidFill>
                            <a:srgbClr val="102B40"/>
                          </a:solidFill>
                          <a:latin typeface="Arial"/>
                          <a:cs typeface="Arial"/>
                        </a:rPr>
                        <a:t> </a:t>
                      </a:r>
                      <a:r>
                        <a:rPr sz="800" b="1" spc="-5" dirty="0">
                          <a:solidFill>
                            <a:srgbClr val="102B40"/>
                          </a:solidFill>
                          <a:latin typeface="Arial"/>
                          <a:cs typeface="Arial"/>
                        </a:rPr>
                        <a:t>levels</a:t>
                      </a:r>
                      <a:r>
                        <a:rPr sz="800" b="1" spc="5" dirty="0">
                          <a:solidFill>
                            <a:srgbClr val="102B40"/>
                          </a:solidFill>
                          <a:latin typeface="Arial"/>
                          <a:cs typeface="Arial"/>
                        </a:rPr>
                        <a:t> </a:t>
                      </a:r>
                      <a:r>
                        <a:rPr sz="800" b="1" dirty="0">
                          <a:solidFill>
                            <a:srgbClr val="102B40"/>
                          </a:solidFill>
                          <a:latin typeface="Arial"/>
                          <a:cs typeface="Arial"/>
                        </a:rPr>
                        <a:t>of</a:t>
                      </a:r>
                      <a:r>
                        <a:rPr sz="800" b="1" spc="-10" dirty="0">
                          <a:solidFill>
                            <a:srgbClr val="102B40"/>
                          </a:solidFill>
                          <a:latin typeface="Arial"/>
                          <a:cs typeface="Arial"/>
                        </a:rPr>
                        <a:t> </a:t>
                      </a:r>
                      <a:r>
                        <a:rPr sz="800" b="1" dirty="0">
                          <a:solidFill>
                            <a:srgbClr val="102B40"/>
                          </a:solidFill>
                          <a:latin typeface="Arial"/>
                          <a:cs typeface="Arial"/>
                        </a:rPr>
                        <a:t>management</a:t>
                      </a:r>
                      <a:endParaRPr sz="8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0066FF"/>
                          </a:solidFill>
                          <a:latin typeface="Arial"/>
                          <a:cs typeface="Arial"/>
                        </a:rPr>
                        <a:t>67</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82550">
                        <a:lnSpc>
                          <a:spcPct val="100000"/>
                        </a:lnSpc>
                      </a:pPr>
                      <a:r>
                        <a:rPr lang="en-US" sz="1000" b="1" spc="-10" dirty="0">
                          <a:solidFill>
                            <a:srgbClr val="41503D"/>
                          </a:solidFill>
                          <a:latin typeface="Arial"/>
                          <a:cs typeface="Arial"/>
                        </a:rPr>
                        <a:t>73</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sz="1000" b="1" spc="-10" dirty="0">
                          <a:solidFill>
                            <a:srgbClr val="0066FF"/>
                          </a:solidFill>
                          <a:latin typeface="Arial"/>
                          <a:cs typeface="Arial"/>
                        </a:rPr>
                        <a:t>86%</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41503D"/>
                          </a:solidFill>
                          <a:latin typeface="Arial"/>
                          <a:cs typeface="Arial"/>
                        </a:rPr>
                        <a:t>91</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95885">
                        <a:lnSpc>
                          <a:spcPct val="100000"/>
                        </a:lnSpc>
                      </a:pPr>
                      <a:r>
                        <a:rPr lang="en-US" sz="1000" b="1" spc="-10" dirty="0">
                          <a:solidFill>
                            <a:srgbClr val="0066FF"/>
                          </a:solidFill>
                          <a:latin typeface="Arial"/>
                          <a:cs typeface="Arial"/>
                        </a:rPr>
                        <a:t>91</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85</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sz="1000" b="1" spc="-10" dirty="0">
                          <a:solidFill>
                            <a:srgbClr val="0066FF"/>
                          </a:solidFill>
                          <a:latin typeface="Arial"/>
                          <a:cs typeface="Arial"/>
                        </a:rPr>
                        <a:t>8</a:t>
                      </a:r>
                      <a:r>
                        <a:rPr lang="en-US" sz="1000" b="1" spc="-10" dirty="0">
                          <a:solidFill>
                            <a:srgbClr val="0066FF"/>
                          </a:solidFill>
                          <a:latin typeface="Arial"/>
                          <a:cs typeface="Arial"/>
                        </a:rPr>
                        <a:t>4</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41503D"/>
                          </a:solidFill>
                          <a:latin typeface="Arial"/>
                          <a:cs typeface="Arial"/>
                        </a:rPr>
                        <a:t>86</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95885">
                        <a:lnSpc>
                          <a:spcPct val="100000"/>
                        </a:lnSpc>
                      </a:pPr>
                      <a:r>
                        <a:rPr sz="1000" b="1" spc="-10" dirty="0">
                          <a:solidFill>
                            <a:srgbClr val="0066FF"/>
                          </a:solidFill>
                          <a:latin typeface="Arial"/>
                          <a:cs typeface="Arial"/>
                        </a:rPr>
                        <a:t>8</a:t>
                      </a:r>
                      <a:r>
                        <a:rPr lang="en-US" sz="1000" b="1" spc="-10" dirty="0">
                          <a:solidFill>
                            <a:srgbClr val="0066FF"/>
                          </a:solidFill>
                          <a:latin typeface="Arial"/>
                          <a:cs typeface="Arial"/>
                        </a:rPr>
                        <a:t>2</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00B050"/>
                          </a:solidFill>
                          <a:latin typeface="Arial"/>
                          <a:cs typeface="Arial"/>
                        </a:rPr>
                        <a:t>84</a:t>
                      </a:r>
                      <a:r>
                        <a:rPr sz="1000" b="1" spc="-10" dirty="0">
                          <a:solidFill>
                            <a:srgbClr val="00B050"/>
                          </a:solidFill>
                          <a:latin typeface="Arial"/>
                          <a:cs typeface="Arial"/>
                        </a:rPr>
                        <a:t>%</a:t>
                      </a:r>
                      <a:endParaRPr sz="1000" dirty="0">
                        <a:solidFill>
                          <a:srgbClr val="00B050"/>
                        </a:solidFill>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extLst>
                  <a:ext uri="{0D108BD9-81ED-4DB2-BD59-A6C34878D82A}">
                    <a16:rowId xmlns:a16="http://schemas.microsoft.com/office/drawing/2014/main" val="10002"/>
                  </a:ext>
                </a:extLst>
              </a:tr>
              <a:tr h="412750">
                <a:tc>
                  <a:txBody>
                    <a:bodyPr/>
                    <a:lstStyle/>
                    <a:p>
                      <a:pPr marL="48895">
                        <a:lnSpc>
                          <a:spcPct val="100000"/>
                        </a:lnSpc>
                        <a:spcBef>
                          <a:spcPts val="45"/>
                        </a:spcBef>
                      </a:pPr>
                      <a:r>
                        <a:rPr sz="800" b="1" spc="-5" dirty="0">
                          <a:solidFill>
                            <a:srgbClr val="102B40"/>
                          </a:solidFill>
                          <a:latin typeface="Arial"/>
                          <a:cs typeface="Arial"/>
                        </a:rPr>
                        <a:t>Use</a:t>
                      </a:r>
                      <a:r>
                        <a:rPr sz="800" b="1" spc="10" dirty="0">
                          <a:solidFill>
                            <a:srgbClr val="102B40"/>
                          </a:solidFill>
                          <a:latin typeface="Arial"/>
                          <a:cs typeface="Arial"/>
                        </a:rPr>
                        <a:t> </a:t>
                      </a:r>
                      <a:r>
                        <a:rPr sz="800" b="1" dirty="0">
                          <a:solidFill>
                            <a:srgbClr val="102B40"/>
                          </a:solidFill>
                          <a:latin typeface="Arial"/>
                          <a:cs typeface="Arial"/>
                        </a:rPr>
                        <a:t>and</a:t>
                      </a:r>
                      <a:r>
                        <a:rPr sz="800" b="1" spc="-10" dirty="0">
                          <a:solidFill>
                            <a:srgbClr val="102B40"/>
                          </a:solidFill>
                          <a:latin typeface="Arial"/>
                          <a:cs typeface="Arial"/>
                        </a:rPr>
                        <a:t> </a:t>
                      </a:r>
                      <a:r>
                        <a:rPr sz="800" b="1" dirty="0">
                          <a:solidFill>
                            <a:srgbClr val="102B40"/>
                          </a:solidFill>
                          <a:latin typeface="Arial"/>
                          <a:cs typeface="Arial"/>
                        </a:rPr>
                        <a:t>combine</a:t>
                      </a:r>
                      <a:r>
                        <a:rPr sz="800" b="1" spc="-10" dirty="0">
                          <a:solidFill>
                            <a:srgbClr val="102B40"/>
                          </a:solidFill>
                          <a:latin typeface="Arial"/>
                          <a:cs typeface="Arial"/>
                        </a:rPr>
                        <a:t> </a:t>
                      </a:r>
                      <a:r>
                        <a:rPr sz="800" b="1" spc="-5" dirty="0">
                          <a:solidFill>
                            <a:srgbClr val="102B40"/>
                          </a:solidFill>
                          <a:latin typeface="Arial"/>
                          <a:cs typeface="Arial"/>
                        </a:rPr>
                        <a:t>incentives</a:t>
                      </a:r>
                      <a:r>
                        <a:rPr sz="800" b="1" spc="15" dirty="0">
                          <a:solidFill>
                            <a:srgbClr val="102B40"/>
                          </a:solidFill>
                          <a:latin typeface="Arial"/>
                          <a:cs typeface="Arial"/>
                        </a:rPr>
                        <a:t> </a:t>
                      </a:r>
                      <a:r>
                        <a:rPr sz="800" b="1" dirty="0">
                          <a:solidFill>
                            <a:srgbClr val="102B40"/>
                          </a:solidFill>
                          <a:latin typeface="Arial"/>
                          <a:cs typeface="Arial"/>
                        </a:rPr>
                        <a:t>with</a:t>
                      </a:r>
                      <a:r>
                        <a:rPr sz="800" b="1" spc="-20" dirty="0">
                          <a:solidFill>
                            <a:srgbClr val="102B40"/>
                          </a:solidFill>
                          <a:latin typeface="Arial"/>
                          <a:cs typeface="Arial"/>
                        </a:rPr>
                        <a:t> </a:t>
                      </a:r>
                      <a:r>
                        <a:rPr sz="800" b="1" spc="-5" dirty="0">
                          <a:solidFill>
                            <a:srgbClr val="102B40"/>
                          </a:solidFill>
                          <a:latin typeface="Arial"/>
                          <a:cs typeface="Arial"/>
                        </a:rPr>
                        <a:t>other</a:t>
                      </a:r>
                      <a:endParaRPr sz="800">
                        <a:latin typeface="Arial"/>
                        <a:cs typeface="Arial"/>
                      </a:endParaRPr>
                    </a:p>
                    <a:p>
                      <a:pPr marL="48895" marR="146685">
                        <a:lnSpc>
                          <a:spcPct val="114999"/>
                        </a:lnSpc>
                      </a:pPr>
                      <a:r>
                        <a:rPr sz="800" b="1" spc="-5" dirty="0">
                          <a:solidFill>
                            <a:srgbClr val="102B40"/>
                          </a:solidFill>
                          <a:latin typeface="Arial"/>
                          <a:cs typeface="Arial"/>
                        </a:rPr>
                        <a:t>strategies</a:t>
                      </a:r>
                      <a:r>
                        <a:rPr sz="800" b="1" spc="20" dirty="0">
                          <a:solidFill>
                            <a:srgbClr val="102B40"/>
                          </a:solidFill>
                          <a:latin typeface="Arial"/>
                          <a:cs typeface="Arial"/>
                        </a:rPr>
                        <a:t> </a:t>
                      </a:r>
                      <a:r>
                        <a:rPr sz="800" b="1" spc="-5" dirty="0">
                          <a:solidFill>
                            <a:srgbClr val="102B40"/>
                          </a:solidFill>
                          <a:latin typeface="Arial"/>
                          <a:cs typeface="Arial"/>
                        </a:rPr>
                        <a:t>to</a:t>
                      </a:r>
                      <a:r>
                        <a:rPr sz="800" b="1" spc="15" dirty="0">
                          <a:solidFill>
                            <a:srgbClr val="102B40"/>
                          </a:solidFill>
                          <a:latin typeface="Arial"/>
                          <a:cs typeface="Arial"/>
                        </a:rPr>
                        <a:t> </a:t>
                      </a:r>
                      <a:r>
                        <a:rPr sz="800" b="1" spc="-5" dirty="0">
                          <a:solidFill>
                            <a:srgbClr val="102B40"/>
                          </a:solidFill>
                          <a:latin typeface="Arial"/>
                          <a:cs typeface="Arial"/>
                        </a:rPr>
                        <a:t>increase</a:t>
                      </a:r>
                      <a:r>
                        <a:rPr sz="800" b="1" spc="25" dirty="0">
                          <a:solidFill>
                            <a:srgbClr val="102B40"/>
                          </a:solidFill>
                          <a:latin typeface="Arial"/>
                          <a:cs typeface="Arial"/>
                        </a:rPr>
                        <a:t> </a:t>
                      </a:r>
                      <a:r>
                        <a:rPr sz="800" b="1" spc="-5" dirty="0">
                          <a:solidFill>
                            <a:srgbClr val="102B40"/>
                          </a:solidFill>
                          <a:latin typeface="Arial"/>
                          <a:cs typeface="Arial"/>
                        </a:rPr>
                        <a:t>participation</a:t>
                      </a:r>
                      <a:r>
                        <a:rPr sz="800" b="1" dirty="0">
                          <a:solidFill>
                            <a:srgbClr val="102B40"/>
                          </a:solidFill>
                          <a:latin typeface="Arial"/>
                          <a:cs typeface="Arial"/>
                        </a:rPr>
                        <a:t> in </a:t>
                      </a:r>
                      <a:r>
                        <a:rPr sz="800" b="1" spc="-5" dirty="0">
                          <a:solidFill>
                            <a:srgbClr val="102B40"/>
                          </a:solidFill>
                          <a:latin typeface="Arial"/>
                          <a:cs typeface="Arial"/>
                        </a:rPr>
                        <a:t>health </a:t>
                      </a:r>
                      <a:r>
                        <a:rPr sz="800" b="1" spc="-204" dirty="0">
                          <a:solidFill>
                            <a:srgbClr val="102B40"/>
                          </a:solidFill>
                          <a:latin typeface="Arial"/>
                          <a:cs typeface="Arial"/>
                        </a:rPr>
                        <a:t> </a:t>
                      </a:r>
                      <a:r>
                        <a:rPr sz="800" b="1" dirty="0">
                          <a:solidFill>
                            <a:srgbClr val="102B40"/>
                          </a:solidFill>
                          <a:latin typeface="Arial"/>
                          <a:cs typeface="Arial"/>
                        </a:rPr>
                        <a:t>promotion</a:t>
                      </a:r>
                      <a:r>
                        <a:rPr sz="800" b="1" spc="-35" dirty="0">
                          <a:solidFill>
                            <a:srgbClr val="102B40"/>
                          </a:solidFill>
                          <a:latin typeface="Arial"/>
                          <a:cs typeface="Arial"/>
                        </a:rPr>
                        <a:t> </a:t>
                      </a:r>
                      <a:r>
                        <a:rPr sz="800" b="1" dirty="0">
                          <a:solidFill>
                            <a:srgbClr val="102B40"/>
                          </a:solidFill>
                          <a:latin typeface="Arial"/>
                          <a:cs typeface="Arial"/>
                        </a:rPr>
                        <a:t>programs</a:t>
                      </a:r>
                      <a:endParaRPr sz="80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0066FF"/>
                          </a:solidFill>
                          <a:latin typeface="Arial"/>
                          <a:cs typeface="Arial"/>
                        </a:rPr>
                        <a:t>38</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82550">
                        <a:lnSpc>
                          <a:spcPct val="100000"/>
                        </a:lnSpc>
                      </a:pPr>
                      <a:r>
                        <a:rPr lang="en-US" sz="1000" b="1" spc="-10" dirty="0">
                          <a:solidFill>
                            <a:srgbClr val="41503D"/>
                          </a:solidFill>
                          <a:latin typeface="Arial"/>
                          <a:cs typeface="Arial"/>
                        </a:rPr>
                        <a:t>59</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0066FF"/>
                          </a:solidFill>
                          <a:latin typeface="Arial"/>
                          <a:cs typeface="Arial"/>
                        </a:rPr>
                        <a:t>81</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41503D"/>
                          </a:solidFill>
                          <a:latin typeface="Arial"/>
                          <a:cs typeface="Arial"/>
                        </a:rPr>
                        <a:t>81</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95885">
                        <a:lnSpc>
                          <a:spcPct val="100000"/>
                        </a:lnSpc>
                      </a:pPr>
                      <a:r>
                        <a:rPr sz="1000" b="1" spc="-10" dirty="0">
                          <a:solidFill>
                            <a:srgbClr val="0066FF"/>
                          </a:solidFill>
                          <a:latin typeface="Arial"/>
                          <a:cs typeface="Arial"/>
                        </a:rPr>
                        <a:t>8</a:t>
                      </a:r>
                      <a:r>
                        <a:rPr lang="en-US" sz="1000" b="1" spc="-10" dirty="0">
                          <a:solidFill>
                            <a:srgbClr val="0066FF"/>
                          </a:solidFill>
                          <a:latin typeface="Arial"/>
                          <a:cs typeface="Arial"/>
                        </a:rPr>
                        <a:t>9</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80</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sz="1000" b="1" spc="-10" dirty="0">
                          <a:solidFill>
                            <a:srgbClr val="0066FF"/>
                          </a:solidFill>
                          <a:latin typeface="Arial"/>
                          <a:cs typeface="Arial"/>
                        </a:rPr>
                        <a:t>8</a:t>
                      </a:r>
                      <a:r>
                        <a:rPr lang="en-US" sz="1000" b="1" spc="-10" dirty="0">
                          <a:solidFill>
                            <a:srgbClr val="0066FF"/>
                          </a:solidFill>
                          <a:latin typeface="Arial"/>
                          <a:cs typeface="Arial"/>
                        </a:rPr>
                        <a:t>0</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41503D"/>
                          </a:solidFill>
                          <a:latin typeface="Arial"/>
                          <a:cs typeface="Arial"/>
                        </a:rPr>
                        <a:t>82</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95885">
                        <a:lnSpc>
                          <a:spcPct val="100000"/>
                        </a:lnSpc>
                      </a:pPr>
                      <a:r>
                        <a:rPr sz="1000" b="1" spc="-10" dirty="0">
                          <a:solidFill>
                            <a:srgbClr val="0066FF"/>
                          </a:solidFill>
                          <a:latin typeface="Arial"/>
                          <a:cs typeface="Arial"/>
                        </a:rPr>
                        <a:t>7</a:t>
                      </a:r>
                      <a:r>
                        <a:rPr lang="en-US" sz="1000" b="1" spc="-10" dirty="0">
                          <a:solidFill>
                            <a:srgbClr val="0066FF"/>
                          </a:solidFill>
                          <a:latin typeface="Arial"/>
                          <a:cs typeface="Arial"/>
                        </a:rPr>
                        <a:t>3</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sz="1000" b="1" spc="-10" dirty="0">
                          <a:solidFill>
                            <a:srgbClr val="00B050"/>
                          </a:solidFill>
                          <a:latin typeface="Arial"/>
                          <a:cs typeface="Arial"/>
                        </a:rPr>
                        <a:t>7</a:t>
                      </a:r>
                      <a:r>
                        <a:rPr lang="en-US" sz="1000" b="1" spc="-10" dirty="0">
                          <a:solidFill>
                            <a:srgbClr val="00B050"/>
                          </a:solidFill>
                          <a:latin typeface="Arial"/>
                          <a:cs typeface="Arial"/>
                        </a:rPr>
                        <a:t>7</a:t>
                      </a:r>
                      <a:r>
                        <a:rPr sz="1000" b="1" spc="-10" dirty="0">
                          <a:solidFill>
                            <a:srgbClr val="00B050"/>
                          </a:solidFill>
                          <a:latin typeface="Arial"/>
                          <a:cs typeface="Arial"/>
                        </a:rPr>
                        <a:t>%</a:t>
                      </a:r>
                      <a:endParaRPr sz="1000" dirty="0">
                        <a:solidFill>
                          <a:srgbClr val="00B050"/>
                        </a:solidFill>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3"/>
                  </a:ext>
                </a:extLst>
              </a:tr>
              <a:tr h="315595">
                <a:tc>
                  <a:txBody>
                    <a:bodyPr/>
                    <a:lstStyle/>
                    <a:p>
                      <a:pPr marL="48895" marR="76200">
                        <a:lnSpc>
                          <a:spcPct val="114999"/>
                        </a:lnSpc>
                        <a:spcBef>
                          <a:spcPts val="70"/>
                        </a:spcBef>
                      </a:pPr>
                      <a:r>
                        <a:rPr sz="800" b="1" spc="-5" dirty="0">
                          <a:solidFill>
                            <a:srgbClr val="102B40"/>
                          </a:solidFill>
                          <a:latin typeface="Arial"/>
                          <a:cs typeface="Arial"/>
                        </a:rPr>
                        <a:t>Have </a:t>
                      </a:r>
                      <a:r>
                        <a:rPr sz="800" b="1" dirty="0">
                          <a:solidFill>
                            <a:srgbClr val="102B40"/>
                          </a:solidFill>
                          <a:latin typeface="Arial"/>
                          <a:cs typeface="Arial"/>
                        </a:rPr>
                        <a:t>a champion(s) </a:t>
                      </a:r>
                      <a:r>
                        <a:rPr sz="800" b="1" spc="5" dirty="0">
                          <a:solidFill>
                            <a:srgbClr val="102B40"/>
                          </a:solidFill>
                          <a:latin typeface="Arial"/>
                          <a:cs typeface="Arial"/>
                        </a:rPr>
                        <a:t>who </a:t>
                      </a:r>
                      <a:r>
                        <a:rPr sz="800" b="1" dirty="0">
                          <a:solidFill>
                            <a:srgbClr val="102B40"/>
                          </a:solidFill>
                          <a:latin typeface="Arial"/>
                          <a:cs typeface="Arial"/>
                        </a:rPr>
                        <a:t>is a </a:t>
                      </a:r>
                      <a:r>
                        <a:rPr sz="800" b="1" spc="-5" dirty="0">
                          <a:solidFill>
                            <a:srgbClr val="102B40"/>
                          </a:solidFill>
                          <a:latin typeface="Arial"/>
                          <a:cs typeface="Arial"/>
                        </a:rPr>
                        <a:t>strong advocate </a:t>
                      </a:r>
                      <a:r>
                        <a:rPr sz="800" b="1" spc="-210" dirty="0">
                          <a:solidFill>
                            <a:srgbClr val="102B40"/>
                          </a:solidFill>
                          <a:latin typeface="Arial"/>
                          <a:cs typeface="Arial"/>
                        </a:rPr>
                        <a:t> </a:t>
                      </a:r>
                      <a:r>
                        <a:rPr sz="800" b="1" dirty="0">
                          <a:solidFill>
                            <a:srgbClr val="102B40"/>
                          </a:solidFill>
                          <a:latin typeface="Arial"/>
                          <a:cs typeface="Arial"/>
                        </a:rPr>
                        <a:t>for</a:t>
                      </a:r>
                      <a:r>
                        <a:rPr sz="800" b="1" spc="-15" dirty="0">
                          <a:solidFill>
                            <a:srgbClr val="102B40"/>
                          </a:solidFill>
                          <a:latin typeface="Arial"/>
                          <a:cs typeface="Arial"/>
                        </a:rPr>
                        <a:t> </a:t>
                      </a:r>
                      <a:r>
                        <a:rPr sz="800" b="1" dirty="0">
                          <a:solidFill>
                            <a:srgbClr val="102B40"/>
                          </a:solidFill>
                          <a:latin typeface="Arial"/>
                          <a:cs typeface="Arial"/>
                        </a:rPr>
                        <a:t>the </a:t>
                      </a:r>
                      <a:r>
                        <a:rPr sz="800" b="1" spc="-5" dirty="0">
                          <a:solidFill>
                            <a:srgbClr val="102B40"/>
                          </a:solidFill>
                          <a:latin typeface="Arial"/>
                          <a:cs typeface="Arial"/>
                        </a:rPr>
                        <a:t>health</a:t>
                      </a:r>
                      <a:r>
                        <a:rPr sz="800" b="1" dirty="0">
                          <a:solidFill>
                            <a:srgbClr val="102B40"/>
                          </a:solidFill>
                          <a:latin typeface="Arial"/>
                          <a:cs typeface="Arial"/>
                        </a:rPr>
                        <a:t> promotion</a:t>
                      </a:r>
                      <a:r>
                        <a:rPr sz="800" b="1" spc="-30" dirty="0">
                          <a:solidFill>
                            <a:srgbClr val="102B40"/>
                          </a:solidFill>
                          <a:latin typeface="Arial"/>
                          <a:cs typeface="Arial"/>
                        </a:rPr>
                        <a:t> </a:t>
                      </a:r>
                      <a:r>
                        <a:rPr sz="800" b="1" dirty="0">
                          <a:solidFill>
                            <a:srgbClr val="102B40"/>
                          </a:solidFill>
                          <a:latin typeface="Arial"/>
                          <a:cs typeface="Arial"/>
                        </a:rPr>
                        <a:t>program</a:t>
                      </a:r>
                      <a:endParaRPr sz="800">
                        <a:latin typeface="Arial"/>
                        <a:cs typeface="Arial"/>
                      </a:endParaRPr>
                    </a:p>
                  </a:txBody>
                  <a:tcPr marL="0" marR="0" marT="889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marL="68580">
                        <a:lnSpc>
                          <a:spcPct val="100000"/>
                        </a:lnSpc>
                        <a:spcBef>
                          <a:spcPts val="615"/>
                        </a:spcBef>
                      </a:pPr>
                      <a:r>
                        <a:rPr lang="en-US" sz="1000" b="1" spc="-10" dirty="0">
                          <a:solidFill>
                            <a:srgbClr val="0066FF"/>
                          </a:solidFill>
                          <a:latin typeface="Arial"/>
                          <a:cs typeface="Arial"/>
                        </a:rPr>
                        <a:t>47</a:t>
                      </a:r>
                      <a:r>
                        <a:rPr sz="1000" b="1" spc="-10" dirty="0">
                          <a:solidFill>
                            <a:srgbClr val="0066FF"/>
                          </a:solidFill>
                          <a:latin typeface="Arial"/>
                          <a:cs typeface="Arial"/>
                        </a:rPr>
                        <a:t>%</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82550">
                        <a:lnSpc>
                          <a:spcPct val="100000"/>
                        </a:lnSpc>
                        <a:spcBef>
                          <a:spcPts val="615"/>
                        </a:spcBef>
                      </a:pPr>
                      <a:r>
                        <a:rPr lang="en-US" sz="1000" b="1" spc="-10" dirty="0">
                          <a:solidFill>
                            <a:srgbClr val="41503D"/>
                          </a:solidFill>
                          <a:latin typeface="Arial"/>
                          <a:cs typeface="Arial"/>
                        </a:rPr>
                        <a:t>59</a:t>
                      </a:r>
                      <a:r>
                        <a:rPr sz="1000" b="1" spc="-10" dirty="0">
                          <a:solidFill>
                            <a:srgbClr val="41503D"/>
                          </a:solidFill>
                          <a:latin typeface="Arial"/>
                          <a:cs typeface="Arial"/>
                        </a:rPr>
                        <a:t>%</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gn="ctr">
                        <a:lnSpc>
                          <a:spcPct val="100000"/>
                        </a:lnSpc>
                        <a:spcBef>
                          <a:spcPts val="615"/>
                        </a:spcBef>
                      </a:pPr>
                      <a:r>
                        <a:rPr sz="1000" b="1" spc="-10" dirty="0">
                          <a:solidFill>
                            <a:srgbClr val="0066FF"/>
                          </a:solidFill>
                          <a:latin typeface="Arial"/>
                          <a:cs typeface="Arial"/>
                        </a:rPr>
                        <a:t>71%</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8580">
                        <a:lnSpc>
                          <a:spcPct val="100000"/>
                        </a:lnSpc>
                        <a:spcBef>
                          <a:spcPts val="615"/>
                        </a:spcBef>
                      </a:pPr>
                      <a:r>
                        <a:rPr lang="en-US" sz="1000" b="1" spc="-10" dirty="0">
                          <a:solidFill>
                            <a:srgbClr val="41503D"/>
                          </a:solidFill>
                          <a:latin typeface="Arial"/>
                          <a:cs typeface="Arial"/>
                        </a:rPr>
                        <a:t>73</a:t>
                      </a:r>
                      <a:r>
                        <a:rPr sz="1000" b="1" spc="-10" dirty="0">
                          <a:solidFill>
                            <a:srgbClr val="41503D"/>
                          </a:solidFill>
                          <a:latin typeface="Arial"/>
                          <a:cs typeface="Arial"/>
                        </a:rPr>
                        <a:t>%</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95885">
                        <a:lnSpc>
                          <a:spcPct val="100000"/>
                        </a:lnSpc>
                        <a:spcBef>
                          <a:spcPts val="615"/>
                        </a:spcBef>
                      </a:pPr>
                      <a:r>
                        <a:rPr lang="en-US" sz="1000" b="1" spc="-10" dirty="0">
                          <a:solidFill>
                            <a:srgbClr val="0066FF"/>
                          </a:solidFill>
                          <a:latin typeface="Arial"/>
                          <a:cs typeface="Arial"/>
                        </a:rPr>
                        <a:t>91</a:t>
                      </a:r>
                      <a:r>
                        <a:rPr sz="1000" b="1" spc="-10" dirty="0">
                          <a:solidFill>
                            <a:srgbClr val="0066FF"/>
                          </a:solidFill>
                          <a:latin typeface="Arial"/>
                          <a:cs typeface="Arial"/>
                        </a:rPr>
                        <a:t>%</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gn="ctr">
                        <a:lnSpc>
                          <a:spcPct val="100000"/>
                        </a:lnSpc>
                        <a:spcBef>
                          <a:spcPts val="615"/>
                        </a:spcBef>
                      </a:pPr>
                      <a:r>
                        <a:rPr lang="en-US" sz="1000" b="1" spc="-10" dirty="0">
                          <a:solidFill>
                            <a:srgbClr val="41503D"/>
                          </a:solidFill>
                          <a:latin typeface="Arial"/>
                          <a:cs typeface="Arial"/>
                        </a:rPr>
                        <a:t>76</a:t>
                      </a:r>
                      <a:r>
                        <a:rPr sz="1000" b="1" spc="-10" dirty="0">
                          <a:solidFill>
                            <a:srgbClr val="41503D"/>
                          </a:solidFill>
                          <a:latin typeface="Arial"/>
                          <a:cs typeface="Arial"/>
                        </a:rPr>
                        <a:t>%</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8580">
                        <a:lnSpc>
                          <a:spcPct val="100000"/>
                        </a:lnSpc>
                        <a:spcBef>
                          <a:spcPts val="615"/>
                        </a:spcBef>
                      </a:pPr>
                      <a:r>
                        <a:rPr sz="1000" b="1" spc="-10" dirty="0">
                          <a:solidFill>
                            <a:srgbClr val="0066FF"/>
                          </a:solidFill>
                          <a:latin typeface="Arial"/>
                          <a:cs typeface="Arial"/>
                        </a:rPr>
                        <a:t>8</a:t>
                      </a:r>
                      <a:r>
                        <a:rPr lang="en-US" sz="1000" b="1" spc="-10" dirty="0">
                          <a:solidFill>
                            <a:srgbClr val="0066FF"/>
                          </a:solidFill>
                          <a:latin typeface="Arial"/>
                          <a:cs typeface="Arial"/>
                        </a:rPr>
                        <a:t>3</a:t>
                      </a:r>
                      <a:r>
                        <a:rPr sz="1000" b="1" spc="-10" dirty="0">
                          <a:solidFill>
                            <a:srgbClr val="0066FF"/>
                          </a:solidFill>
                          <a:latin typeface="Arial"/>
                          <a:cs typeface="Arial"/>
                        </a:rPr>
                        <a:t>%</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8580">
                        <a:lnSpc>
                          <a:spcPct val="100000"/>
                        </a:lnSpc>
                        <a:spcBef>
                          <a:spcPts val="615"/>
                        </a:spcBef>
                      </a:pPr>
                      <a:r>
                        <a:rPr lang="en-US" sz="1000" b="1" spc="-10" dirty="0">
                          <a:solidFill>
                            <a:srgbClr val="41503D"/>
                          </a:solidFill>
                          <a:latin typeface="Arial"/>
                          <a:cs typeface="Arial"/>
                        </a:rPr>
                        <a:t>80</a:t>
                      </a:r>
                      <a:r>
                        <a:rPr sz="1000" b="1" spc="-10" dirty="0">
                          <a:solidFill>
                            <a:srgbClr val="41503D"/>
                          </a:solidFill>
                          <a:latin typeface="Arial"/>
                          <a:cs typeface="Arial"/>
                        </a:rPr>
                        <a:t>%</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95885">
                        <a:lnSpc>
                          <a:spcPct val="100000"/>
                        </a:lnSpc>
                        <a:spcBef>
                          <a:spcPts val="615"/>
                        </a:spcBef>
                      </a:pPr>
                      <a:r>
                        <a:rPr sz="1000" b="1" spc="-10" dirty="0">
                          <a:solidFill>
                            <a:srgbClr val="0066FF"/>
                          </a:solidFill>
                          <a:latin typeface="Arial"/>
                          <a:cs typeface="Arial"/>
                        </a:rPr>
                        <a:t>7</a:t>
                      </a:r>
                      <a:r>
                        <a:rPr lang="en-US" sz="1000" b="1" spc="-10" dirty="0">
                          <a:solidFill>
                            <a:srgbClr val="0066FF"/>
                          </a:solidFill>
                          <a:latin typeface="Arial"/>
                          <a:cs typeface="Arial"/>
                        </a:rPr>
                        <a:t>4</a:t>
                      </a:r>
                      <a:r>
                        <a:rPr sz="1000" b="1" spc="-10" dirty="0">
                          <a:solidFill>
                            <a:srgbClr val="0066FF"/>
                          </a:solidFill>
                          <a:latin typeface="Arial"/>
                          <a:cs typeface="Arial"/>
                        </a:rPr>
                        <a:t>%</a:t>
                      </a:r>
                      <a:endParaRPr sz="1000" dirty="0">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gn="ctr">
                        <a:lnSpc>
                          <a:spcPct val="100000"/>
                        </a:lnSpc>
                        <a:spcBef>
                          <a:spcPts val="615"/>
                        </a:spcBef>
                      </a:pPr>
                      <a:r>
                        <a:rPr sz="1000" b="1" spc="-10" dirty="0">
                          <a:solidFill>
                            <a:srgbClr val="0066FF"/>
                          </a:solidFill>
                          <a:latin typeface="Arial"/>
                          <a:cs typeface="Arial"/>
                        </a:rPr>
                        <a:t>7</a:t>
                      </a:r>
                      <a:r>
                        <a:rPr lang="en-US" sz="1000" b="1" spc="-10" dirty="0">
                          <a:solidFill>
                            <a:srgbClr val="0066FF"/>
                          </a:solidFill>
                          <a:latin typeface="Arial"/>
                          <a:cs typeface="Arial"/>
                        </a:rPr>
                        <a:t>4</a:t>
                      </a:r>
                      <a:r>
                        <a:rPr sz="1000" b="1" spc="-10" dirty="0">
                          <a:solidFill>
                            <a:srgbClr val="0066FF"/>
                          </a:solidFill>
                          <a:latin typeface="Arial"/>
                          <a:cs typeface="Arial"/>
                        </a:rPr>
                        <a:t>%</a:t>
                      </a:r>
                      <a:endParaRPr sz="1000" dirty="0">
                        <a:solidFill>
                          <a:srgbClr val="0066FF"/>
                        </a:solidFill>
                        <a:latin typeface="Arial"/>
                        <a:cs typeface="Arial"/>
                      </a:endParaRPr>
                    </a:p>
                  </a:txBody>
                  <a:tcPr marL="0" marR="0" marT="7810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extLst>
                  <a:ext uri="{0D108BD9-81ED-4DB2-BD59-A6C34878D82A}">
                    <a16:rowId xmlns:a16="http://schemas.microsoft.com/office/drawing/2014/main" val="10004"/>
                  </a:ext>
                </a:extLst>
              </a:tr>
              <a:tr h="326390">
                <a:tc>
                  <a:txBody>
                    <a:bodyPr/>
                    <a:lstStyle/>
                    <a:p>
                      <a:pPr marL="48895" marR="90805">
                        <a:lnSpc>
                          <a:spcPct val="114999"/>
                        </a:lnSpc>
                        <a:spcBef>
                          <a:spcPts val="110"/>
                        </a:spcBef>
                      </a:pPr>
                      <a:r>
                        <a:rPr sz="800" b="1" spc="-5" dirty="0">
                          <a:solidFill>
                            <a:srgbClr val="102B40"/>
                          </a:solidFill>
                          <a:latin typeface="Arial"/>
                          <a:cs typeface="Arial"/>
                        </a:rPr>
                        <a:t>Have</a:t>
                      </a:r>
                      <a:r>
                        <a:rPr sz="800" b="1" spc="5" dirty="0">
                          <a:solidFill>
                            <a:srgbClr val="102B40"/>
                          </a:solidFill>
                          <a:latin typeface="Arial"/>
                          <a:cs typeface="Arial"/>
                        </a:rPr>
                        <a:t> </a:t>
                      </a:r>
                      <a:r>
                        <a:rPr sz="800" b="1" spc="-5" dirty="0">
                          <a:solidFill>
                            <a:srgbClr val="102B40"/>
                          </a:solidFill>
                          <a:latin typeface="Arial"/>
                          <a:cs typeface="Arial"/>
                        </a:rPr>
                        <a:t>an</a:t>
                      </a:r>
                      <a:r>
                        <a:rPr sz="800" b="1" spc="5" dirty="0">
                          <a:solidFill>
                            <a:srgbClr val="102B40"/>
                          </a:solidFill>
                          <a:latin typeface="Arial"/>
                          <a:cs typeface="Arial"/>
                        </a:rPr>
                        <a:t> </a:t>
                      </a:r>
                      <a:r>
                        <a:rPr sz="800" b="1" dirty="0">
                          <a:solidFill>
                            <a:srgbClr val="102B40"/>
                          </a:solidFill>
                          <a:latin typeface="Arial"/>
                          <a:cs typeface="Arial"/>
                        </a:rPr>
                        <a:t>annual</a:t>
                      </a:r>
                      <a:r>
                        <a:rPr sz="800" b="1" spc="-5" dirty="0">
                          <a:solidFill>
                            <a:srgbClr val="102B40"/>
                          </a:solidFill>
                          <a:latin typeface="Arial"/>
                          <a:cs typeface="Arial"/>
                        </a:rPr>
                        <a:t> </a:t>
                      </a:r>
                      <a:r>
                        <a:rPr sz="800" b="1" dirty="0">
                          <a:solidFill>
                            <a:srgbClr val="102B40"/>
                          </a:solidFill>
                          <a:latin typeface="Arial"/>
                          <a:cs typeface="Arial"/>
                        </a:rPr>
                        <a:t>budget</a:t>
                      </a:r>
                      <a:r>
                        <a:rPr sz="800" b="1" spc="-10" dirty="0">
                          <a:solidFill>
                            <a:srgbClr val="102B40"/>
                          </a:solidFill>
                          <a:latin typeface="Arial"/>
                          <a:cs typeface="Arial"/>
                        </a:rPr>
                        <a:t> </a:t>
                      </a:r>
                      <a:r>
                        <a:rPr sz="800" b="1" dirty="0">
                          <a:solidFill>
                            <a:srgbClr val="102B40"/>
                          </a:solidFill>
                          <a:latin typeface="Arial"/>
                          <a:cs typeface="Arial"/>
                        </a:rPr>
                        <a:t>or</a:t>
                      </a:r>
                      <a:r>
                        <a:rPr sz="800" b="1" spc="-10" dirty="0">
                          <a:solidFill>
                            <a:srgbClr val="102B40"/>
                          </a:solidFill>
                          <a:latin typeface="Arial"/>
                          <a:cs typeface="Arial"/>
                        </a:rPr>
                        <a:t> </a:t>
                      </a:r>
                      <a:r>
                        <a:rPr sz="800" b="1" spc="-5" dirty="0">
                          <a:solidFill>
                            <a:srgbClr val="102B40"/>
                          </a:solidFill>
                          <a:latin typeface="Arial"/>
                          <a:cs typeface="Arial"/>
                        </a:rPr>
                        <a:t>received</a:t>
                      </a:r>
                      <a:r>
                        <a:rPr sz="800" b="1" spc="30" dirty="0">
                          <a:solidFill>
                            <a:srgbClr val="102B40"/>
                          </a:solidFill>
                          <a:latin typeface="Arial"/>
                          <a:cs typeface="Arial"/>
                        </a:rPr>
                        <a:t> </a:t>
                      </a:r>
                      <a:r>
                        <a:rPr sz="800" b="1" spc="-5" dirty="0">
                          <a:solidFill>
                            <a:srgbClr val="102B40"/>
                          </a:solidFill>
                          <a:latin typeface="Arial"/>
                          <a:cs typeface="Arial"/>
                        </a:rPr>
                        <a:t>dedicated </a:t>
                      </a:r>
                      <a:r>
                        <a:rPr sz="800" b="1" spc="-204" dirty="0">
                          <a:solidFill>
                            <a:srgbClr val="102B40"/>
                          </a:solidFill>
                          <a:latin typeface="Arial"/>
                          <a:cs typeface="Arial"/>
                        </a:rPr>
                        <a:t> </a:t>
                      </a:r>
                      <a:r>
                        <a:rPr sz="800" b="1" dirty="0">
                          <a:solidFill>
                            <a:srgbClr val="102B40"/>
                          </a:solidFill>
                          <a:latin typeface="Arial"/>
                          <a:cs typeface="Arial"/>
                        </a:rPr>
                        <a:t>funding</a:t>
                      </a:r>
                      <a:r>
                        <a:rPr sz="800" b="1" spc="-35" dirty="0">
                          <a:solidFill>
                            <a:srgbClr val="102B40"/>
                          </a:solidFill>
                          <a:latin typeface="Arial"/>
                          <a:cs typeface="Arial"/>
                        </a:rPr>
                        <a:t> </a:t>
                      </a:r>
                      <a:r>
                        <a:rPr sz="800" b="1" dirty="0">
                          <a:solidFill>
                            <a:srgbClr val="102B40"/>
                          </a:solidFill>
                          <a:latin typeface="Arial"/>
                          <a:cs typeface="Arial"/>
                        </a:rPr>
                        <a:t>for </a:t>
                      </a:r>
                      <a:r>
                        <a:rPr sz="800" b="1" spc="-5" dirty="0">
                          <a:solidFill>
                            <a:srgbClr val="102B40"/>
                          </a:solidFill>
                          <a:latin typeface="Arial"/>
                          <a:cs typeface="Arial"/>
                        </a:rPr>
                        <a:t>health</a:t>
                      </a:r>
                      <a:r>
                        <a:rPr sz="800" b="1" spc="-10" dirty="0">
                          <a:solidFill>
                            <a:srgbClr val="102B40"/>
                          </a:solidFill>
                          <a:latin typeface="Arial"/>
                          <a:cs typeface="Arial"/>
                        </a:rPr>
                        <a:t> </a:t>
                      </a:r>
                      <a:r>
                        <a:rPr sz="800" b="1" dirty="0">
                          <a:solidFill>
                            <a:srgbClr val="102B40"/>
                          </a:solidFill>
                          <a:latin typeface="Arial"/>
                          <a:cs typeface="Arial"/>
                        </a:rPr>
                        <a:t>promotion</a:t>
                      </a:r>
                      <a:r>
                        <a:rPr sz="800" b="1" spc="-35" dirty="0">
                          <a:solidFill>
                            <a:srgbClr val="102B40"/>
                          </a:solidFill>
                          <a:latin typeface="Arial"/>
                          <a:cs typeface="Arial"/>
                        </a:rPr>
                        <a:t> </a:t>
                      </a:r>
                      <a:r>
                        <a:rPr sz="800" b="1" dirty="0">
                          <a:solidFill>
                            <a:srgbClr val="102B40"/>
                          </a:solidFill>
                          <a:latin typeface="Arial"/>
                          <a:cs typeface="Arial"/>
                        </a:rPr>
                        <a:t>programs</a:t>
                      </a:r>
                      <a:endParaRPr sz="800">
                        <a:latin typeface="Arial"/>
                        <a:cs typeface="Arial"/>
                      </a:endParaRPr>
                    </a:p>
                  </a:txBody>
                  <a:tcPr marL="0" marR="0" marT="1397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marL="68580">
                        <a:lnSpc>
                          <a:spcPct val="100000"/>
                        </a:lnSpc>
                        <a:spcBef>
                          <a:spcPts val="655"/>
                        </a:spcBef>
                      </a:pPr>
                      <a:r>
                        <a:rPr lang="en-US" sz="1000" b="1" spc="-10" dirty="0">
                          <a:solidFill>
                            <a:srgbClr val="0066FF"/>
                          </a:solidFill>
                          <a:latin typeface="Arial"/>
                          <a:cs typeface="Arial"/>
                        </a:rPr>
                        <a:t>32</a:t>
                      </a:r>
                      <a:r>
                        <a:rPr sz="1000" b="1" spc="-10" dirty="0">
                          <a:solidFill>
                            <a:srgbClr val="0066FF"/>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82550">
                        <a:lnSpc>
                          <a:spcPct val="100000"/>
                        </a:lnSpc>
                        <a:spcBef>
                          <a:spcPts val="655"/>
                        </a:spcBef>
                      </a:pPr>
                      <a:r>
                        <a:rPr lang="en-US" sz="1000" b="1" spc="-10" dirty="0">
                          <a:solidFill>
                            <a:srgbClr val="41503D"/>
                          </a:solidFill>
                          <a:latin typeface="Arial"/>
                          <a:cs typeface="Arial"/>
                        </a:rPr>
                        <a:t>45</a:t>
                      </a:r>
                      <a:r>
                        <a:rPr sz="1000" b="1" spc="-10" dirty="0">
                          <a:solidFill>
                            <a:srgbClr val="41503D"/>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655"/>
                        </a:spcBef>
                      </a:pPr>
                      <a:r>
                        <a:rPr sz="1000" b="1" spc="-10" dirty="0">
                          <a:solidFill>
                            <a:srgbClr val="0066FF"/>
                          </a:solidFill>
                          <a:latin typeface="Arial"/>
                          <a:cs typeface="Arial"/>
                        </a:rPr>
                        <a:t>6</a:t>
                      </a:r>
                      <a:r>
                        <a:rPr lang="en-US" sz="1000" b="1" spc="-10" dirty="0">
                          <a:solidFill>
                            <a:srgbClr val="0066FF"/>
                          </a:solidFill>
                          <a:latin typeface="Arial"/>
                          <a:cs typeface="Arial"/>
                        </a:rPr>
                        <a:t>1</a:t>
                      </a:r>
                      <a:r>
                        <a:rPr sz="1000" b="1" spc="-10" dirty="0">
                          <a:solidFill>
                            <a:srgbClr val="0066FF"/>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8580">
                        <a:lnSpc>
                          <a:spcPct val="100000"/>
                        </a:lnSpc>
                        <a:spcBef>
                          <a:spcPts val="655"/>
                        </a:spcBef>
                      </a:pPr>
                      <a:r>
                        <a:rPr lang="en-US" sz="1000" b="1" spc="-10" dirty="0">
                          <a:solidFill>
                            <a:srgbClr val="41503D"/>
                          </a:solidFill>
                          <a:latin typeface="Arial"/>
                          <a:cs typeface="Arial"/>
                        </a:rPr>
                        <a:t>63</a:t>
                      </a:r>
                      <a:r>
                        <a:rPr sz="1000" b="1" spc="-10" dirty="0">
                          <a:solidFill>
                            <a:srgbClr val="41503D"/>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95885">
                        <a:lnSpc>
                          <a:spcPct val="100000"/>
                        </a:lnSpc>
                        <a:spcBef>
                          <a:spcPts val="655"/>
                        </a:spcBef>
                      </a:pPr>
                      <a:r>
                        <a:rPr lang="en-US" sz="1000" b="1" spc="-10" dirty="0">
                          <a:solidFill>
                            <a:srgbClr val="0066FF"/>
                          </a:solidFill>
                          <a:latin typeface="Arial"/>
                          <a:cs typeface="Arial"/>
                        </a:rPr>
                        <a:t>88</a:t>
                      </a:r>
                      <a:r>
                        <a:rPr sz="1000" b="1" spc="-10" dirty="0">
                          <a:solidFill>
                            <a:srgbClr val="0066FF"/>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655"/>
                        </a:spcBef>
                      </a:pPr>
                      <a:r>
                        <a:rPr lang="en-US" sz="1000" b="1" spc="-10" dirty="0">
                          <a:solidFill>
                            <a:srgbClr val="41503D"/>
                          </a:solidFill>
                          <a:latin typeface="Arial"/>
                          <a:cs typeface="Arial"/>
                        </a:rPr>
                        <a:t>73</a:t>
                      </a:r>
                      <a:r>
                        <a:rPr sz="1000" b="1" spc="-10" dirty="0">
                          <a:solidFill>
                            <a:srgbClr val="41503D"/>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8580">
                        <a:lnSpc>
                          <a:spcPct val="100000"/>
                        </a:lnSpc>
                        <a:spcBef>
                          <a:spcPts val="655"/>
                        </a:spcBef>
                      </a:pPr>
                      <a:r>
                        <a:rPr lang="en-US" sz="1000" b="1" spc="-10" dirty="0">
                          <a:solidFill>
                            <a:srgbClr val="0066FF"/>
                          </a:solidFill>
                          <a:latin typeface="Arial"/>
                          <a:cs typeface="Arial"/>
                        </a:rPr>
                        <a:t>73</a:t>
                      </a:r>
                      <a:r>
                        <a:rPr sz="1000" b="1" spc="-10" dirty="0">
                          <a:solidFill>
                            <a:srgbClr val="0066FF"/>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8580">
                        <a:lnSpc>
                          <a:spcPct val="100000"/>
                        </a:lnSpc>
                        <a:spcBef>
                          <a:spcPts val="655"/>
                        </a:spcBef>
                      </a:pPr>
                      <a:r>
                        <a:rPr lang="en-US" sz="1000" b="1" spc="-10" dirty="0">
                          <a:solidFill>
                            <a:srgbClr val="41503D"/>
                          </a:solidFill>
                          <a:latin typeface="Arial"/>
                          <a:cs typeface="Arial"/>
                        </a:rPr>
                        <a:t>72</a:t>
                      </a:r>
                      <a:r>
                        <a:rPr sz="1000" b="1" spc="-10" dirty="0">
                          <a:solidFill>
                            <a:srgbClr val="41503D"/>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95885">
                        <a:lnSpc>
                          <a:spcPct val="100000"/>
                        </a:lnSpc>
                        <a:spcBef>
                          <a:spcPts val="655"/>
                        </a:spcBef>
                      </a:pPr>
                      <a:r>
                        <a:rPr sz="1000" b="1" spc="-10" dirty="0">
                          <a:solidFill>
                            <a:srgbClr val="0066FF"/>
                          </a:solidFill>
                          <a:latin typeface="Arial"/>
                          <a:cs typeface="Arial"/>
                        </a:rPr>
                        <a:t>65%</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655"/>
                        </a:spcBef>
                      </a:pPr>
                      <a:r>
                        <a:rPr sz="1000" b="1" spc="-10" dirty="0">
                          <a:solidFill>
                            <a:srgbClr val="0066FF"/>
                          </a:solidFill>
                          <a:latin typeface="Arial"/>
                          <a:cs typeface="Arial"/>
                        </a:rPr>
                        <a:t>6</a:t>
                      </a:r>
                      <a:r>
                        <a:rPr lang="en-US" sz="1000" b="1" spc="-10" dirty="0">
                          <a:solidFill>
                            <a:srgbClr val="0066FF"/>
                          </a:solidFill>
                          <a:latin typeface="Arial"/>
                          <a:cs typeface="Arial"/>
                        </a:rPr>
                        <a:t>5</a:t>
                      </a:r>
                      <a:r>
                        <a:rPr sz="1000" b="1" spc="-10" dirty="0">
                          <a:solidFill>
                            <a:srgbClr val="0066FF"/>
                          </a:solidFill>
                          <a:latin typeface="Arial"/>
                          <a:cs typeface="Arial"/>
                        </a:rPr>
                        <a:t>%</a:t>
                      </a:r>
                      <a:endParaRPr sz="1000" dirty="0">
                        <a:solidFill>
                          <a:srgbClr val="0066FF"/>
                        </a:solidFill>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5"/>
                  </a:ext>
                </a:extLst>
              </a:tr>
              <a:tr h="326390">
                <a:tc>
                  <a:txBody>
                    <a:bodyPr/>
                    <a:lstStyle/>
                    <a:p>
                      <a:pPr marL="48895" marR="435609">
                        <a:lnSpc>
                          <a:spcPct val="114999"/>
                        </a:lnSpc>
                        <a:spcBef>
                          <a:spcPts val="110"/>
                        </a:spcBef>
                      </a:pPr>
                      <a:r>
                        <a:rPr sz="800" b="1" dirty="0">
                          <a:solidFill>
                            <a:srgbClr val="102B40"/>
                          </a:solidFill>
                          <a:latin typeface="Arial"/>
                          <a:cs typeface="Arial"/>
                        </a:rPr>
                        <a:t>Promote and </a:t>
                      </a:r>
                      <a:r>
                        <a:rPr sz="800" b="1" spc="-5" dirty="0">
                          <a:solidFill>
                            <a:srgbClr val="102B40"/>
                          </a:solidFill>
                          <a:latin typeface="Arial"/>
                          <a:cs typeface="Arial"/>
                        </a:rPr>
                        <a:t>market health </a:t>
                      </a:r>
                      <a:r>
                        <a:rPr sz="800" b="1" dirty="0">
                          <a:solidFill>
                            <a:srgbClr val="102B40"/>
                          </a:solidFill>
                          <a:latin typeface="Arial"/>
                          <a:cs typeface="Arial"/>
                        </a:rPr>
                        <a:t>promotion </a:t>
                      </a:r>
                      <a:r>
                        <a:rPr sz="800" b="1" spc="-210" dirty="0">
                          <a:solidFill>
                            <a:srgbClr val="102B40"/>
                          </a:solidFill>
                          <a:latin typeface="Arial"/>
                          <a:cs typeface="Arial"/>
                        </a:rPr>
                        <a:t> </a:t>
                      </a:r>
                      <a:r>
                        <a:rPr sz="800" b="1" dirty="0">
                          <a:solidFill>
                            <a:srgbClr val="102B40"/>
                          </a:solidFill>
                          <a:latin typeface="Arial"/>
                          <a:cs typeface="Arial"/>
                        </a:rPr>
                        <a:t>programs</a:t>
                      </a:r>
                      <a:r>
                        <a:rPr sz="800" b="1" spc="-15" dirty="0">
                          <a:solidFill>
                            <a:srgbClr val="102B40"/>
                          </a:solidFill>
                          <a:latin typeface="Arial"/>
                          <a:cs typeface="Arial"/>
                        </a:rPr>
                        <a:t> </a:t>
                      </a:r>
                      <a:r>
                        <a:rPr sz="800" b="1" spc="-5" dirty="0">
                          <a:solidFill>
                            <a:srgbClr val="102B40"/>
                          </a:solidFill>
                          <a:latin typeface="Arial"/>
                          <a:cs typeface="Arial"/>
                        </a:rPr>
                        <a:t>to employees</a:t>
                      </a:r>
                      <a:endParaRPr sz="800">
                        <a:latin typeface="Arial"/>
                        <a:cs typeface="Arial"/>
                      </a:endParaRPr>
                    </a:p>
                  </a:txBody>
                  <a:tcPr marL="0" marR="0" marT="1397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marL="68580">
                        <a:lnSpc>
                          <a:spcPct val="100000"/>
                        </a:lnSpc>
                        <a:spcBef>
                          <a:spcPts val="685"/>
                        </a:spcBef>
                      </a:pPr>
                      <a:r>
                        <a:rPr sz="1000" b="1" spc="-10" dirty="0">
                          <a:solidFill>
                            <a:srgbClr val="0066FF"/>
                          </a:solidFill>
                          <a:latin typeface="Arial"/>
                          <a:cs typeface="Arial"/>
                        </a:rPr>
                        <a:t>5</a:t>
                      </a:r>
                      <a:r>
                        <a:rPr lang="en-US" sz="1000" b="1" spc="-10" dirty="0">
                          <a:solidFill>
                            <a:srgbClr val="0066FF"/>
                          </a:solidFill>
                          <a:latin typeface="Arial"/>
                          <a:cs typeface="Arial"/>
                        </a:rPr>
                        <a:t>4</a:t>
                      </a:r>
                      <a:r>
                        <a:rPr sz="1000" b="1" spc="-10" dirty="0">
                          <a:solidFill>
                            <a:srgbClr val="0066FF"/>
                          </a:solidFill>
                          <a:latin typeface="Arial"/>
                          <a:cs typeface="Arial"/>
                        </a:rPr>
                        <a:t>%</a:t>
                      </a:r>
                      <a:endParaRPr sz="1000" dirty="0">
                        <a:latin typeface="Arial"/>
                        <a:cs typeface="Arial"/>
                      </a:endParaRPr>
                    </a:p>
                  </a:txBody>
                  <a:tcPr marL="0" marR="0" marT="8699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82550">
                        <a:lnSpc>
                          <a:spcPct val="100000"/>
                        </a:lnSpc>
                        <a:spcBef>
                          <a:spcPts val="685"/>
                        </a:spcBef>
                      </a:pPr>
                      <a:r>
                        <a:rPr lang="en-US" sz="1000" b="1" spc="-10" dirty="0">
                          <a:solidFill>
                            <a:srgbClr val="41503D"/>
                          </a:solidFill>
                          <a:latin typeface="Arial"/>
                          <a:cs typeface="Arial"/>
                        </a:rPr>
                        <a:t>62</a:t>
                      </a:r>
                      <a:r>
                        <a:rPr sz="1000" b="1" spc="-10" dirty="0">
                          <a:solidFill>
                            <a:srgbClr val="41503D"/>
                          </a:solidFill>
                          <a:latin typeface="Arial"/>
                          <a:cs typeface="Arial"/>
                        </a:rPr>
                        <a:t>%</a:t>
                      </a:r>
                      <a:endParaRPr sz="1000" dirty="0">
                        <a:latin typeface="Arial"/>
                        <a:cs typeface="Arial"/>
                      </a:endParaRPr>
                    </a:p>
                  </a:txBody>
                  <a:tcPr marL="0" marR="0" marT="8699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gn="ctr">
                        <a:lnSpc>
                          <a:spcPct val="100000"/>
                        </a:lnSpc>
                        <a:spcBef>
                          <a:spcPts val="655"/>
                        </a:spcBef>
                      </a:pPr>
                      <a:r>
                        <a:rPr lang="en-US" sz="1000" b="1" spc="-10" dirty="0">
                          <a:solidFill>
                            <a:srgbClr val="0066FF"/>
                          </a:solidFill>
                          <a:latin typeface="Arial"/>
                          <a:cs typeface="Arial"/>
                        </a:rPr>
                        <a:t>67</a:t>
                      </a:r>
                      <a:r>
                        <a:rPr sz="1000" b="1" spc="-10" dirty="0">
                          <a:solidFill>
                            <a:srgbClr val="0066FF"/>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8580">
                        <a:lnSpc>
                          <a:spcPct val="100000"/>
                        </a:lnSpc>
                        <a:spcBef>
                          <a:spcPts val="655"/>
                        </a:spcBef>
                      </a:pPr>
                      <a:r>
                        <a:rPr lang="en-US" sz="1000" b="1" spc="-10" dirty="0">
                          <a:solidFill>
                            <a:srgbClr val="41503D"/>
                          </a:solidFill>
                          <a:latin typeface="Arial"/>
                          <a:cs typeface="Arial"/>
                        </a:rPr>
                        <a:t>73</a:t>
                      </a:r>
                      <a:r>
                        <a:rPr sz="1000" b="1" spc="-10" dirty="0">
                          <a:solidFill>
                            <a:srgbClr val="41503D"/>
                          </a:solidFill>
                          <a:latin typeface="Arial"/>
                          <a:cs typeface="Arial"/>
                        </a:rPr>
                        <a:t>%</a:t>
                      </a:r>
                      <a:endParaRPr sz="1000" dirty="0">
                        <a:latin typeface="Arial"/>
                        <a:cs typeface="Arial"/>
                      </a:endParaRPr>
                    </a:p>
                  </a:txBody>
                  <a:tcPr marL="0" marR="0" marT="831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95885">
                        <a:lnSpc>
                          <a:spcPct val="100000"/>
                        </a:lnSpc>
                        <a:spcBef>
                          <a:spcPts val="685"/>
                        </a:spcBef>
                      </a:pPr>
                      <a:r>
                        <a:rPr lang="en-US" sz="1000" b="1" spc="-10" dirty="0">
                          <a:solidFill>
                            <a:srgbClr val="0066FF"/>
                          </a:solidFill>
                          <a:latin typeface="Arial"/>
                          <a:cs typeface="Arial"/>
                        </a:rPr>
                        <a:t>91</a:t>
                      </a:r>
                      <a:r>
                        <a:rPr sz="1000" b="1" spc="-10" dirty="0">
                          <a:solidFill>
                            <a:srgbClr val="0066FF"/>
                          </a:solidFill>
                          <a:latin typeface="Arial"/>
                          <a:cs typeface="Arial"/>
                        </a:rPr>
                        <a:t>%</a:t>
                      </a:r>
                      <a:endParaRPr sz="1000" dirty="0">
                        <a:latin typeface="Arial"/>
                        <a:cs typeface="Arial"/>
                      </a:endParaRPr>
                    </a:p>
                  </a:txBody>
                  <a:tcPr marL="0" marR="0" marT="8699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gn="ctr">
                        <a:lnSpc>
                          <a:spcPct val="100000"/>
                        </a:lnSpc>
                        <a:spcBef>
                          <a:spcPts val="685"/>
                        </a:spcBef>
                      </a:pPr>
                      <a:r>
                        <a:rPr lang="en-US" sz="1000" b="1" spc="-10" dirty="0">
                          <a:solidFill>
                            <a:srgbClr val="41503D"/>
                          </a:solidFill>
                          <a:latin typeface="Arial"/>
                          <a:cs typeface="Arial"/>
                        </a:rPr>
                        <a:t>84</a:t>
                      </a:r>
                      <a:r>
                        <a:rPr sz="1000" b="1" spc="-10" dirty="0">
                          <a:solidFill>
                            <a:srgbClr val="41503D"/>
                          </a:solidFill>
                          <a:latin typeface="Arial"/>
                          <a:cs typeface="Arial"/>
                        </a:rPr>
                        <a:t>%</a:t>
                      </a:r>
                      <a:endParaRPr sz="1000" dirty="0">
                        <a:latin typeface="Arial"/>
                        <a:cs typeface="Arial"/>
                      </a:endParaRPr>
                    </a:p>
                  </a:txBody>
                  <a:tcPr marL="0" marR="0" marT="8699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8580">
                        <a:lnSpc>
                          <a:spcPct val="100000"/>
                        </a:lnSpc>
                        <a:spcBef>
                          <a:spcPts val="685"/>
                        </a:spcBef>
                      </a:pPr>
                      <a:r>
                        <a:rPr lang="en-US" sz="1000" b="1" spc="-10" dirty="0">
                          <a:solidFill>
                            <a:srgbClr val="0066FF"/>
                          </a:solidFill>
                          <a:latin typeface="Arial"/>
                          <a:cs typeface="Arial"/>
                        </a:rPr>
                        <a:t>85</a:t>
                      </a:r>
                      <a:r>
                        <a:rPr sz="1000" b="1" spc="-10" dirty="0">
                          <a:solidFill>
                            <a:srgbClr val="0066FF"/>
                          </a:solidFill>
                          <a:latin typeface="Arial"/>
                          <a:cs typeface="Arial"/>
                        </a:rPr>
                        <a:t>%</a:t>
                      </a:r>
                      <a:endParaRPr sz="1000" dirty="0">
                        <a:latin typeface="Arial"/>
                        <a:cs typeface="Arial"/>
                      </a:endParaRPr>
                    </a:p>
                  </a:txBody>
                  <a:tcPr marL="0" marR="0" marT="8699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8580">
                        <a:lnSpc>
                          <a:spcPct val="100000"/>
                        </a:lnSpc>
                        <a:spcBef>
                          <a:spcPts val="685"/>
                        </a:spcBef>
                      </a:pPr>
                      <a:r>
                        <a:rPr lang="en-US" sz="1000" b="1" spc="-10" dirty="0">
                          <a:solidFill>
                            <a:srgbClr val="41503D"/>
                          </a:solidFill>
                          <a:latin typeface="Arial"/>
                          <a:cs typeface="Arial"/>
                        </a:rPr>
                        <a:t>92</a:t>
                      </a:r>
                      <a:r>
                        <a:rPr sz="1000" b="1" spc="-10" dirty="0">
                          <a:solidFill>
                            <a:srgbClr val="41503D"/>
                          </a:solidFill>
                          <a:latin typeface="Arial"/>
                          <a:cs typeface="Arial"/>
                        </a:rPr>
                        <a:t>%</a:t>
                      </a:r>
                      <a:endParaRPr sz="1000" dirty="0">
                        <a:latin typeface="Arial"/>
                        <a:cs typeface="Arial"/>
                      </a:endParaRPr>
                    </a:p>
                  </a:txBody>
                  <a:tcPr marL="0" marR="0" marT="8699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95885">
                        <a:lnSpc>
                          <a:spcPct val="100000"/>
                        </a:lnSpc>
                        <a:spcBef>
                          <a:spcPts val="685"/>
                        </a:spcBef>
                      </a:pPr>
                      <a:r>
                        <a:rPr sz="1000" b="1" spc="-10" dirty="0">
                          <a:solidFill>
                            <a:srgbClr val="0066FF"/>
                          </a:solidFill>
                          <a:latin typeface="Arial"/>
                          <a:cs typeface="Arial"/>
                        </a:rPr>
                        <a:t>7</a:t>
                      </a:r>
                      <a:r>
                        <a:rPr lang="en-US" sz="1000" b="1" spc="-10" dirty="0">
                          <a:solidFill>
                            <a:srgbClr val="0066FF"/>
                          </a:solidFill>
                          <a:latin typeface="Arial"/>
                          <a:cs typeface="Arial"/>
                        </a:rPr>
                        <a:t>6</a:t>
                      </a:r>
                      <a:r>
                        <a:rPr sz="1000" b="1" spc="-10" dirty="0">
                          <a:solidFill>
                            <a:srgbClr val="0066FF"/>
                          </a:solidFill>
                          <a:latin typeface="Arial"/>
                          <a:cs typeface="Arial"/>
                        </a:rPr>
                        <a:t>%</a:t>
                      </a:r>
                      <a:endParaRPr sz="1000" dirty="0">
                        <a:latin typeface="Arial"/>
                        <a:cs typeface="Arial"/>
                      </a:endParaRPr>
                    </a:p>
                  </a:txBody>
                  <a:tcPr marL="0" marR="0" marT="8699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gn="ctr">
                        <a:lnSpc>
                          <a:spcPct val="100000"/>
                        </a:lnSpc>
                        <a:spcBef>
                          <a:spcPts val="685"/>
                        </a:spcBef>
                      </a:pPr>
                      <a:r>
                        <a:rPr lang="en-US" sz="1000" b="1" spc="-10" dirty="0">
                          <a:solidFill>
                            <a:srgbClr val="00B050"/>
                          </a:solidFill>
                          <a:latin typeface="Arial"/>
                          <a:cs typeface="Arial"/>
                        </a:rPr>
                        <a:t>82</a:t>
                      </a:r>
                      <a:r>
                        <a:rPr sz="1000" b="1" spc="-10" dirty="0">
                          <a:solidFill>
                            <a:srgbClr val="00B050"/>
                          </a:solidFill>
                          <a:latin typeface="Arial"/>
                          <a:cs typeface="Arial"/>
                        </a:rPr>
                        <a:t>%</a:t>
                      </a:r>
                      <a:endParaRPr sz="1000" dirty="0">
                        <a:solidFill>
                          <a:srgbClr val="00B050"/>
                        </a:solidFill>
                        <a:latin typeface="Arial"/>
                        <a:cs typeface="Arial"/>
                      </a:endParaRPr>
                    </a:p>
                  </a:txBody>
                  <a:tcPr marL="0" marR="0" marT="8699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extLst>
                  <a:ext uri="{0D108BD9-81ED-4DB2-BD59-A6C34878D82A}">
                    <a16:rowId xmlns:a16="http://schemas.microsoft.com/office/drawing/2014/main" val="10006"/>
                  </a:ext>
                </a:extLst>
              </a:tr>
              <a:tr h="412750">
                <a:tc>
                  <a:txBody>
                    <a:bodyPr/>
                    <a:lstStyle/>
                    <a:p>
                      <a:pPr marL="48895">
                        <a:lnSpc>
                          <a:spcPct val="100000"/>
                        </a:lnSpc>
                        <a:spcBef>
                          <a:spcPts val="45"/>
                        </a:spcBef>
                      </a:pPr>
                      <a:r>
                        <a:rPr sz="800" b="1" dirty="0">
                          <a:solidFill>
                            <a:srgbClr val="102B40"/>
                          </a:solidFill>
                          <a:latin typeface="Arial"/>
                          <a:cs typeface="Arial"/>
                        </a:rPr>
                        <a:t>Conduct</a:t>
                      </a:r>
                      <a:r>
                        <a:rPr sz="800" b="1" spc="-10" dirty="0">
                          <a:solidFill>
                            <a:srgbClr val="102B40"/>
                          </a:solidFill>
                          <a:latin typeface="Arial"/>
                          <a:cs typeface="Arial"/>
                        </a:rPr>
                        <a:t> </a:t>
                      </a:r>
                      <a:r>
                        <a:rPr sz="800" b="1" dirty="0">
                          <a:solidFill>
                            <a:srgbClr val="102B40"/>
                          </a:solidFill>
                          <a:latin typeface="Arial"/>
                          <a:cs typeface="Arial"/>
                        </a:rPr>
                        <a:t>ongoing</a:t>
                      </a:r>
                      <a:r>
                        <a:rPr sz="800" b="1" spc="-30" dirty="0">
                          <a:solidFill>
                            <a:srgbClr val="102B40"/>
                          </a:solidFill>
                          <a:latin typeface="Arial"/>
                          <a:cs typeface="Arial"/>
                        </a:rPr>
                        <a:t> </a:t>
                      </a:r>
                      <a:r>
                        <a:rPr sz="800" b="1" spc="-5" dirty="0">
                          <a:solidFill>
                            <a:srgbClr val="102B40"/>
                          </a:solidFill>
                          <a:latin typeface="Arial"/>
                          <a:cs typeface="Arial"/>
                        </a:rPr>
                        <a:t>evaluations</a:t>
                      </a:r>
                      <a:r>
                        <a:rPr sz="800" b="1" dirty="0">
                          <a:solidFill>
                            <a:srgbClr val="102B40"/>
                          </a:solidFill>
                          <a:latin typeface="Arial"/>
                          <a:cs typeface="Arial"/>
                        </a:rPr>
                        <a:t> of </a:t>
                      </a:r>
                      <a:r>
                        <a:rPr sz="800" b="1" spc="-5" dirty="0">
                          <a:solidFill>
                            <a:srgbClr val="102B40"/>
                          </a:solidFill>
                          <a:latin typeface="Arial"/>
                          <a:cs typeface="Arial"/>
                        </a:rPr>
                        <a:t>health</a:t>
                      </a:r>
                      <a:endParaRPr sz="800">
                        <a:latin typeface="Arial"/>
                        <a:cs typeface="Arial"/>
                      </a:endParaRPr>
                    </a:p>
                    <a:p>
                      <a:pPr marL="48895" marR="256540">
                        <a:lnSpc>
                          <a:spcPct val="114999"/>
                        </a:lnSpc>
                      </a:pPr>
                      <a:r>
                        <a:rPr sz="800" b="1" dirty="0">
                          <a:solidFill>
                            <a:srgbClr val="102B40"/>
                          </a:solidFill>
                          <a:latin typeface="Arial"/>
                          <a:cs typeface="Arial"/>
                        </a:rPr>
                        <a:t>promotion</a:t>
                      </a:r>
                      <a:r>
                        <a:rPr sz="800" b="1" spc="-40" dirty="0">
                          <a:solidFill>
                            <a:srgbClr val="102B40"/>
                          </a:solidFill>
                          <a:latin typeface="Arial"/>
                          <a:cs typeface="Arial"/>
                        </a:rPr>
                        <a:t> </a:t>
                      </a:r>
                      <a:r>
                        <a:rPr sz="800" b="1" dirty="0">
                          <a:solidFill>
                            <a:srgbClr val="102B40"/>
                          </a:solidFill>
                          <a:latin typeface="Arial"/>
                          <a:cs typeface="Arial"/>
                        </a:rPr>
                        <a:t>programming</a:t>
                      </a:r>
                      <a:r>
                        <a:rPr sz="800" b="1" spc="-35" dirty="0">
                          <a:solidFill>
                            <a:srgbClr val="102B40"/>
                          </a:solidFill>
                          <a:latin typeface="Arial"/>
                          <a:cs typeface="Arial"/>
                        </a:rPr>
                        <a:t> </a:t>
                      </a:r>
                      <a:r>
                        <a:rPr sz="800" b="1" spc="-5" dirty="0">
                          <a:solidFill>
                            <a:srgbClr val="102B40"/>
                          </a:solidFill>
                          <a:latin typeface="Arial"/>
                          <a:cs typeface="Arial"/>
                        </a:rPr>
                        <a:t>that</a:t>
                      </a:r>
                      <a:r>
                        <a:rPr sz="800" b="1" spc="-15" dirty="0">
                          <a:solidFill>
                            <a:srgbClr val="102B40"/>
                          </a:solidFill>
                          <a:latin typeface="Arial"/>
                          <a:cs typeface="Arial"/>
                        </a:rPr>
                        <a:t> </a:t>
                      </a:r>
                      <a:r>
                        <a:rPr sz="800" b="1" dirty="0">
                          <a:solidFill>
                            <a:srgbClr val="102B40"/>
                          </a:solidFill>
                          <a:latin typeface="Arial"/>
                          <a:cs typeface="Arial"/>
                        </a:rPr>
                        <a:t>use multiple </a:t>
                      </a:r>
                      <a:r>
                        <a:rPr sz="800" b="1" spc="-204" dirty="0">
                          <a:solidFill>
                            <a:srgbClr val="102B40"/>
                          </a:solidFill>
                          <a:latin typeface="Arial"/>
                          <a:cs typeface="Arial"/>
                        </a:rPr>
                        <a:t> </a:t>
                      </a:r>
                      <a:r>
                        <a:rPr sz="800" b="1" spc="-5" dirty="0">
                          <a:solidFill>
                            <a:srgbClr val="102B40"/>
                          </a:solidFill>
                          <a:latin typeface="Arial"/>
                          <a:cs typeface="Arial"/>
                        </a:rPr>
                        <a:t>data sources</a:t>
                      </a:r>
                      <a:endParaRPr sz="80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0066FF"/>
                          </a:solidFill>
                          <a:latin typeface="Arial"/>
                          <a:cs typeface="Arial"/>
                        </a:rPr>
                        <a:t>17</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82550">
                        <a:lnSpc>
                          <a:spcPct val="100000"/>
                        </a:lnSpc>
                      </a:pPr>
                      <a:r>
                        <a:rPr lang="en-US" sz="1000" b="1" spc="-10" dirty="0">
                          <a:solidFill>
                            <a:srgbClr val="41503D"/>
                          </a:solidFill>
                          <a:latin typeface="Arial"/>
                          <a:cs typeface="Arial"/>
                        </a:rPr>
                        <a:t>35</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0066FF"/>
                          </a:solidFill>
                          <a:latin typeface="Arial"/>
                          <a:cs typeface="Arial"/>
                        </a:rPr>
                        <a:t>49</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41503D"/>
                          </a:solidFill>
                          <a:latin typeface="Arial"/>
                          <a:cs typeface="Arial"/>
                        </a:rPr>
                        <a:t>52</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95885">
                        <a:lnSpc>
                          <a:spcPct val="100000"/>
                        </a:lnSpc>
                      </a:pPr>
                      <a:r>
                        <a:rPr lang="en-US" sz="1000" b="1" spc="-10" dirty="0">
                          <a:solidFill>
                            <a:srgbClr val="0066FF"/>
                          </a:solidFill>
                          <a:latin typeface="Arial"/>
                          <a:cs typeface="Arial"/>
                        </a:rPr>
                        <a:t>78</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52</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0066FF"/>
                          </a:solidFill>
                          <a:latin typeface="Arial"/>
                          <a:cs typeface="Arial"/>
                        </a:rPr>
                        <a:t>65</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8580">
                        <a:lnSpc>
                          <a:spcPct val="100000"/>
                        </a:lnSpc>
                      </a:pPr>
                      <a:r>
                        <a:rPr lang="en-US" sz="1000" b="1" spc="-10" dirty="0">
                          <a:solidFill>
                            <a:srgbClr val="41503D"/>
                          </a:solidFill>
                          <a:latin typeface="Arial"/>
                          <a:cs typeface="Arial"/>
                        </a:rPr>
                        <a:t>68</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95885">
                        <a:lnSpc>
                          <a:spcPct val="100000"/>
                        </a:lnSpc>
                      </a:pPr>
                      <a:r>
                        <a:rPr sz="1000" b="1" spc="-10" dirty="0">
                          <a:solidFill>
                            <a:srgbClr val="0066FF"/>
                          </a:solidFill>
                          <a:latin typeface="Arial"/>
                          <a:cs typeface="Arial"/>
                        </a:rPr>
                        <a:t>5</a:t>
                      </a:r>
                      <a:r>
                        <a:rPr lang="en-US" sz="1000" b="1" spc="-10" dirty="0">
                          <a:solidFill>
                            <a:srgbClr val="0066FF"/>
                          </a:solidFill>
                          <a:latin typeface="Arial"/>
                          <a:cs typeface="Arial"/>
                        </a:rPr>
                        <a:t>4%</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00B050"/>
                          </a:solidFill>
                          <a:latin typeface="Arial"/>
                          <a:cs typeface="Arial"/>
                        </a:rPr>
                        <a:t>56</a:t>
                      </a:r>
                      <a:r>
                        <a:rPr sz="1000" b="1" spc="-10" dirty="0">
                          <a:solidFill>
                            <a:srgbClr val="00B050"/>
                          </a:solidFill>
                          <a:latin typeface="Arial"/>
                          <a:cs typeface="Arial"/>
                        </a:rPr>
                        <a:t>%</a:t>
                      </a:r>
                      <a:endParaRPr sz="1000" dirty="0">
                        <a:solidFill>
                          <a:srgbClr val="00B050"/>
                        </a:solidFill>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7"/>
                  </a:ext>
                </a:extLst>
              </a:tr>
              <a:tr h="550545">
                <a:tc>
                  <a:txBody>
                    <a:bodyPr/>
                    <a:lstStyle/>
                    <a:p>
                      <a:pPr marL="48895">
                        <a:lnSpc>
                          <a:spcPct val="100000"/>
                        </a:lnSpc>
                        <a:spcBef>
                          <a:spcPts val="35"/>
                        </a:spcBef>
                      </a:pPr>
                      <a:r>
                        <a:rPr sz="800" b="1" spc="-5" dirty="0">
                          <a:solidFill>
                            <a:srgbClr val="102B40"/>
                          </a:solidFill>
                          <a:latin typeface="Arial"/>
                          <a:cs typeface="Arial"/>
                        </a:rPr>
                        <a:t>Have</a:t>
                      </a:r>
                      <a:r>
                        <a:rPr sz="800" b="1" dirty="0">
                          <a:solidFill>
                            <a:srgbClr val="102B40"/>
                          </a:solidFill>
                          <a:latin typeface="Arial"/>
                          <a:cs typeface="Arial"/>
                        </a:rPr>
                        <a:t> a</a:t>
                      </a:r>
                      <a:r>
                        <a:rPr sz="800" b="1" spc="-5" dirty="0">
                          <a:solidFill>
                            <a:srgbClr val="102B40"/>
                          </a:solidFill>
                          <a:latin typeface="Arial"/>
                          <a:cs typeface="Arial"/>
                        </a:rPr>
                        <a:t> </a:t>
                      </a:r>
                      <a:r>
                        <a:rPr sz="800" b="1" dirty="0">
                          <a:solidFill>
                            <a:srgbClr val="102B40"/>
                          </a:solidFill>
                          <a:latin typeface="Arial"/>
                          <a:cs typeface="Arial"/>
                        </a:rPr>
                        <a:t>paid </a:t>
                      </a:r>
                      <a:r>
                        <a:rPr sz="800" b="1" spc="-5" dirty="0">
                          <a:solidFill>
                            <a:srgbClr val="102B40"/>
                          </a:solidFill>
                          <a:latin typeface="Arial"/>
                          <a:cs typeface="Arial"/>
                        </a:rPr>
                        <a:t>health</a:t>
                      </a:r>
                      <a:r>
                        <a:rPr sz="800" b="1" spc="-15" dirty="0">
                          <a:solidFill>
                            <a:srgbClr val="102B40"/>
                          </a:solidFill>
                          <a:latin typeface="Arial"/>
                          <a:cs typeface="Arial"/>
                        </a:rPr>
                        <a:t> </a:t>
                      </a:r>
                      <a:r>
                        <a:rPr sz="800" b="1" dirty="0">
                          <a:solidFill>
                            <a:srgbClr val="102B40"/>
                          </a:solidFill>
                          <a:latin typeface="Arial"/>
                          <a:cs typeface="Arial"/>
                        </a:rPr>
                        <a:t>promotion</a:t>
                      </a:r>
                      <a:r>
                        <a:rPr sz="800" b="1" spc="-35" dirty="0">
                          <a:solidFill>
                            <a:srgbClr val="102B40"/>
                          </a:solidFill>
                          <a:latin typeface="Arial"/>
                          <a:cs typeface="Arial"/>
                        </a:rPr>
                        <a:t> </a:t>
                      </a:r>
                      <a:r>
                        <a:rPr sz="800" b="1" dirty="0">
                          <a:solidFill>
                            <a:srgbClr val="102B40"/>
                          </a:solidFill>
                          <a:latin typeface="Arial"/>
                          <a:cs typeface="Arial"/>
                        </a:rPr>
                        <a:t>coordinator</a:t>
                      </a:r>
                      <a:endParaRPr sz="800">
                        <a:latin typeface="Arial"/>
                        <a:cs typeface="Arial"/>
                      </a:endParaRPr>
                    </a:p>
                    <a:p>
                      <a:pPr marL="48895" marR="157480">
                        <a:lnSpc>
                          <a:spcPct val="114999"/>
                        </a:lnSpc>
                      </a:pPr>
                      <a:r>
                        <a:rPr sz="800" b="1" dirty="0">
                          <a:solidFill>
                            <a:srgbClr val="102B40"/>
                          </a:solidFill>
                          <a:latin typeface="Arial"/>
                          <a:cs typeface="Arial"/>
                        </a:rPr>
                        <a:t>whose </a:t>
                      </a:r>
                      <a:r>
                        <a:rPr sz="800" b="1" spc="-5" dirty="0">
                          <a:solidFill>
                            <a:srgbClr val="102B40"/>
                          </a:solidFill>
                          <a:latin typeface="Arial"/>
                          <a:cs typeface="Arial"/>
                        </a:rPr>
                        <a:t>job (either part-time </a:t>
                      </a:r>
                      <a:r>
                        <a:rPr sz="800" b="1" dirty="0">
                          <a:solidFill>
                            <a:srgbClr val="102B40"/>
                          </a:solidFill>
                          <a:latin typeface="Arial"/>
                          <a:cs typeface="Arial"/>
                        </a:rPr>
                        <a:t>or full-time) is </a:t>
                      </a:r>
                      <a:r>
                        <a:rPr sz="800" b="1" spc="-5" dirty="0">
                          <a:solidFill>
                            <a:srgbClr val="102B40"/>
                          </a:solidFill>
                          <a:latin typeface="Arial"/>
                          <a:cs typeface="Arial"/>
                        </a:rPr>
                        <a:t>to </a:t>
                      </a:r>
                      <a:r>
                        <a:rPr sz="800" b="1" spc="-210" dirty="0">
                          <a:solidFill>
                            <a:srgbClr val="102B40"/>
                          </a:solidFill>
                          <a:latin typeface="Arial"/>
                          <a:cs typeface="Arial"/>
                        </a:rPr>
                        <a:t> </a:t>
                      </a:r>
                      <a:r>
                        <a:rPr sz="800" b="1" dirty="0">
                          <a:solidFill>
                            <a:srgbClr val="102B40"/>
                          </a:solidFill>
                          <a:latin typeface="Arial"/>
                          <a:cs typeface="Arial"/>
                        </a:rPr>
                        <a:t>implement a worksite </a:t>
                      </a:r>
                      <a:r>
                        <a:rPr sz="800" b="1" spc="-5" dirty="0">
                          <a:solidFill>
                            <a:srgbClr val="102B40"/>
                          </a:solidFill>
                          <a:latin typeface="Arial"/>
                          <a:cs typeface="Arial"/>
                        </a:rPr>
                        <a:t>health </a:t>
                      </a:r>
                      <a:r>
                        <a:rPr sz="800" b="1" dirty="0">
                          <a:solidFill>
                            <a:srgbClr val="102B40"/>
                          </a:solidFill>
                          <a:latin typeface="Arial"/>
                          <a:cs typeface="Arial"/>
                        </a:rPr>
                        <a:t>promotion </a:t>
                      </a:r>
                      <a:r>
                        <a:rPr sz="800" b="1" spc="5" dirty="0">
                          <a:solidFill>
                            <a:srgbClr val="102B40"/>
                          </a:solidFill>
                          <a:latin typeface="Arial"/>
                          <a:cs typeface="Arial"/>
                        </a:rPr>
                        <a:t> </a:t>
                      </a:r>
                      <a:r>
                        <a:rPr sz="800" b="1" dirty="0">
                          <a:solidFill>
                            <a:srgbClr val="102B40"/>
                          </a:solidFill>
                          <a:latin typeface="Arial"/>
                          <a:cs typeface="Arial"/>
                        </a:rPr>
                        <a:t>program</a:t>
                      </a:r>
                      <a:endParaRPr sz="800">
                        <a:latin typeface="Arial"/>
                        <a:cs typeface="Arial"/>
                      </a:endParaRPr>
                    </a:p>
                  </a:txBody>
                  <a:tcPr marL="0" marR="0" marT="444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nSpc>
                          <a:spcPct val="100000"/>
                        </a:lnSpc>
                        <a:spcBef>
                          <a:spcPts val="45"/>
                        </a:spcBef>
                      </a:pPr>
                      <a:endParaRPr sz="1300" dirty="0">
                        <a:latin typeface="Times New Roman"/>
                        <a:cs typeface="Times New Roman"/>
                      </a:endParaRPr>
                    </a:p>
                    <a:p>
                      <a:pPr marL="68580">
                        <a:lnSpc>
                          <a:spcPct val="100000"/>
                        </a:lnSpc>
                      </a:pPr>
                      <a:r>
                        <a:rPr lang="en-US" sz="1000" b="1" spc="-10" dirty="0">
                          <a:solidFill>
                            <a:srgbClr val="0066FF"/>
                          </a:solidFill>
                          <a:latin typeface="Arial"/>
                          <a:cs typeface="Arial"/>
                        </a:rPr>
                        <a:t>28</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82550">
                        <a:lnSpc>
                          <a:spcPct val="100000"/>
                        </a:lnSpc>
                      </a:pPr>
                      <a:r>
                        <a:rPr lang="en-US" sz="1000" b="1" spc="-10" dirty="0">
                          <a:solidFill>
                            <a:srgbClr val="41503D"/>
                          </a:solidFill>
                          <a:latin typeface="Arial"/>
                          <a:cs typeface="Arial"/>
                        </a:rPr>
                        <a:t>35</a:t>
                      </a:r>
                      <a:r>
                        <a:rPr sz="1000" b="1" spc="-10" dirty="0">
                          <a:solidFill>
                            <a:srgbClr val="41503D"/>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algn="ctr">
                        <a:lnSpc>
                          <a:spcPct val="100000"/>
                        </a:lnSpc>
                      </a:pPr>
                      <a:r>
                        <a:rPr sz="1000" b="1" spc="-10" dirty="0">
                          <a:solidFill>
                            <a:srgbClr val="0066FF"/>
                          </a:solidFill>
                          <a:latin typeface="Arial"/>
                          <a:cs typeface="Arial"/>
                        </a:rPr>
                        <a:t>4</a:t>
                      </a:r>
                      <a:r>
                        <a:rPr lang="en-US" sz="1000" b="1" spc="-10" dirty="0">
                          <a:solidFill>
                            <a:srgbClr val="0066FF"/>
                          </a:solidFill>
                          <a:latin typeface="Arial"/>
                          <a:cs typeface="Arial"/>
                        </a:rPr>
                        <a:t>9</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68580">
                        <a:lnSpc>
                          <a:spcPct val="100000"/>
                        </a:lnSpc>
                      </a:pPr>
                      <a:r>
                        <a:rPr lang="en-US" sz="1000" b="1" spc="-10" dirty="0">
                          <a:solidFill>
                            <a:srgbClr val="41503D"/>
                          </a:solidFill>
                          <a:latin typeface="Arial"/>
                          <a:cs typeface="Arial"/>
                        </a:rPr>
                        <a:t>58</a:t>
                      </a:r>
                      <a:r>
                        <a:rPr sz="1000" b="1" spc="-10" dirty="0">
                          <a:solidFill>
                            <a:srgbClr val="41503D"/>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95885">
                        <a:lnSpc>
                          <a:spcPct val="100000"/>
                        </a:lnSpc>
                      </a:pPr>
                      <a:r>
                        <a:rPr sz="1000" b="1" spc="-10" dirty="0">
                          <a:solidFill>
                            <a:srgbClr val="0066FF"/>
                          </a:solidFill>
                          <a:latin typeface="Arial"/>
                          <a:cs typeface="Arial"/>
                        </a:rPr>
                        <a:t>6</a:t>
                      </a:r>
                      <a:r>
                        <a:rPr lang="en-US" sz="1000" b="1" spc="-10" dirty="0">
                          <a:solidFill>
                            <a:srgbClr val="0066FF"/>
                          </a:solidFill>
                          <a:latin typeface="Arial"/>
                          <a:cs typeface="Arial"/>
                        </a:rPr>
                        <a:t>4</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algn="ctr">
                        <a:lnSpc>
                          <a:spcPct val="100000"/>
                        </a:lnSpc>
                      </a:pPr>
                      <a:r>
                        <a:rPr lang="en-US" sz="1000" b="1" spc="-10" dirty="0">
                          <a:solidFill>
                            <a:srgbClr val="41503D"/>
                          </a:solidFill>
                          <a:latin typeface="Arial"/>
                          <a:cs typeface="Arial"/>
                        </a:rPr>
                        <a:t>68</a:t>
                      </a:r>
                      <a:r>
                        <a:rPr sz="1000" b="1" spc="-10" dirty="0">
                          <a:solidFill>
                            <a:srgbClr val="41503D"/>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68580">
                        <a:lnSpc>
                          <a:spcPct val="100000"/>
                        </a:lnSpc>
                      </a:pPr>
                      <a:r>
                        <a:rPr sz="1000" b="1" spc="-10" dirty="0">
                          <a:solidFill>
                            <a:srgbClr val="0066FF"/>
                          </a:solidFill>
                          <a:latin typeface="Arial"/>
                          <a:cs typeface="Arial"/>
                        </a:rPr>
                        <a:t>8</a:t>
                      </a:r>
                      <a:r>
                        <a:rPr lang="en-US" sz="1000" b="1" spc="-10" dirty="0">
                          <a:solidFill>
                            <a:srgbClr val="0066FF"/>
                          </a:solidFill>
                          <a:latin typeface="Arial"/>
                          <a:cs typeface="Arial"/>
                        </a:rPr>
                        <a:t>0</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68580">
                        <a:lnSpc>
                          <a:spcPct val="100000"/>
                        </a:lnSpc>
                      </a:pPr>
                      <a:r>
                        <a:rPr lang="en-US" sz="1000" b="1" spc="-10" dirty="0">
                          <a:solidFill>
                            <a:srgbClr val="41503D"/>
                          </a:solidFill>
                          <a:latin typeface="Arial"/>
                          <a:cs typeface="Arial"/>
                        </a:rPr>
                        <a:t>78</a:t>
                      </a:r>
                      <a:r>
                        <a:rPr sz="1000" b="1" spc="-10" dirty="0">
                          <a:solidFill>
                            <a:srgbClr val="41503D"/>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95885">
                        <a:lnSpc>
                          <a:spcPct val="100000"/>
                        </a:lnSpc>
                      </a:pPr>
                      <a:r>
                        <a:rPr sz="1000" b="1" spc="-10" dirty="0">
                          <a:solidFill>
                            <a:srgbClr val="0066FF"/>
                          </a:solidFill>
                          <a:latin typeface="Arial"/>
                          <a:cs typeface="Arial"/>
                        </a:rPr>
                        <a:t>5</a:t>
                      </a:r>
                      <a:r>
                        <a:rPr lang="en-US" sz="1000" b="1" spc="-10" dirty="0">
                          <a:solidFill>
                            <a:srgbClr val="0066FF"/>
                          </a:solidFill>
                          <a:latin typeface="Arial"/>
                          <a:cs typeface="Arial"/>
                        </a:rPr>
                        <a:t>9</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algn="ctr">
                        <a:lnSpc>
                          <a:spcPct val="100000"/>
                        </a:lnSpc>
                      </a:pPr>
                      <a:r>
                        <a:rPr lang="en-US" sz="1000" b="1" spc="-10" dirty="0">
                          <a:solidFill>
                            <a:srgbClr val="00AF50"/>
                          </a:solidFill>
                          <a:latin typeface="Arial"/>
                          <a:cs typeface="Arial"/>
                        </a:rPr>
                        <a:t>64</a:t>
                      </a:r>
                      <a:r>
                        <a:rPr sz="1000" b="1" spc="-10" dirty="0">
                          <a:solidFill>
                            <a:srgbClr val="00AF50"/>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extLst>
                  <a:ext uri="{0D108BD9-81ED-4DB2-BD59-A6C34878D82A}">
                    <a16:rowId xmlns:a16="http://schemas.microsoft.com/office/drawing/2014/main" val="10008"/>
                  </a:ext>
                </a:extLst>
              </a:tr>
              <a:tr h="174625">
                <a:tc>
                  <a:txBody>
                    <a:bodyPr/>
                    <a:lstStyle/>
                    <a:p>
                      <a:pPr marL="48895">
                        <a:lnSpc>
                          <a:spcPct val="100000"/>
                        </a:lnSpc>
                        <a:spcBef>
                          <a:spcPts val="190"/>
                        </a:spcBef>
                      </a:pPr>
                      <a:r>
                        <a:rPr sz="800" b="1" dirty="0">
                          <a:solidFill>
                            <a:srgbClr val="102B40"/>
                          </a:solidFill>
                          <a:latin typeface="Arial"/>
                          <a:cs typeface="Arial"/>
                        </a:rPr>
                        <a:t>Provide</a:t>
                      </a:r>
                      <a:r>
                        <a:rPr sz="800" b="1" spc="-10" dirty="0">
                          <a:solidFill>
                            <a:srgbClr val="102B40"/>
                          </a:solidFill>
                          <a:latin typeface="Arial"/>
                          <a:cs typeface="Arial"/>
                        </a:rPr>
                        <a:t> </a:t>
                      </a:r>
                      <a:r>
                        <a:rPr sz="800" b="1" spc="-5" dirty="0">
                          <a:solidFill>
                            <a:srgbClr val="102B40"/>
                          </a:solidFill>
                          <a:latin typeface="Arial"/>
                          <a:cs typeface="Arial"/>
                        </a:rPr>
                        <a:t>flexible </a:t>
                      </a:r>
                      <a:r>
                        <a:rPr sz="800" b="1" dirty="0">
                          <a:solidFill>
                            <a:srgbClr val="102B40"/>
                          </a:solidFill>
                          <a:latin typeface="Arial"/>
                          <a:cs typeface="Arial"/>
                        </a:rPr>
                        <a:t>work</a:t>
                      </a:r>
                      <a:r>
                        <a:rPr sz="800" b="1" spc="-20" dirty="0">
                          <a:solidFill>
                            <a:srgbClr val="102B40"/>
                          </a:solidFill>
                          <a:latin typeface="Arial"/>
                          <a:cs typeface="Arial"/>
                        </a:rPr>
                        <a:t> </a:t>
                      </a:r>
                      <a:r>
                        <a:rPr sz="800" b="1" dirty="0">
                          <a:solidFill>
                            <a:srgbClr val="102B40"/>
                          </a:solidFill>
                          <a:latin typeface="Arial"/>
                          <a:cs typeface="Arial"/>
                        </a:rPr>
                        <a:t>scheduling</a:t>
                      </a:r>
                      <a:r>
                        <a:rPr sz="800" b="1" spc="-25" dirty="0">
                          <a:solidFill>
                            <a:srgbClr val="102B40"/>
                          </a:solidFill>
                          <a:latin typeface="Arial"/>
                          <a:cs typeface="Arial"/>
                        </a:rPr>
                        <a:t> </a:t>
                      </a:r>
                      <a:r>
                        <a:rPr sz="800" b="1" dirty="0">
                          <a:solidFill>
                            <a:srgbClr val="102B40"/>
                          </a:solidFill>
                          <a:latin typeface="Arial"/>
                          <a:cs typeface="Arial"/>
                        </a:rPr>
                        <a:t>policies</a:t>
                      </a:r>
                      <a:endParaRPr sz="800">
                        <a:latin typeface="Arial"/>
                        <a:cs typeface="Arial"/>
                      </a:endParaRPr>
                    </a:p>
                  </a:txBody>
                  <a:tcPr marL="0" marR="0" marT="2413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marL="68580">
                        <a:lnSpc>
                          <a:spcPct val="100000"/>
                        </a:lnSpc>
                        <a:spcBef>
                          <a:spcPts val="60"/>
                        </a:spcBef>
                      </a:pPr>
                      <a:r>
                        <a:rPr lang="en-US" sz="1000" b="1" spc="-10" dirty="0">
                          <a:solidFill>
                            <a:srgbClr val="0066FF"/>
                          </a:solidFill>
                          <a:latin typeface="Arial"/>
                          <a:cs typeface="Arial"/>
                        </a:rPr>
                        <a:t>67</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82550">
                        <a:lnSpc>
                          <a:spcPct val="100000"/>
                        </a:lnSpc>
                        <a:spcBef>
                          <a:spcPts val="60"/>
                        </a:spcBef>
                      </a:pPr>
                      <a:r>
                        <a:rPr lang="en-US" sz="1000" b="1" spc="-10" dirty="0">
                          <a:solidFill>
                            <a:srgbClr val="41503D"/>
                          </a:solidFill>
                          <a:latin typeface="Arial"/>
                          <a:cs typeface="Arial"/>
                        </a:rPr>
                        <a:t>77</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60"/>
                        </a:spcBef>
                      </a:pPr>
                      <a:r>
                        <a:rPr sz="1000" b="1" spc="-10" dirty="0">
                          <a:solidFill>
                            <a:srgbClr val="0066FF"/>
                          </a:solidFill>
                          <a:latin typeface="Arial"/>
                          <a:cs typeface="Arial"/>
                        </a:rPr>
                        <a:t>7</a:t>
                      </a:r>
                      <a:r>
                        <a:rPr lang="en-US" sz="1000" b="1" spc="-10" dirty="0">
                          <a:solidFill>
                            <a:srgbClr val="0066FF"/>
                          </a:solidFill>
                          <a:latin typeface="Arial"/>
                          <a:cs typeface="Arial"/>
                        </a:rPr>
                        <a:t>2</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8580">
                        <a:lnSpc>
                          <a:spcPct val="100000"/>
                        </a:lnSpc>
                        <a:spcBef>
                          <a:spcPts val="60"/>
                        </a:spcBef>
                      </a:pPr>
                      <a:r>
                        <a:rPr lang="en-US" sz="1000" b="1" spc="-10" dirty="0">
                          <a:solidFill>
                            <a:srgbClr val="41503D"/>
                          </a:solidFill>
                          <a:latin typeface="Arial"/>
                          <a:cs typeface="Arial"/>
                        </a:rPr>
                        <a:t>78</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95885">
                        <a:lnSpc>
                          <a:spcPct val="100000"/>
                        </a:lnSpc>
                        <a:spcBef>
                          <a:spcPts val="60"/>
                        </a:spcBef>
                      </a:pPr>
                      <a:r>
                        <a:rPr sz="1000" b="1" spc="-10" dirty="0">
                          <a:solidFill>
                            <a:srgbClr val="0066FF"/>
                          </a:solidFill>
                          <a:latin typeface="Arial"/>
                          <a:cs typeface="Arial"/>
                        </a:rPr>
                        <a:t>75%</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60"/>
                        </a:spcBef>
                      </a:pPr>
                      <a:r>
                        <a:rPr lang="en-US" sz="1000" b="1" spc="-10" dirty="0">
                          <a:solidFill>
                            <a:srgbClr val="41503D"/>
                          </a:solidFill>
                          <a:latin typeface="Arial"/>
                          <a:cs typeface="Arial"/>
                        </a:rPr>
                        <a:t>84</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8580">
                        <a:lnSpc>
                          <a:spcPct val="100000"/>
                        </a:lnSpc>
                        <a:spcBef>
                          <a:spcPts val="60"/>
                        </a:spcBef>
                      </a:pPr>
                      <a:r>
                        <a:rPr lang="en-US" sz="1000" b="1" spc="-10" dirty="0">
                          <a:solidFill>
                            <a:srgbClr val="0066FF"/>
                          </a:solidFill>
                          <a:latin typeface="Arial"/>
                          <a:cs typeface="Arial"/>
                        </a:rPr>
                        <a:t>80</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8580">
                        <a:lnSpc>
                          <a:spcPct val="100000"/>
                        </a:lnSpc>
                        <a:spcBef>
                          <a:spcPts val="60"/>
                        </a:spcBef>
                      </a:pPr>
                      <a:r>
                        <a:rPr lang="en-US" sz="1000" b="1" spc="-10" dirty="0">
                          <a:solidFill>
                            <a:srgbClr val="41503D"/>
                          </a:solidFill>
                          <a:latin typeface="Arial"/>
                          <a:cs typeface="Arial"/>
                        </a:rPr>
                        <a:t>79</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95885">
                        <a:lnSpc>
                          <a:spcPct val="100000"/>
                        </a:lnSpc>
                        <a:spcBef>
                          <a:spcPts val="60"/>
                        </a:spcBef>
                      </a:pPr>
                      <a:r>
                        <a:rPr sz="1000" b="1" spc="-10" dirty="0">
                          <a:solidFill>
                            <a:srgbClr val="0066FF"/>
                          </a:solidFill>
                          <a:latin typeface="Arial"/>
                          <a:cs typeface="Arial"/>
                        </a:rPr>
                        <a:t>7</a:t>
                      </a:r>
                      <a:r>
                        <a:rPr lang="en-US" sz="1000" b="1" spc="-10" dirty="0">
                          <a:solidFill>
                            <a:srgbClr val="0066FF"/>
                          </a:solidFill>
                          <a:latin typeface="Arial"/>
                          <a:cs typeface="Arial"/>
                        </a:rPr>
                        <a:t>5</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60"/>
                        </a:spcBef>
                      </a:pPr>
                      <a:r>
                        <a:rPr lang="en-US" sz="1000" b="1" spc="-10" dirty="0">
                          <a:solidFill>
                            <a:srgbClr val="00AF50"/>
                          </a:solidFill>
                          <a:latin typeface="Arial"/>
                          <a:cs typeface="Arial"/>
                        </a:rPr>
                        <a:t>80</a:t>
                      </a:r>
                      <a:r>
                        <a:rPr sz="1000" b="1" spc="-10" dirty="0">
                          <a:solidFill>
                            <a:srgbClr val="00AF50"/>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8015" y="164330"/>
            <a:ext cx="5600700" cy="793750"/>
          </a:xfrm>
          <a:prstGeom prst="rect">
            <a:avLst/>
          </a:prstGeom>
        </p:spPr>
        <p:txBody>
          <a:bodyPr vert="horz" wrap="square" lIns="0" tIns="43815" rIns="0" bIns="0" rtlCol="0">
            <a:spAutoFit/>
          </a:bodyPr>
          <a:lstStyle/>
          <a:p>
            <a:pPr marL="12700" marR="5080" algn="ctr">
              <a:lnSpc>
                <a:spcPts val="1939"/>
              </a:lnSpc>
              <a:spcBef>
                <a:spcPts val="345"/>
              </a:spcBef>
            </a:pPr>
            <a:r>
              <a:rPr sz="1800" b="1" spc="-10" dirty="0">
                <a:solidFill>
                  <a:srgbClr val="102B40"/>
                </a:solidFill>
                <a:latin typeface="Arial"/>
                <a:cs typeface="Arial"/>
              </a:rPr>
              <a:t>Percent </a:t>
            </a:r>
            <a:r>
              <a:rPr sz="1800" b="1" dirty="0">
                <a:solidFill>
                  <a:srgbClr val="102B40"/>
                </a:solidFill>
                <a:latin typeface="Arial"/>
                <a:cs typeface="Arial"/>
              </a:rPr>
              <a:t>of </a:t>
            </a:r>
            <a:r>
              <a:rPr sz="1800" b="1" spc="-5" dirty="0">
                <a:solidFill>
                  <a:srgbClr val="102B40"/>
                </a:solidFill>
                <a:latin typeface="Arial"/>
                <a:cs typeface="Arial"/>
              </a:rPr>
              <a:t>Employers </a:t>
            </a:r>
            <a:r>
              <a:rPr sz="1800" b="1" spc="10" dirty="0">
                <a:solidFill>
                  <a:srgbClr val="102B40"/>
                </a:solidFill>
                <a:latin typeface="Arial"/>
                <a:cs typeface="Arial"/>
              </a:rPr>
              <a:t>with </a:t>
            </a:r>
            <a:r>
              <a:rPr sz="1800" b="1" spc="-10" dirty="0">
                <a:solidFill>
                  <a:srgbClr val="102B40"/>
                </a:solidFill>
                <a:latin typeface="Arial"/>
                <a:cs typeface="Arial"/>
              </a:rPr>
              <a:t>Select </a:t>
            </a:r>
            <a:r>
              <a:rPr sz="1800" b="1" spc="-5" dirty="0">
                <a:solidFill>
                  <a:srgbClr val="102B40"/>
                </a:solidFill>
                <a:latin typeface="Arial"/>
                <a:cs typeface="Arial"/>
              </a:rPr>
              <a:t>Health Promotion </a:t>
            </a:r>
            <a:r>
              <a:rPr sz="1800" b="1" spc="-490" dirty="0">
                <a:solidFill>
                  <a:srgbClr val="102B40"/>
                </a:solidFill>
                <a:latin typeface="Arial"/>
                <a:cs typeface="Arial"/>
              </a:rPr>
              <a:t> </a:t>
            </a:r>
            <a:r>
              <a:rPr sz="1800" b="1" spc="-5" dirty="0">
                <a:solidFill>
                  <a:srgbClr val="102B40"/>
                </a:solidFill>
                <a:latin typeface="Arial"/>
                <a:cs typeface="Arial"/>
              </a:rPr>
              <a:t>Interventions</a:t>
            </a:r>
            <a:endParaRPr sz="1800" dirty="0">
              <a:latin typeface="Arial"/>
              <a:cs typeface="Arial"/>
            </a:endParaRPr>
          </a:p>
          <a:p>
            <a:pPr algn="ctr">
              <a:lnSpc>
                <a:spcPts val="1920"/>
              </a:lnSpc>
            </a:pPr>
            <a:r>
              <a:rPr sz="1800" b="1" spc="-10" dirty="0">
                <a:solidFill>
                  <a:srgbClr val="102B40"/>
                </a:solidFill>
                <a:latin typeface="Arial"/>
                <a:cs typeface="Arial"/>
              </a:rPr>
              <a:t>(20</a:t>
            </a:r>
            <a:r>
              <a:rPr lang="en-US" sz="1800" b="1" spc="-10" dirty="0">
                <a:solidFill>
                  <a:srgbClr val="102B40"/>
                </a:solidFill>
                <a:latin typeface="Arial"/>
                <a:cs typeface="Arial"/>
              </a:rPr>
              <a:t>21</a:t>
            </a:r>
            <a:r>
              <a:rPr sz="1800" b="1" spc="-10" dirty="0">
                <a:solidFill>
                  <a:srgbClr val="102B40"/>
                </a:solidFill>
                <a:latin typeface="Arial"/>
                <a:cs typeface="Arial"/>
              </a:rPr>
              <a:t>-202</a:t>
            </a:r>
            <a:r>
              <a:rPr lang="en-US" sz="1800" b="1" spc="-10" dirty="0">
                <a:solidFill>
                  <a:srgbClr val="102B40"/>
                </a:solidFill>
                <a:latin typeface="Arial"/>
                <a:cs typeface="Arial"/>
              </a:rPr>
              <a:t>2</a:t>
            </a:r>
            <a:r>
              <a:rPr sz="1800" b="1" spc="-10" dirty="0">
                <a:solidFill>
                  <a:srgbClr val="102B40"/>
                </a:solidFill>
                <a:latin typeface="Arial"/>
                <a:cs typeface="Arial"/>
              </a:rPr>
              <a:t>)</a:t>
            </a:r>
            <a:endParaRPr sz="18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44450" rIns="0" bIns="0" rtlCol="0">
            <a:spAutoFit/>
          </a:bodyPr>
          <a:lstStyle/>
          <a:p>
            <a:pPr marL="38100">
              <a:lnSpc>
                <a:spcPct val="100000"/>
              </a:lnSpc>
              <a:spcBef>
                <a:spcPts val="350"/>
              </a:spcBef>
            </a:pPr>
            <a:fld id="{81D60167-4931-47E6-BA6A-407CBD079E47}" type="slidenum">
              <a:rPr spc="-5" dirty="0"/>
              <a:t>25</a:t>
            </a:fld>
            <a:endParaRPr spc="-5" dirty="0"/>
          </a:p>
        </p:txBody>
      </p:sp>
      <p:sp>
        <p:nvSpPr>
          <p:cNvPr id="5" name="object 5"/>
          <p:cNvSpPr txBox="1"/>
          <p:nvPr/>
        </p:nvSpPr>
        <p:spPr>
          <a:xfrm>
            <a:off x="235149" y="4716074"/>
            <a:ext cx="2178685" cy="133370"/>
          </a:xfrm>
          <a:prstGeom prst="rect">
            <a:avLst/>
          </a:prstGeom>
        </p:spPr>
        <p:txBody>
          <a:bodyPr vert="horz" wrap="square" lIns="0" tIns="2540" rIns="0" bIns="0" rtlCol="0">
            <a:spAutoFit/>
          </a:bodyPr>
          <a:lstStyle/>
          <a:p>
            <a:pPr marL="12700">
              <a:lnSpc>
                <a:spcPct val="100000"/>
              </a:lnSpc>
              <a:spcBef>
                <a:spcPts val="20"/>
              </a:spcBef>
            </a:pPr>
            <a:r>
              <a:rPr sz="850" spc="-10" dirty="0">
                <a:solidFill>
                  <a:srgbClr val="102B40"/>
                </a:solidFill>
                <a:latin typeface="Arial"/>
                <a:cs typeface="Arial"/>
              </a:rPr>
              <a:t>2019-2020</a:t>
            </a:r>
            <a:r>
              <a:rPr sz="850" spc="45" dirty="0">
                <a:solidFill>
                  <a:srgbClr val="102B40"/>
                </a:solidFill>
                <a:latin typeface="Arial"/>
                <a:cs typeface="Arial"/>
              </a:rPr>
              <a:t> </a:t>
            </a:r>
            <a:r>
              <a:rPr sz="850" spc="-5" dirty="0">
                <a:solidFill>
                  <a:srgbClr val="102B40"/>
                </a:solidFill>
                <a:latin typeface="Arial"/>
                <a:cs typeface="Arial"/>
              </a:rPr>
              <a:t>ScoreCard</a:t>
            </a:r>
            <a:r>
              <a:rPr sz="850" spc="45" dirty="0">
                <a:solidFill>
                  <a:srgbClr val="102B40"/>
                </a:solidFill>
                <a:latin typeface="Arial"/>
                <a:cs typeface="Arial"/>
              </a:rPr>
              <a:t> </a:t>
            </a:r>
            <a:r>
              <a:rPr sz="850" spc="-5" dirty="0">
                <a:solidFill>
                  <a:srgbClr val="102B40"/>
                </a:solidFill>
                <a:latin typeface="Arial"/>
                <a:cs typeface="Arial"/>
              </a:rPr>
              <a:t>Submissions,</a:t>
            </a:r>
            <a:r>
              <a:rPr sz="850" spc="15" dirty="0">
                <a:solidFill>
                  <a:srgbClr val="102B40"/>
                </a:solidFill>
                <a:latin typeface="Arial"/>
                <a:cs typeface="Arial"/>
              </a:rPr>
              <a:t> </a:t>
            </a:r>
            <a:r>
              <a:rPr sz="850" spc="-10" dirty="0">
                <a:solidFill>
                  <a:srgbClr val="102B40"/>
                </a:solidFill>
                <a:latin typeface="Arial"/>
                <a:cs typeface="Arial"/>
              </a:rPr>
              <a:t>N=</a:t>
            </a:r>
            <a:r>
              <a:rPr lang="en-US" sz="850" spc="-10" dirty="0">
                <a:solidFill>
                  <a:srgbClr val="102B40"/>
                </a:solidFill>
                <a:latin typeface="Arial"/>
                <a:cs typeface="Arial"/>
              </a:rPr>
              <a:t>889</a:t>
            </a:r>
            <a:endParaRPr sz="85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348783055"/>
              </p:ext>
            </p:extLst>
          </p:nvPr>
        </p:nvGraphicFramePr>
        <p:xfrm>
          <a:off x="150060" y="976836"/>
          <a:ext cx="6546847" cy="3667760"/>
        </p:xfrm>
        <a:graphic>
          <a:graphicData uri="http://schemas.openxmlformats.org/drawingml/2006/table">
            <a:tbl>
              <a:tblPr firstRow="1" bandRow="1">
                <a:tableStyleId>{2D5ABB26-0587-4C30-8999-92F81FD0307C}</a:tableStyleId>
              </a:tblPr>
              <a:tblGrid>
                <a:gridCol w="2349500">
                  <a:extLst>
                    <a:ext uri="{9D8B030D-6E8A-4147-A177-3AD203B41FA5}">
                      <a16:colId xmlns:a16="http://schemas.microsoft.com/office/drawing/2014/main" val="20000"/>
                    </a:ext>
                  </a:extLst>
                </a:gridCol>
                <a:gridCol w="391794">
                  <a:extLst>
                    <a:ext uri="{9D8B030D-6E8A-4147-A177-3AD203B41FA5}">
                      <a16:colId xmlns:a16="http://schemas.microsoft.com/office/drawing/2014/main" val="20001"/>
                    </a:ext>
                  </a:extLst>
                </a:gridCol>
                <a:gridCol w="391794">
                  <a:extLst>
                    <a:ext uri="{9D8B030D-6E8A-4147-A177-3AD203B41FA5}">
                      <a16:colId xmlns:a16="http://schemas.microsoft.com/office/drawing/2014/main" val="20002"/>
                    </a:ext>
                  </a:extLst>
                </a:gridCol>
                <a:gridCol w="447675">
                  <a:extLst>
                    <a:ext uri="{9D8B030D-6E8A-4147-A177-3AD203B41FA5}">
                      <a16:colId xmlns:a16="http://schemas.microsoft.com/office/drawing/2014/main" val="20003"/>
                    </a:ext>
                  </a:extLst>
                </a:gridCol>
                <a:gridCol w="391795">
                  <a:extLst>
                    <a:ext uri="{9D8B030D-6E8A-4147-A177-3AD203B41FA5}">
                      <a16:colId xmlns:a16="http://schemas.microsoft.com/office/drawing/2014/main" val="20004"/>
                    </a:ext>
                  </a:extLst>
                </a:gridCol>
                <a:gridCol w="447675">
                  <a:extLst>
                    <a:ext uri="{9D8B030D-6E8A-4147-A177-3AD203B41FA5}">
                      <a16:colId xmlns:a16="http://schemas.microsoft.com/office/drawing/2014/main" val="20005"/>
                    </a:ext>
                  </a:extLst>
                </a:gridCol>
                <a:gridCol w="447675">
                  <a:extLst>
                    <a:ext uri="{9D8B030D-6E8A-4147-A177-3AD203B41FA5}">
                      <a16:colId xmlns:a16="http://schemas.microsoft.com/office/drawing/2014/main" val="20006"/>
                    </a:ext>
                  </a:extLst>
                </a:gridCol>
                <a:gridCol w="391795">
                  <a:extLst>
                    <a:ext uri="{9D8B030D-6E8A-4147-A177-3AD203B41FA5}">
                      <a16:colId xmlns:a16="http://schemas.microsoft.com/office/drawing/2014/main" val="20007"/>
                    </a:ext>
                  </a:extLst>
                </a:gridCol>
                <a:gridCol w="391795">
                  <a:extLst>
                    <a:ext uri="{9D8B030D-6E8A-4147-A177-3AD203B41FA5}">
                      <a16:colId xmlns:a16="http://schemas.microsoft.com/office/drawing/2014/main" val="20008"/>
                    </a:ext>
                  </a:extLst>
                </a:gridCol>
                <a:gridCol w="447675">
                  <a:extLst>
                    <a:ext uri="{9D8B030D-6E8A-4147-A177-3AD203B41FA5}">
                      <a16:colId xmlns:a16="http://schemas.microsoft.com/office/drawing/2014/main" val="20009"/>
                    </a:ext>
                  </a:extLst>
                </a:gridCol>
                <a:gridCol w="447674">
                  <a:extLst>
                    <a:ext uri="{9D8B030D-6E8A-4147-A177-3AD203B41FA5}">
                      <a16:colId xmlns:a16="http://schemas.microsoft.com/office/drawing/2014/main" val="20010"/>
                    </a:ext>
                  </a:extLst>
                </a:gridCol>
              </a:tblGrid>
              <a:tr h="339725">
                <a:tc>
                  <a:txBody>
                    <a:bodyPr/>
                    <a:lstStyle/>
                    <a:p>
                      <a:pPr marL="255904">
                        <a:lnSpc>
                          <a:spcPct val="100000"/>
                        </a:lnSpc>
                        <a:spcBef>
                          <a:spcPts val="725"/>
                        </a:spcBef>
                      </a:pPr>
                      <a:r>
                        <a:rPr sz="1000" b="1" spc="-10" dirty="0">
                          <a:solidFill>
                            <a:srgbClr val="102B40"/>
                          </a:solidFill>
                          <a:latin typeface="Arial"/>
                          <a:cs typeface="Arial"/>
                        </a:rPr>
                        <a:t>Physical</a:t>
                      </a:r>
                      <a:r>
                        <a:rPr sz="1000" b="1" spc="-15" dirty="0">
                          <a:solidFill>
                            <a:srgbClr val="102B40"/>
                          </a:solidFill>
                          <a:latin typeface="Arial"/>
                          <a:cs typeface="Arial"/>
                        </a:rPr>
                        <a:t> </a:t>
                      </a:r>
                      <a:r>
                        <a:rPr sz="1000" b="1" spc="-10" dirty="0">
                          <a:solidFill>
                            <a:srgbClr val="102B40"/>
                          </a:solidFill>
                          <a:latin typeface="Arial"/>
                          <a:cs typeface="Arial"/>
                        </a:rPr>
                        <a:t>Activity</a:t>
                      </a:r>
                      <a:r>
                        <a:rPr sz="1000" b="1" spc="10" dirty="0">
                          <a:solidFill>
                            <a:srgbClr val="102B40"/>
                          </a:solidFill>
                          <a:latin typeface="Arial"/>
                          <a:cs typeface="Arial"/>
                        </a:rPr>
                        <a:t> </a:t>
                      </a:r>
                      <a:r>
                        <a:rPr sz="1000" b="1" spc="-5" dirty="0">
                          <a:solidFill>
                            <a:srgbClr val="102B40"/>
                          </a:solidFill>
                          <a:latin typeface="Arial"/>
                          <a:cs typeface="Arial"/>
                        </a:rPr>
                        <a:t>Interventions</a:t>
                      </a:r>
                      <a:endParaRPr sz="1000">
                        <a:latin typeface="Arial"/>
                        <a:cs typeface="Arial"/>
                      </a:endParaRPr>
                    </a:p>
                  </a:txBody>
                  <a:tcPr marL="0" marR="0" marT="9207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gridSpan="2">
                  <a:txBody>
                    <a:bodyPr/>
                    <a:lstStyle/>
                    <a:p>
                      <a:pPr marL="69215">
                        <a:lnSpc>
                          <a:spcPct val="100000"/>
                        </a:lnSpc>
                        <a:spcBef>
                          <a:spcPts val="30"/>
                        </a:spcBef>
                      </a:pPr>
                      <a:r>
                        <a:rPr sz="1000" b="1" spc="-5" dirty="0">
                          <a:solidFill>
                            <a:srgbClr val="FFFFFF"/>
                          </a:solidFill>
                          <a:latin typeface="Arial"/>
                          <a:cs typeface="Arial"/>
                        </a:rPr>
                        <a:t>Ver</a:t>
                      </a:r>
                      <a:r>
                        <a:rPr sz="1000" b="1" dirty="0">
                          <a:solidFill>
                            <a:srgbClr val="FFFFFF"/>
                          </a:solidFill>
                          <a:latin typeface="Arial"/>
                          <a:cs typeface="Arial"/>
                        </a:rPr>
                        <a:t>y</a:t>
                      </a:r>
                      <a:r>
                        <a:rPr sz="1000" b="1" spc="-5" dirty="0">
                          <a:solidFill>
                            <a:srgbClr val="FFFFFF"/>
                          </a:solidFill>
                          <a:latin typeface="Arial"/>
                          <a:cs typeface="Arial"/>
                        </a:rPr>
                        <a:t> S</a:t>
                      </a:r>
                      <a:r>
                        <a:rPr sz="1000" b="1" dirty="0">
                          <a:solidFill>
                            <a:srgbClr val="FFFFFF"/>
                          </a:solidFill>
                          <a:latin typeface="Arial"/>
                          <a:cs typeface="Arial"/>
                        </a:rPr>
                        <a:t>m</a:t>
                      </a:r>
                      <a:r>
                        <a:rPr sz="1000" b="1" spc="-5" dirty="0">
                          <a:solidFill>
                            <a:srgbClr val="FFFFFF"/>
                          </a:solidFill>
                          <a:latin typeface="Arial"/>
                          <a:cs typeface="Arial"/>
                        </a:rPr>
                        <a:t>al</a:t>
                      </a:r>
                      <a:r>
                        <a:rPr sz="1000" b="1" dirty="0">
                          <a:solidFill>
                            <a:srgbClr val="FFFFFF"/>
                          </a:solidFill>
                          <a:latin typeface="Arial"/>
                          <a:cs typeface="Arial"/>
                        </a:rPr>
                        <a:t>l</a:t>
                      </a:r>
                      <a:endParaRPr sz="1000">
                        <a:latin typeface="Arial"/>
                        <a:cs typeface="Arial"/>
                      </a:endParaRPr>
                    </a:p>
                    <a:p>
                      <a:pPr marL="48895">
                        <a:lnSpc>
                          <a:spcPts val="1165"/>
                        </a:lnSpc>
                        <a:spcBef>
                          <a:spcPts val="180"/>
                        </a:spcBef>
                      </a:pPr>
                      <a:r>
                        <a:rPr sz="1000" b="1" dirty="0">
                          <a:solidFill>
                            <a:srgbClr val="FFFFFF"/>
                          </a:solidFill>
                          <a:latin typeface="Arial"/>
                          <a:cs typeface="Arial"/>
                        </a:rPr>
                        <a:t>(</a:t>
                      </a:r>
                      <a:r>
                        <a:rPr sz="1000" b="1" spc="-5" dirty="0">
                          <a:solidFill>
                            <a:srgbClr val="FFFFFF"/>
                          </a:solidFill>
                          <a:latin typeface="Arial"/>
                          <a:cs typeface="Arial"/>
                        </a:rPr>
                        <a:t>1</a:t>
                      </a:r>
                      <a:r>
                        <a:rPr sz="1000" b="1" dirty="0">
                          <a:solidFill>
                            <a:srgbClr val="FFFFFF"/>
                          </a:solidFill>
                          <a:latin typeface="Arial"/>
                          <a:cs typeface="Arial"/>
                        </a:rPr>
                        <a:t>-</a:t>
                      </a:r>
                      <a:r>
                        <a:rPr sz="1000" b="1" spc="-5" dirty="0">
                          <a:solidFill>
                            <a:srgbClr val="FFFFFF"/>
                          </a:solidFill>
                          <a:latin typeface="Arial"/>
                          <a:cs typeface="Arial"/>
                        </a:rPr>
                        <a:t>10</a:t>
                      </a:r>
                      <a:r>
                        <a:rPr sz="1000" b="1" dirty="0">
                          <a:solidFill>
                            <a:srgbClr val="FFFFFF"/>
                          </a:solidFill>
                          <a:latin typeface="Arial"/>
                          <a:cs typeface="Arial"/>
                        </a:rPr>
                        <a:t>0</a:t>
                      </a:r>
                      <a:r>
                        <a:rPr sz="1000" b="1" spc="-20" dirty="0">
                          <a:solidFill>
                            <a:srgbClr val="FFFFFF"/>
                          </a:solidFill>
                          <a:latin typeface="Arial"/>
                          <a:cs typeface="Arial"/>
                        </a:rPr>
                        <a:t> </a:t>
                      </a:r>
                      <a:r>
                        <a:rPr sz="1000" b="1" dirty="0">
                          <a:solidFill>
                            <a:srgbClr val="FFFFFF"/>
                          </a:solidFill>
                          <a:latin typeface="Arial"/>
                          <a:cs typeface="Arial"/>
                        </a:rPr>
                        <a:t>F</a:t>
                      </a:r>
                      <a:r>
                        <a:rPr sz="1000" b="1" spc="15" dirty="0">
                          <a:solidFill>
                            <a:srgbClr val="FFFFFF"/>
                          </a:solidFill>
                          <a:latin typeface="Arial"/>
                          <a:cs typeface="Arial"/>
                        </a:rPr>
                        <a:t>T</a:t>
                      </a:r>
                      <a:r>
                        <a:rPr sz="1000" b="1" spc="-5" dirty="0">
                          <a:solidFill>
                            <a:srgbClr val="FFFFFF"/>
                          </a:solidFill>
                          <a:latin typeface="Arial"/>
                          <a:cs typeface="Arial"/>
                        </a:rPr>
                        <a:t>E</a:t>
                      </a:r>
                      <a:r>
                        <a:rPr sz="1000" b="1" dirty="0">
                          <a:solidFill>
                            <a:srgbClr val="FFFFFF"/>
                          </a:solidFill>
                          <a:latin typeface="Arial"/>
                          <a:cs typeface="Arial"/>
                        </a:rPr>
                        <a:t>)</a:t>
                      </a:r>
                      <a:endParaRPr sz="1000">
                        <a:latin typeface="Arial"/>
                        <a:cs typeface="Arial"/>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algn="ctr">
                        <a:lnSpc>
                          <a:spcPct val="100000"/>
                        </a:lnSpc>
                        <a:spcBef>
                          <a:spcPts val="30"/>
                        </a:spcBef>
                      </a:pPr>
                      <a:r>
                        <a:rPr sz="1000" b="1" spc="-10" dirty="0">
                          <a:solidFill>
                            <a:srgbClr val="FFFFFF"/>
                          </a:solidFill>
                          <a:latin typeface="Arial"/>
                          <a:cs typeface="Arial"/>
                        </a:rPr>
                        <a:t>Small</a:t>
                      </a:r>
                      <a:endParaRPr sz="1000">
                        <a:latin typeface="Arial"/>
                        <a:cs typeface="Arial"/>
                      </a:endParaRPr>
                    </a:p>
                    <a:p>
                      <a:pPr algn="ctr">
                        <a:lnSpc>
                          <a:spcPts val="1165"/>
                        </a:lnSpc>
                        <a:spcBef>
                          <a:spcPts val="180"/>
                        </a:spcBef>
                      </a:pPr>
                      <a:r>
                        <a:rPr sz="1000" b="1" spc="-10" dirty="0">
                          <a:solidFill>
                            <a:srgbClr val="FFFFFF"/>
                          </a:solidFill>
                          <a:latin typeface="Calibri"/>
                          <a:cs typeface="Calibri"/>
                        </a:rPr>
                        <a:t>(101-250</a:t>
                      </a:r>
                      <a:r>
                        <a:rPr sz="1000" b="1" spc="20" dirty="0">
                          <a:solidFill>
                            <a:srgbClr val="FFFFFF"/>
                          </a:solidFill>
                          <a:latin typeface="Calibri"/>
                          <a:cs typeface="Calibri"/>
                        </a:rPr>
                        <a:t> </a:t>
                      </a:r>
                      <a:r>
                        <a:rPr sz="1000" b="1" spc="-10" dirty="0">
                          <a:solidFill>
                            <a:srgbClr val="FFFFFF"/>
                          </a:solidFill>
                          <a:latin typeface="Calibri"/>
                          <a:cs typeface="Calibri"/>
                        </a:rPr>
                        <a:t>FTE)</a:t>
                      </a:r>
                      <a:endParaRPr sz="1000">
                        <a:latin typeface="Calibri"/>
                        <a:cs typeface="Calibri"/>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algn="ctr">
                        <a:lnSpc>
                          <a:spcPct val="100000"/>
                        </a:lnSpc>
                        <a:spcBef>
                          <a:spcPts val="30"/>
                        </a:spcBef>
                      </a:pPr>
                      <a:r>
                        <a:rPr sz="1000" b="1" spc="-5" dirty="0">
                          <a:solidFill>
                            <a:srgbClr val="FFFFFF"/>
                          </a:solidFill>
                          <a:latin typeface="Arial"/>
                          <a:cs typeface="Arial"/>
                        </a:rPr>
                        <a:t>Medium</a:t>
                      </a:r>
                      <a:endParaRPr sz="1000">
                        <a:latin typeface="Arial"/>
                        <a:cs typeface="Arial"/>
                      </a:endParaRPr>
                    </a:p>
                    <a:p>
                      <a:pPr algn="ctr">
                        <a:lnSpc>
                          <a:spcPts val="1165"/>
                        </a:lnSpc>
                        <a:spcBef>
                          <a:spcPts val="180"/>
                        </a:spcBef>
                      </a:pPr>
                      <a:r>
                        <a:rPr sz="1000" b="1" spc="-10" dirty="0">
                          <a:solidFill>
                            <a:srgbClr val="FFFFFF"/>
                          </a:solidFill>
                          <a:latin typeface="Calibri"/>
                          <a:cs typeface="Calibri"/>
                        </a:rPr>
                        <a:t>(251-750</a:t>
                      </a:r>
                      <a:r>
                        <a:rPr sz="1000" b="1" spc="20" dirty="0">
                          <a:solidFill>
                            <a:srgbClr val="FFFFFF"/>
                          </a:solidFill>
                          <a:latin typeface="Calibri"/>
                          <a:cs typeface="Calibri"/>
                        </a:rPr>
                        <a:t> </a:t>
                      </a:r>
                      <a:r>
                        <a:rPr sz="1000" b="1" spc="-10" dirty="0">
                          <a:solidFill>
                            <a:srgbClr val="FFFFFF"/>
                          </a:solidFill>
                          <a:latin typeface="Calibri"/>
                          <a:cs typeface="Calibri"/>
                        </a:rPr>
                        <a:t>FTE)</a:t>
                      </a:r>
                      <a:endParaRPr sz="1000">
                        <a:latin typeface="Calibri"/>
                        <a:cs typeface="Calibri"/>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algn="ctr">
                        <a:lnSpc>
                          <a:spcPct val="100000"/>
                        </a:lnSpc>
                        <a:spcBef>
                          <a:spcPts val="30"/>
                        </a:spcBef>
                      </a:pPr>
                      <a:r>
                        <a:rPr sz="1000" b="1" spc="-5" dirty="0">
                          <a:solidFill>
                            <a:srgbClr val="FFFFFF"/>
                          </a:solidFill>
                          <a:latin typeface="Arial"/>
                          <a:cs typeface="Arial"/>
                        </a:rPr>
                        <a:t>Large</a:t>
                      </a:r>
                      <a:endParaRPr sz="1000">
                        <a:latin typeface="Arial"/>
                        <a:cs typeface="Arial"/>
                      </a:endParaRPr>
                    </a:p>
                    <a:p>
                      <a:pPr algn="ctr">
                        <a:lnSpc>
                          <a:spcPts val="1165"/>
                        </a:lnSpc>
                        <a:spcBef>
                          <a:spcPts val="180"/>
                        </a:spcBef>
                      </a:pPr>
                      <a:r>
                        <a:rPr sz="1000" b="1" spc="-10" dirty="0">
                          <a:solidFill>
                            <a:srgbClr val="FFFFFF"/>
                          </a:solidFill>
                          <a:latin typeface="Arial"/>
                          <a:cs typeface="Arial"/>
                        </a:rPr>
                        <a:t>(751+</a:t>
                      </a:r>
                      <a:r>
                        <a:rPr sz="1000" b="1" spc="-45" dirty="0">
                          <a:solidFill>
                            <a:srgbClr val="FFFFFF"/>
                          </a:solidFill>
                          <a:latin typeface="Arial"/>
                          <a:cs typeface="Arial"/>
                        </a:rPr>
                        <a:t> </a:t>
                      </a:r>
                      <a:r>
                        <a:rPr sz="1000" b="1" dirty="0">
                          <a:solidFill>
                            <a:srgbClr val="FFFFFF"/>
                          </a:solidFill>
                          <a:latin typeface="Arial"/>
                          <a:cs typeface="Arial"/>
                        </a:rPr>
                        <a:t>FTE)</a:t>
                      </a:r>
                      <a:endParaRPr sz="1000">
                        <a:latin typeface="Arial"/>
                        <a:cs typeface="Arial"/>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marL="231775">
                        <a:lnSpc>
                          <a:spcPct val="100000"/>
                        </a:lnSpc>
                        <a:spcBef>
                          <a:spcPts val="30"/>
                        </a:spcBef>
                      </a:pPr>
                      <a:r>
                        <a:rPr sz="1000" b="1" spc="-5" dirty="0">
                          <a:solidFill>
                            <a:srgbClr val="FFFFFF"/>
                          </a:solidFill>
                          <a:latin typeface="Arial"/>
                          <a:cs typeface="Arial"/>
                        </a:rPr>
                        <a:t>Overall</a:t>
                      </a:r>
                      <a:endParaRPr sz="1000">
                        <a:latin typeface="Arial"/>
                        <a:cs typeface="Arial"/>
                      </a:endParaRPr>
                    </a:p>
                  </a:txBody>
                  <a:tcPr marL="0" marR="0" marT="381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extLst>
                  <a:ext uri="{0D108BD9-81ED-4DB2-BD59-A6C34878D82A}">
                    <a16:rowId xmlns:a16="http://schemas.microsoft.com/office/drawing/2014/main" val="10000"/>
                  </a:ext>
                </a:extLst>
              </a:tr>
              <a:tr h="350520">
                <a:tc>
                  <a:txBody>
                    <a:bodyPr/>
                    <a:lstStyle/>
                    <a:p>
                      <a:pPr>
                        <a:lnSpc>
                          <a:spcPct val="100000"/>
                        </a:lnSpc>
                      </a:pPr>
                      <a:endParaRPr sz="900">
                        <a:latin typeface="Times New Roman"/>
                        <a:cs typeface="Times New Roman"/>
                      </a:endParaRPr>
                    </a:p>
                  </a:txBody>
                  <a:tcPr marL="0" marR="0" marT="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gn="ctr">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R="47625" algn="r">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82550">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55244">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0066FF"/>
                          </a:solidFill>
                          <a:latin typeface="Arial"/>
                          <a:cs typeface="Arial"/>
                        </a:rPr>
                        <a:t>202</a:t>
                      </a:r>
                      <a:r>
                        <a:rPr lang="en-US" sz="1000" b="1" spc="-10" dirty="0">
                          <a:solidFill>
                            <a:srgbClr val="0066FF"/>
                          </a:solidFill>
                          <a:latin typeface="Arial"/>
                          <a:cs typeface="Arial"/>
                        </a:rPr>
                        <a:t>1</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80"/>
                        </a:spcBef>
                      </a:pPr>
                      <a:r>
                        <a:rPr sz="1000" b="1" spc="-10" dirty="0">
                          <a:solidFill>
                            <a:srgbClr val="41503D"/>
                          </a:solidFill>
                          <a:latin typeface="Arial"/>
                          <a:cs typeface="Arial"/>
                        </a:rPr>
                        <a:t>202</a:t>
                      </a:r>
                      <a:r>
                        <a:rPr lang="en-US" sz="1000" b="1" spc="-10" dirty="0">
                          <a:solidFill>
                            <a:srgbClr val="41503D"/>
                          </a:solidFill>
                          <a:latin typeface="Arial"/>
                          <a:cs typeface="Arial"/>
                        </a:rPr>
                        <a:t>2</a:t>
                      </a:r>
                      <a:endParaRPr sz="1000" dirty="0">
                        <a:latin typeface="Arial"/>
                        <a:cs typeface="Arial"/>
                      </a:endParaRPr>
                    </a:p>
                  </a:txBody>
                  <a:tcPr marL="0" marR="0" marT="9906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1"/>
                  </a:ext>
                </a:extLst>
              </a:tr>
              <a:tr h="175260">
                <a:tc>
                  <a:txBody>
                    <a:bodyPr/>
                    <a:lstStyle/>
                    <a:p>
                      <a:pPr marL="48895">
                        <a:lnSpc>
                          <a:spcPct val="100000"/>
                        </a:lnSpc>
                        <a:spcBef>
                          <a:spcPts val="210"/>
                        </a:spcBef>
                      </a:pPr>
                      <a:r>
                        <a:rPr sz="800" b="1" dirty="0">
                          <a:solidFill>
                            <a:srgbClr val="102B40"/>
                          </a:solidFill>
                          <a:latin typeface="Arial"/>
                          <a:cs typeface="Arial"/>
                        </a:rPr>
                        <a:t>Provide </a:t>
                      </a:r>
                      <a:r>
                        <a:rPr sz="800" b="1" spc="-5" dirty="0">
                          <a:solidFill>
                            <a:srgbClr val="102B40"/>
                          </a:solidFill>
                          <a:latin typeface="Arial"/>
                          <a:cs typeface="Arial"/>
                        </a:rPr>
                        <a:t>an</a:t>
                      </a:r>
                      <a:r>
                        <a:rPr sz="800" b="1" spc="-10" dirty="0">
                          <a:solidFill>
                            <a:srgbClr val="102B40"/>
                          </a:solidFill>
                          <a:latin typeface="Arial"/>
                          <a:cs typeface="Arial"/>
                        </a:rPr>
                        <a:t> </a:t>
                      </a:r>
                      <a:r>
                        <a:rPr sz="800" b="1" spc="-5" dirty="0">
                          <a:solidFill>
                            <a:srgbClr val="102B40"/>
                          </a:solidFill>
                          <a:latin typeface="Arial"/>
                          <a:cs typeface="Arial"/>
                        </a:rPr>
                        <a:t>exercise</a:t>
                      </a:r>
                      <a:r>
                        <a:rPr sz="800" b="1" spc="35" dirty="0">
                          <a:solidFill>
                            <a:srgbClr val="102B40"/>
                          </a:solidFill>
                          <a:latin typeface="Arial"/>
                          <a:cs typeface="Arial"/>
                        </a:rPr>
                        <a:t> </a:t>
                      </a:r>
                      <a:r>
                        <a:rPr sz="800" b="1" spc="-5" dirty="0">
                          <a:solidFill>
                            <a:srgbClr val="102B40"/>
                          </a:solidFill>
                          <a:latin typeface="Arial"/>
                          <a:cs typeface="Arial"/>
                        </a:rPr>
                        <a:t>facility</a:t>
                      </a:r>
                      <a:r>
                        <a:rPr sz="800" b="1" dirty="0">
                          <a:solidFill>
                            <a:srgbClr val="102B40"/>
                          </a:solidFill>
                          <a:latin typeface="Arial"/>
                          <a:cs typeface="Arial"/>
                        </a:rPr>
                        <a:t> </a:t>
                      </a:r>
                      <a:r>
                        <a:rPr sz="800" b="1" spc="-5" dirty="0">
                          <a:solidFill>
                            <a:srgbClr val="102B40"/>
                          </a:solidFill>
                          <a:latin typeface="Arial"/>
                          <a:cs typeface="Arial"/>
                        </a:rPr>
                        <a:t>on-site</a:t>
                      </a:r>
                      <a:endParaRPr sz="800">
                        <a:latin typeface="Arial"/>
                        <a:cs typeface="Arial"/>
                      </a:endParaRPr>
                    </a:p>
                  </a:txBody>
                  <a:tcPr marL="0" marR="0" marT="2667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gn="ctr">
                        <a:lnSpc>
                          <a:spcPct val="100000"/>
                        </a:lnSpc>
                        <a:spcBef>
                          <a:spcPts val="60"/>
                        </a:spcBef>
                      </a:pPr>
                      <a:r>
                        <a:rPr lang="en-US" sz="1000" b="1" spc="-10" dirty="0">
                          <a:solidFill>
                            <a:srgbClr val="0066FF"/>
                          </a:solidFill>
                          <a:latin typeface="Arial"/>
                          <a:cs typeface="Arial"/>
                        </a:rPr>
                        <a:t>24</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R="61594" algn="r">
                        <a:lnSpc>
                          <a:spcPct val="100000"/>
                        </a:lnSpc>
                        <a:spcBef>
                          <a:spcPts val="60"/>
                        </a:spcBef>
                      </a:pPr>
                      <a:r>
                        <a:rPr lang="en-US" sz="1000" b="1" spc="-10" dirty="0">
                          <a:solidFill>
                            <a:srgbClr val="41503D"/>
                          </a:solidFill>
                          <a:latin typeface="Arial"/>
                          <a:cs typeface="Arial"/>
                        </a:rPr>
                        <a:t>36</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97790">
                        <a:lnSpc>
                          <a:spcPct val="100000"/>
                        </a:lnSpc>
                        <a:spcBef>
                          <a:spcPts val="60"/>
                        </a:spcBef>
                      </a:pPr>
                      <a:r>
                        <a:rPr sz="1000" b="1" spc="-10" dirty="0">
                          <a:solidFill>
                            <a:srgbClr val="0066FF"/>
                          </a:solidFill>
                          <a:latin typeface="Arial"/>
                          <a:cs typeface="Arial"/>
                        </a:rPr>
                        <a:t>4</a:t>
                      </a:r>
                      <a:r>
                        <a:rPr lang="en-US" sz="1000" b="1" spc="-10" dirty="0">
                          <a:solidFill>
                            <a:srgbClr val="0066FF"/>
                          </a:solidFill>
                          <a:latin typeface="Arial"/>
                          <a:cs typeface="Arial"/>
                        </a:rPr>
                        <a:t>8</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gn="ctr">
                        <a:lnSpc>
                          <a:spcPct val="100000"/>
                        </a:lnSpc>
                        <a:spcBef>
                          <a:spcPts val="60"/>
                        </a:spcBef>
                      </a:pPr>
                      <a:r>
                        <a:rPr lang="en-US" sz="1000" b="1" spc="-10" dirty="0">
                          <a:solidFill>
                            <a:srgbClr val="41503D"/>
                          </a:solidFill>
                          <a:latin typeface="Arial"/>
                          <a:cs typeface="Arial"/>
                        </a:rPr>
                        <a:t>46</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35" algn="ctr">
                        <a:lnSpc>
                          <a:spcPct val="100000"/>
                        </a:lnSpc>
                        <a:spcBef>
                          <a:spcPts val="60"/>
                        </a:spcBef>
                      </a:pPr>
                      <a:r>
                        <a:rPr lang="en-US" sz="1000" b="1" spc="-10" dirty="0">
                          <a:solidFill>
                            <a:srgbClr val="0066FF"/>
                          </a:solidFill>
                          <a:latin typeface="Arial"/>
                          <a:cs typeface="Arial"/>
                        </a:rPr>
                        <a:t>64</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35" algn="ctr">
                        <a:lnSpc>
                          <a:spcPct val="100000"/>
                        </a:lnSpc>
                        <a:spcBef>
                          <a:spcPts val="60"/>
                        </a:spcBef>
                      </a:pPr>
                      <a:r>
                        <a:rPr lang="en-US" sz="1000" b="1" spc="-10" dirty="0">
                          <a:solidFill>
                            <a:srgbClr val="41503D"/>
                          </a:solidFill>
                          <a:latin typeface="Arial"/>
                          <a:cs typeface="Arial"/>
                        </a:rPr>
                        <a:t>33</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9215">
                        <a:lnSpc>
                          <a:spcPct val="100000"/>
                        </a:lnSpc>
                        <a:spcBef>
                          <a:spcPts val="60"/>
                        </a:spcBef>
                      </a:pPr>
                      <a:r>
                        <a:rPr lang="en-US" sz="1000" b="1" spc="-10" dirty="0">
                          <a:solidFill>
                            <a:srgbClr val="0066FF"/>
                          </a:solidFill>
                          <a:latin typeface="Arial"/>
                          <a:cs typeface="Arial"/>
                        </a:rPr>
                        <a:t>54</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gn="ctr">
                        <a:lnSpc>
                          <a:spcPct val="100000"/>
                        </a:lnSpc>
                        <a:spcBef>
                          <a:spcPts val="60"/>
                        </a:spcBef>
                      </a:pPr>
                      <a:r>
                        <a:rPr lang="en-US" sz="1000" b="1" spc="-10" dirty="0">
                          <a:solidFill>
                            <a:srgbClr val="41503D"/>
                          </a:solidFill>
                          <a:latin typeface="Arial"/>
                          <a:cs typeface="Arial"/>
                        </a:rPr>
                        <a:t>53</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35" algn="ctr">
                        <a:lnSpc>
                          <a:spcPct val="100000"/>
                        </a:lnSpc>
                        <a:spcBef>
                          <a:spcPts val="60"/>
                        </a:spcBef>
                      </a:pPr>
                      <a:r>
                        <a:rPr sz="1000" b="1" spc="-10" dirty="0">
                          <a:solidFill>
                            <a:srgbClr val="0066FF"/>
                          </a:solidFill>
                          <a:latin typeface="Arial"/>
                          <a:cs typeface="Arial"/>
                        </a:rPr>
                        <a:t>4</a:t>
                      </a:r>
                      <a:r>
                        <a:rPr lang="en-US" sz="1000" b="1" spc="-10" dirty="0">
                          <a:solidFill>
                            <a:srgbClr val="0066FF"/>
                          </a:solidFill>
                          <a:latin typeface="Arial"/>
                          <a:cs typeface="Arial"/>
                        </a:rPr>
                        <a:t>8</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marL="635" algn="ctr">
                        <a:lnSpc>
                          <a:spcPct val="100000"/>
                        </a:lnSpc>
                        <a:spcBef>
                          <a:spcPts val="60"/>
                        </a:spcBef>
                      </a:pPr>
                      <a:r>
                        <a:rPr lang="en-US" sz="1000" b="1" spc="-10" dirty="0">
                          <a:solidFill>
                            <a:srgbClr val="FF0000"/>
                          </a:solidFill>
                          <a:latin typeface="Arial"/>
                          <a:cs typeface="Arial"/>
                        </a:rPr>
                        <a:t>44</a:t>
                      </a:r>
                      <a:r>
                        <a:rPr sz="1000" b="1" spc="-10" dirty="0">
                          <a:solidFill>
                            <a:srgbClr val="FF0000"/>
                          </a:solidFill>
                          <a:latin typeface="Arial"/>
                          <a:cs typeface="Arial"/>
                        </a:rPr>
                        <a:t>%</a:t>
                      </a:r>
                      <a:endParaRPr sz="1000" dirty="0">
                        <a:solidFill>
                          <a:srgbClr val="FF0000"/>
                        </a:solidFill>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extLst>
                  <a:ext uri="{0D108BD9-81ED-4DB2-BD59-A6C34878D82A}">
                    <a16:rowId xmlns:a16="http://schemas.microsoft.com/office/drawing/2014/main" val="10002"/>
                  </a:ext>
                </a:extLst>
              </a:tr>
              <a:tr h="274955">
                <a:tc>
                  <a:txBody>
                    <a:bodyPr/>
                    <a:lstStyle/>
                    <a:p>
                      <a:pPr marL="48895">
                        <a:lnSpc>
                          <a:spcPct val="100000"/>
                        </a:lnSpc>
                        <a:spcBef>
                          <a:spcPts val="55"/>
                        </a:spcBef>
                      </a:pPr>
                      <a:r>
                        <a:rPr sz="800" b="1" dirty="0">
                          <a:solidFill>
                            <a:srgbClr val="102B40"/>
                          </a:solidFill>
                          <a:latin typeface="Arial"/>
                          <a:cs typeface="Arial"/>
                        </a:rPr>
                        <a:t>Provide</a:t>
                      </a:r>
                      <a:r>
                        <a:rPr sz="800" b="1" spc="-20" dirty="0">
                          <a:solidFill>
                            <a:srgbClr val="102B40"/>
                          </a:solidFill>
                          <a:latin typeface="Arial"/>
                          <a:cs typeface="Arial"/>
                        </a:rPr>
                        <a:t> </a:t>
                      </a:r>
                      <a:r>
                        <a:rPr sz="800" b="1" dirty="0">
                          <a:solidFill>
                            <a:srgbClr val="102B40"/>
                          </a:solidFill>
                          <a:latin typeface="Arial"/>
                          <a:cs typeface="Arial"/>
                        </a:rPr>
                        <a:t>other</a:t>
                      </a:r>
                      <a:r>
                        <a:rPr sz="800" b="1" spc="-25" dirty="0">
                          <a:solidFill>
                            <a:srgbClr val="102B40"/>
                          </a:solidFill>
                          <a:latin typeface="Arial"/>
                          <a:cs typeface="Arial"/>
                        </a:rPr>
                        <a:t> </a:t>
                      </a:r>
                      <a:r>
                        <a:rPr sz="800" b="1" dirty="0">
                          <a:solidFill>
                            <a:srgbClr val="102B40"/>
                          </a:solidFill>
                          <a:latin typeface="Arial"/>
                          <a:cs typeface="Arial"/>
                        </a:rPr>
                        <a:t>environmental</a:t>
                      </a:r>
                      <a:r>
                        <a:rPr sz="800" b="1" spc="-25" dirty="0">
                          <a:solidFill>
                            <a:srgbClr val="102B40"/>
                          </a:solidFill>
                          <a:latin typeface="Arial"/>
                          <a:cs typeface="Arial"/>
                        </a:rPr>
                        <a:t> </a:t>
                      </a:r>
                      <a:r>
                        <a:rPr sz="800" b="1" dirty="0">
                          <a:solidFill>
                            <a:srgbClr val="102B40"/>
                          </a:solidFill>
                          <a:latin typeface="Arial"/>
                          <a:cs typeface="Arial"/>
                        </a:rPr>
                        <a:t>supports</a:t>
                      </a:r>
                      <a:r>
                        <a:rPr sz="800" b="1" spc="-25" dirty="0">
                          <a:solidFill>
                            <a:srgbClr val="102B40"/>
                          </a:solidFill>
                          <a:latin typeface="Arial"/>
                          <a:cs typeface="Arial"/>
                        </a:rPr>
                        <a:t> </a:t>
                      </a:r>
                      <a:r>
                        <a:rPr sz="800" b="1" dirty="0">
                          <a:solidFill>
                            <a:srgbClr val="102B40"/>
                          </a:solidFill>
                          <a:latin typeface="Arial"/>
                          <a:cs typeface="Arial"/>
                        </a:rPr>
                        <a:t>for</a:t>
                      </a:r>
                      <a:endParaRPr sz="800">
                        <a:latin typeface="Arial"/>
                        <a:cs typeface="Arial"/>
                      </a:endParaRPr>
                    </a:p>
                    <a:p>
                      <a:pPr marL="48895">
                        <a:lnSpc>
                          <a:spcPts val="910"/>
                        </a:lnSpc>
                        <a:spcBef>
                          <a:spcPts val="145"/>
                        </a:spcBef>
                      </a:pPr>
                      <a:r>
                        <a:rPr sz="800" b="1" spc="-5" dirty="0">
                          <a:solidFill>
                            <a:srgbClr val="102B40"/>
                          </a:solidFill>
                          <a:latin typeface="Arial"/>
                          <a:cs typeface="Arial"/>
                        </a:rPr>
                        <a:t>recreation</a:t>
                      </a:r>
                      <a:r>
                        <a:rPr sz="800" b="1" spc="5" dirty="0">
                          <a:solidFill>
                            <a:srgbClr val="102B40"/>
                          </a:solidFill>
                          <a:latin typeface="Arial"/>
                          <a:cs typeface="Arial"/>
                        </a:rPr>
                        <a:t> </a:t>
                      </a:r>
                      <a:r>
                        <a:rPr sz="800" b="1" dirty="0">
                          <a:solidFill>
                            <a:srgbClr val="102B40"/>
                          </a:solidFill>
                          <a:latin typeface="Arial"/>
                          <a:cs typeface="Arial"/>
                        </a:rPr>
                        <a:t>or</a:t>
                      </a:r>
                      <a:r>
                        <a:rPr sz="800" b="1" spc="-15" dirty="0">
                          <a:solidFill>
                            <a:srgbClr val="102B40"/>
                          </a:solidFill>
                          <a:latin typeface="Arial"/>
                          <a:cs typeface="Arial"/>
                        </a:rPr>
                        <a:t> </a:t>
                      </a:r>
                      <a:r>
                        <a:rPr sz="800" b="1" spc="-5" dirty="0">
                          <a:solidFill>
                            <a:srgbClr val="102B40"/>
                          </a:solidFill>
                          <a:latin typeface="Arial"/>
                          <a:cs typeface="Arial"/>
                        </a:rPr>
                        <a:t>physical</a:t>
                      </a:r>
                      <a:r>
                        <a:rPr sz="800" b="1" spc="45" dirty="0">
                          <a:solidFill>
                            <a:srgbClr val="102B40"/>
                          </a:solidFill>
                          <a:latin typeface="Arial"/>
                          <a:cs typeface="Arial"/>
                        </a:rPr>
                        <a:t> </a:t>
                      </a:r>
                      <a:r>
                        <a:rPr sz="800" b="1" spc="-5" dirty="0">
                          <a:solidFill>
                            <a:srgbClr val="102B40"/>
                          </a:solidFill>
                          <a:latin typeface="Arial"/>
                          <a:cs typeface="Arial"/>
                        </a:rPr>
                        <a:t>activity</a:t>
                      </a:r>
                      <a:endParaRPr sz="800">
                        <a:latin typeface="Arial"/>
                        <a:cs typeface="Arial"/>
                      </a:endParaRPr>
                    </a:p>
                  </a:txBody>
                  <a:tcPr marL="0" marR="0" marT="69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gn="ctr">
                        <a:lnSpc>
                          <a:spcPct val="100000"/>
                        </a:lnSpc>
                        <a:spcBef>
                          <a:spcPts val="455"/>
                        </a:spcBef>
                      </a:pPr>
                      <a:r>
                        <a:rPr sz="1000" b="1" spc="-10" dirty="0">
                          <a:solidFill>
                            <a:srgbClr val="0066FF"/>
                          </a:solidFill>
                          <a:latin typeface="Arial"/>
                          <a:cs typeface="Arial"/>
                        </a:rPr>
                        <a:t>6</a:t>
                      </a:r>
                      <a:r>
                        <a:rPr lang="en-US" sz="1000" b="1" spc="-10" dirty="0">
                          <a:solidFill>
                            <a:srgbClr val="0066FF"/>
                          </a:solidFill>
                          <a:latin typeface="Arial"/>
                          <a:cs typeface="Arial"/>
                        </a:rPr>
                        <a:t>0</a:t>
                      </a:r>
                      <a:r>
                        <a:rPr sz="1000" b="1" spc="-10" dirty="0">
                          <a:solidFill>
                            <a:srgbClr val="0066FF"/>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R="61594" algn="r">
                        <a:lnSpc>
                          <a:spcPct val="100000"/>
                        </a:lnSpc>
                        <a:spcBef>
                          <a:spcPts val="455"/>
                        </a:spcBef>
                      </a:pPr>
                      <a:r>
                        <a:rPr lang="en-US" sz="1000" b="1" spc="-10" dirty="0">
                          <a:solidFill>
                            <a:srgbClr val="41503D"/>
                          </a:solidFill>
                          <a:latin typeface="Arial"/>
                          <a:cs typeface="Arial"/>
                        </a:rPr>
                        <a:t>62</a:t>
                      </a:r>
                      <a:r>
                        <a:rPr sz="1000" b="1" spc="-10" dirty="0">
                          <a:solidFill>
                            <a:srgbClr val="41503D"/>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97790">
                        <a:lnSpc>
                          <a:spcPct val="100000"/>
                        </a:lnSpc>
                        <a:spcBef>
                          <a:spcPts val="455"/>
                        </a:spcBef>
                      </a:pPr>
                      <a:r>
                        <a:rPr sz="1000" b="1" spc="-10" dirty="0">
                          <a:solidFill>
                            <a:srgbClr val="0066FF"/>
                          </a:solidFill>
                          <a:latin typeface="Arial"/>
                          <a:cs typeface="Arial"/>
                        </a:rPr>
                        <a:t>8</a:t>
                      </a:r>
                      <a:r>
                        <a:rPr lang="en-US" sz="1000" b="1" spc="-10" dirty="0">
                          <a:solidFill>
                            <a:srgbClr val="0066FF"/>
                          </a:solidFill>
                          <a:latin typeface="Arial"/>
                          <a:cs typeface="Arial"/>
                        </a:rPr>
                        <a:t>4</a:t>
                      </a:r>
                      <a:r>
                        <a:rPr sz="1000" b="1" spc="-10" dirty="0">
                          <a:solidFill>
                            <a:srgbClr val="0066FF"/>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455"/>
                        </a:spcBef>
                      </a:pPr>
                      <a:r>
                        <a:rPr lang="en-US" sz="1000" b="1" spc="-10" dirty="0">
                          <a:solidFill>
                            <a:srgbClr val="41503D"/>
                          </a:solidFill>
                          <a:latin typeface="Arial"/>
                          <a:cs typeface="Arial"/>
                        </a:rPr>
                        <a:t>81</a:t>
                      </a:r>
                      <a:r>
                        <a:rPr sz="1000" b="1" spc="-10" dirty="0">
                          <a:solidFill>
                            <a:srgbClr val="41503D"/>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455"/>
                        </a:spcBef>
                      </a:pPr>
                      <a:r>
                        <a:rPr lang="en-US" sz="1000" b="1" spc="-10" dirty="0">
                          <a:solidFill>
                            <a:srgbClr val="0066FF"/>
                          </a:solidFill>
                          <a:latin typeface="Arial"/>
                          <a:cs typeface="Arial"/>
                        </a:rPr>
                        <a:t>92</a:t>
                      </a:r>
                      <a:r>
                        <a:rPr sz="1000" b="1" spc="-10" dirty="0">
                          <a:solidFill>
                            <a:srgbClr val="0066FF"/>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455"/>
                        </a:spcBef>
                      </a:pPr>
                      <a:r>
                        <a:rPr lang="en-US" sz="1000" b="1" spc="-10" dirty="0">
                          <a:solidFill>
                            <a:srgbClr val="41503D"/>
                          </a:solidFill>
                          <a:latin typeface="Arial"/>
                          <a:cs typeface="Arial"/>
                        </a:rPr>
                        <a:t>74</a:t>
                      </a:r>
                      <a:r>
                        <a:rPr sz="1000" b="1" spc="-10" dirty="0">
                          <a:solidFill>
                            <a:srgbClr val="41503D"/>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9215">
                        <a:lnSpc>
                          <a:spcPct val="100000"/>
                        </a:lnSpc>
                        <a:spcBef>
                          <a:spcPts val="455"/>
                        </a:spcBef>
                      </a:pPr>
                      <a:r>
                        <a:rPr lang="en-US" sz="1000" b="1" spc="-10" dirty="0">
                          <a:solidFill>
                            <a:srgbClr val="0066FF"/>
                          </a:solidFill>
                          <a:latin typeface="Arial"/>
                          <a:cs typeface="Arial"/>
                        </a:rPr>
                        <a:t>73</a:t>
                      </a:r>
                      <a:r>
                        <a:rPr sz="1000" b="1" spc="-10" dirty="0">
                          <a:solidFill>
                            <a:srgbClr val="0066FF"/>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455"/>
                        </a:spcBef>
                      </a:pPr>
                      <a:r>
                        <a:rPr lang="en-US" sz="1000" b="1" spc="-10" dirty="0">
                          <a:solidFill>
                            <a:srgbClr val="41503D"/>
                          </a:solidFill>
                          <a:latin typeface="Arial"/>
                          <a:cs typeface="Arial"/>
                        </a:rPr>
                        <a:t>79</a:t>
                      </a:r>
                      <a:r>
                        <a:rPr sz="1000" b="1" spc="-10" dirty="0">
                          <a:solidFill>
                            <a:srgbClr val="41503D"/>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455"/>
                        </a:spcBef>
                      </a:pPr>
                      <a:r>
                        <a:rPr sz="1000" b="1" spc="-10" dirty="0">
                          <a:solidFill>
                            <a:srgbClr val="0066FF"/>
                          </a:solidFill>
                          <a:latin typeface="Arial"/>
                          <a:cs typeface="Arial"/>
                        </a:rPr>
                        <a:t>7</a:t>
                      </a:r>
                      <a:r>
                        <a:rPr lang="en-US" sz="1000" b="1" spc="-10" dirty="0">
                          <a:solidFill>
                            <a:srgbClr val="0066FF"/>
                          </a:solidFill>
                          <a:latin typeface="Arial"/>
                          <a:cs typeface="Arial"/>
                        </a:rPr>
                        <a:t>7</a:t>
                      </a:r>
                      <a:r>
                        <a:rPr sz="1000" b="1" spc="-10" dirty="0">
                          <a:solidFill>
                            <a:srgbClr val="0066FF"/>
                          </a:solidFill>
                          <a:latin typeface="Arial"/>
                          <a:cs typeface="Arial"/>
                        </a:rPr>
                        <a:t>%</a:t>
                      </a:r>
                      <a:endParaRPr sz="1000" dirty="0">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455"/>
                        </a:spcBef>
                      </a:pPr>
                      <a:r>
                        <a:rPr lang="en-US" sz="1000" b="1" spc="-10" dirty="0">
                          <a:solidFill>
                            <a:srgbClr val="FF0000"/>
                          </a:solidFill>
                          <a:latin typeface="Arial"/>
                          <a:cs typeface="Arial"/>
                        </a:rPr>
                        <a:t>75</a:t>
                      </a:r>
                      <a:r>
                        <a:rPr sz="1000" b="1" spc="-10" dirty="0">
                          <a:solidFill>
                            <a:srgbClr val="FF0000"/>
                          </a:solidFill>
                          <a:latin typeface="Arial"/>
                          <a:cs typeface="Arial"/>
                        </a:rPr>
                        <a:t>%</a:t>
                      </a:r>
                      <a:endParaRPr sz="1000" dirty="0">
                        <a:solidFill>
                          <a:srgbClr val="FF0000"/>
                        </a:solidFill>
                        <a:latin typeface="Arial"/>
                        <a:cs typeface="Arial"/>
                      </a:endParaRPr>
                    </a:p>
                  </a:txBody>
                  <a:tcPr marL="0" marR="0" marT="5778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3"/>
                  </a:ext>
                </a:extLst>
              </a:tr>
              <a:tr h="412750">
                <a:tc>
                  <a:txBody>
                    <a:bodyPr/>
                    <a:lstStyle/>
                    <a:p>
                      <a:pPr marL="48895">
                        <a:lnSpc>
                          <a:spcPct val="100000"/>
                        </a:lnSpc>
                        <a:spcBef>
                          <a:spcPts val="45"/>
                        </a:spcBef>
                      </a:pPr>
                      <a:r>
                        <a:rPr sz="800" b="1" dirty="0">
                          <a:solidFill>
                            <a:srgbClr val="102B40"/>
                          </a:solidFill>
                          <a:latin typeface="Arial"/>
                          <a:cs typeface="Arial"/>
                        </a:rPr>
                        <a:t>Post</a:t>
                      </a:r>
                      <a:r>
                        <a:rPr sz="800" b="1" spc="-5" dirty="0">
                          <a:solidFill>
                            <a:srgbClr val="102B40"/>
                          </a:solidFill>
                          <a:latin typeface="Arial"/>
                          <a:cs typeface="Arial"/>
                        </a:rPr>
                        <a:t> </a:t>
                      </a:r>
                      <a:r>
                        <a:rPr sz="800" b="1" dirty="0">
                          <a:solidFill>
                            <a:srgbClr val="102B40"/>
                          </a:solidFill>
                          <a:latin typeface="Arial"/>
                          <a:cs typeface="Arial"/>
                        </a:rPr>
                        <a:t>signs</a:t>
                      </a:r>
                      <a:r>
                        <a:rPr sz="800" b="1" spc="-10" dirty="0">
                          <a:solidFill>
                            <a:srgbClr val="102B40"/>
                          </a:solidFill>
                          <a:latin typeface="Arial"/>
                          <a:cs typeface="Arial"/>
                        </a:rPr>
                        <a:t> </a:t>
                      </a:r>
                      <a:r>
                        <a:rPr sz="800" b="1" spc="-5" dirty="0">
                          <a:solidFill>
                            <a:srgbClr val="102B40"/>
                          </a:solidFill>
                          <a:latin typeface="Arial"/>
                          <a:cs typeface="Arial"/>
                        </a:rPr>
                        <a:t>at</a:t>
                      </a:r>
                      <a:r>
                        <a:rPr sz="800" b="1" dirty="0">
                          <a:solidFill>
                            <a:srgbClr val="102B40"/>
                          </a:solidFill>
                          <a:latin typeface="Arial"/>
                          <a:cs typeface="Arial"/>
                        </a:rPr>
                        <a:t> </a:t>
                      </a:r>
                      <a:r>
                        <a:rPr sz="800" b="1" spc="-5" dirty="0">
                          <a:solidFill>
                            <a:srgbClr val="102B40"/>
                          </a:solidFill>
                          <a:latin typeface="Arial"/>
                          <a:cs typeface="Arial"/>
                        </a:rPr>
                        <a:t>elevators,</a:t>
                      </a:r>
                      <a:r>
                        <a:rPr sz="800" b="1" spc="25" dirty="0">
                          <a:solidFill>
                            <a:srgbClr val="102B40"/>
                          </a:solidFill>
                          <a:latin typeface="Arial"/>
                          <a:cs typeface="Arial"/>
                        </a:rPr>
                        <a:t> </a:t>
                      </a:r>
                      <a:r>
                        <a:rPr sz="800" b="1" dirty="0">
                          <a:solidFill>
                            <a:srgbClr val="102B40"/>
                          </a:solidFill>
                          <a:latin typeface="Arial"/>
                          <a:cs typeface="Arial"/>
                        </a:rPr>
                        <a:t>stairwell</a:t>
                      </a:r>
                      <a:r>
                        <a:rPr sz="800" b="1" spc="-5" dirty="0">
                          <a:solidFill>
                            <a:srgbClr val="102B40"/>
                          </a:solidFill>
                          <a:latin typeface="Arial"/>
                          <a:cs typeface="Arial"/>
                        </a:rPr>
                        <a:t> entrances</a:t>
                      </a:r>
                      <a:r>
                        <a:rPr sz="800" b="1" spc="25" dirty="0">
                          <a:solidFill>
                            <a:srgbClr val="102B40"/>
                          </a:solidFill>
                          <a:latin typeface="Arial"/>
                          <a:cs typeface="Arial"/>
                        </a:rPr>
                        <a:t> </a:t>
                      </a:r>
                      <a:r>
                        <a:rPr sz="800" b="1" dirty="0">
                          <a:solidFill>
                            <a:srgbClr val="102B40"/>
                          </a:solidFill>
                          <a:latin typeface="Arial"/>
                          <a:cs typeface="Arial"/>
                        </a:rPr>
                        <a:t>or</a:t>
                      </a:r>
                      <a:endParaRPr sz="800">
                        <a:latin typeface="Arial"/>
                        <a:cs typeface="Arial"/>
                      </a:endParaRPr>
                    </a:p>
                    <a:p>
                      <a:pPr marL="48895" marR="104139">
                        <a:lnSpc>
                          <a:spcPct val="114999"/>
                        </a:lnSpc>
                      </a:pPr>
                      <a:r>
                        <a:rPr sz="800" b="1" spc="-5" dirty="0">
                          <a:solidFill>
                            <a:srgbClr val="102B40"/>
                          </a:solidFill>
                          <a:latin typeface="Arial"/>
                          <a:cs typeface="Arial"/>
                        </a:rPr>
                        <a:t>exits, </a:t>
                      </a:r>
                      <a:r>
                        <a:rPr sz="800" b="1" dirty="0">
                          <a:solidFill>
                            <a:srgbClr val="102B40"/>
                          </a:solidFill>
                          <a:latin typeface="Arial"/>
                          <a:cs typeface="Arial"/>
                        </a:rPr>
                        <a:t>and other </a:t>
                      </a:r>
                      <a:r>
                        <a:rPr sz="800" b="1" spc="-5" dirty="0">
                          <a:solidFill>
                            <a:srgbClr val="102B40"/>
                          </a:solidFill>
                          <a:latin typeface="Arial"/>
                          <a:cs typeface="Arial"/>
                        </a:rPr>
                        <a:t>key </a:t>
                      </a:r>
                      <a:r>
                        <a:rPr sz="800" b="1" dirty="0">
                          <a:solidFill>
                            <a:srgbClr val="102B40"/>
                          </a:solidFill>
                          <a:latin typeface="Arial"/>
                          <a:cs typeface="Arial"/>
                        </a:rPr>
                        <a:t>locations </a:t>
                      </a:r>
                      <a:r>
                        <a:rPr sz="800" b="1" spc="-5" dirty="0">
                          <a:solidFill>
                            <a:srgbClr val="102B40"/>
                          </a:solidFill>
                          <a:latin typeface="Arial"/>
                          <a:cs typeface="Arial"/>
                        </a:rPr>
                        <a:t>that </a:t>
                      </a:r>
                      <a:r>
                        <a:rPr sz="800" b="1" dirty="0">
                          <a:solidFill>
                            <a:srgbClr val="102B40"/>
                          </a:solidFill>
                          <a:latin typeface="Arial"/>
                          <a:cs typeface="Arial"/>
                        </a:rPr>
                        <a:t>encourage </a:t>
                      </a:r>
                      <a:r>
                        <a:rPr sz="800" b="1" spc="-210" dirty="0">
                          <a:solidFill>
                            <a:srgbClr val="102B40"/>
                          </a:solidFill>
                          <a:latin typeface="Arial"/>
                          <a:cs typeface="Arial"/>
                        </a:rPr>
                        <a:t> </a:t>
                      </a:r>
                      <a:r>
                        <a:rPr sz="800" b="1" spc="-5" dirty="0">
                          <a:solidFill>
                            <a:srgbClr val="102B40"/>
                          </a:solidFill>
                          <a:latin typeface="Arial"/>
                          <a:cs typeface="Arial"/>
                        </a:rPr>
                        <a:t>employees</a:t>
                      </a:r>
                      <a:r>
                        <a:rPr sz="800" b="1" spc="45" dirty="0">
                          <a:solidFill>
                            <a:srgbClr val="102B40"/>
                          </a:solidFill>
                          <a:latin typeface="Arial"/>
                          <a:cs typeface="Arial"/>
                        </a:rPr>
                        <a:t> </a:t>
                      </a:r>
                      <a:r>
                        <a:rPr sz="800" b="1" spc="-5" dirty="0">
                          <a:solidFill>
                            <a:srgbClr val="102B40"/>
                          </a:solidFill>
                          <a:latin typeface="Arial"/>
                          <a:cs typeface="Arial"/>
                        </a:rPr>
                        <a:t>to</a:t>
                      </a:r>
                      <a:r>
                        <a:rPr sz="800" b="1" spc="-10" dirty="0">
                          <a:solidFill>
                            <a:srgbClr val="102B40"/>
                          </a:solidFill>
                          <a:latin typeface="Arial"/>
                          <a:cs typeface="Arial"/>
                        </a:rPr>
                        <a:t> </a:t>
                      </a:r>
                      <a:r>
                        <a:rPr sz="800" b="1" dirty="0">
                          <a:solidFill>
                            <a:srgbClr val="102B40"/>
                          </a:solidFill>
                          <a:latin typeface="Arial"/>
                          <a:cs typeface="Arial"/>
                        </a:rPr>
                        <a:t>use the</a:t>
                      </a:r>
                      <a:r>
                        <a:rPr sz="800" b="1" spc="-5" dirty="0">
                          <a:solidFill>
                            <a:srgbClr val="102B40"/>
                          </a:solidFill>
                          <a:latin typeface="Arial"/>
                          <a:cs typeface="Arial"/>
                        </a:rPr>
                        <a:t> stairs</a:t>
                      </a:r>
                      <a:endParaRPr sz="80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nSpc>
                          <a:spcPct val="100000"/>
                        </a:lnSpc>
                        <a:spcBef>
                          <a:spcPts val="20"/>
                        </a:spcBef>
                      </a:pPr>
                      <a:endParaRPr sz="850">
                        <a:latin typeface="Times New Roman"/>
                        <a:cs typeface="Times New Roman"/>
                      </a:endParaRPr>
                    </a:p>
                    <a:p>
                      <a:pPr algn="ctr">
                        <a:lnSpc>
                          <a:spcPct val="100000"/>
                        </a:lnSpc>
                      </a:pPr>
                      <a:r>
                        <a:rPr sz="1000" b="1" spc="-10" dirty="0">
                          <a:solidFill>
                            <a:srgbClr val="0066FF"/>
                          </a:solidFill>
                          <a:latin typeface="Arial"/>
                          <a:cs typeface="Arial"/>
                        </a:rPr>
                        <a:t>33%</a:t>
                      </a:r>
                      <a:endParaRPr sz="100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R="61594" algn="r">
                        <a:lnSpc>
                          <a:spcPct val="100000"/>
                        </a:lnSpc>
                      </a:pPr>
                      <a:r>
                        <a:rPr lang="en-US" sz="1000" b="1" spc="-10" dirty="0">
                          <a:solidFill>
                            <a:srgbClr val="41503D"/>
                          </a:solidFill>
                          <a:latin typeface="Arial"/>
                          <a:cs typeface="Arial"/>
                        </a:rPr>
                        <a:t>41</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97790">
                        <a:lnSpc>
                          <a:spcPct val="100000"/>
                        </a:lnSpc>
                      </a:pPr>
                      <a:r>
                        <a:rPr lang="en-US" sz="1000" b="1" spc="-10" dirty="0">
                          <a:solidFill>
                            <a:srgbClr val="0066FF"/>
                          </a:solidFill>
                          <a:latin typeface="Arial"/>
                          <a:cs typeface="Arial"/>
                        </a:rPr>
                        <a:t>43</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34</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sz="1000" b="1" spc="-10" dirty="0">
                          <a:solidFill>
                            <a:srgbClr val="0066FF"/>
                          </a:solidFill>
                          <a:latin typeface="Arial"/>
                          <a:cs typeface="Arial"/>
                        </a:rPr>
                        <a:t>3</a:t>
                      </a:r>
                      <a:r>
                        <a:rPr lang="en-US" sz="1000" b="1" spc="-10" dirty="0">
                          <a:solidFill>
                            <a:srgbClr val="0066FF"/>
                          </a:solidFill>
                          <a:latin typeface="Arial"/>
                          <a:cs typeface="Arial"/>
                        </a:rPr>
                        <a:t>6</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41503D"/>
                          </a:solidFill>
                          <a:latin typeface="Arial"/>
                          <a:cs typeface="Arial"/>
                        </a:rPr>
                        <a:t>40</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9215">
                        <a:lnSpc>
                          <a:spcPct val="100000"/>
                        </a:lnSpc>
                      </a:pPr>
                      <a:r>
                        <a:rPr lang="en-US" sz="1000" b="1" spc="-10" dirty="0">
                          <a:solidFill>
                            <a:srgbClr val="0066FF"/>
                          </a:solidFill>
                          <a:latin typeface="Arial"/>
                          <a:cs typeface="Arial"/>
                        </a:rPr>
                        <a:t>48</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47</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sz="1000" b="1" spc="-10" dirty="0">
                          <a:solidFill>
                            <a:srgbClr val="0066FF"/>
                          </a:solidFill>
                          <a:latin typeface="Arial"/>
                          <a:cs typeface="Arial"/>
                        </a:rPr>
                        <a:t>4</a:t>
                      </a:r>
                      <a:r>
                        <a:rPr lang="en-US" sz="1000" b="1" spc="-10" dirty="0">
                          <a:solidFill>
                            <a:srgbClr val="0066FF"/>
                          </a:solidFill>
                          <a:latin typeface="Arial"/>
                          <a:cs typeface="Arial"/>
                        </a:rPr>
                        <a:t>1</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00AF50"/>
                          </a:solidFill>
                          <a:latin typeface="Arial"/>
                          <a:cs typeface="Arial"/>
                        </a:rPr>
                        <a:t>42</a:t>
                      </a:r>
                      <a:r>
                        <a:rPr sz="1000" b="1" spc="-10" dirty="0">
                          <a:solidFill>
                            <a:srgbClr val="00AF50"/>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extLst>
                  <a:ext uri="{0D108BD9-81ED-4DB2-BD59-A6C34878D82A}">
                    <a16:rowId xmlns:a16="http://schemas.microsoft.com/office/drawing/2014/main" val="10004"/>
                  </a:ext>
                </a:extLst>
              </a:tr>
              <a:tr h="412750">
                <a:tc>
                  <a:txBody>
                    <a:bodyPr/>
                    <a:lstStyle/>
                    <a:p>
                      <a:pPr marL="48895">
                        <a:lnSpc>
                          <a:spcPct val="100000"/>
                        </a:lnSpc>
                        <a:spcBef>
                          <a:spcPts val="45"/>
                        </a:spcBef>
                      </a:pPr>
                      <a:r>
                        <a:rPr sz="800" b="1" dirty="0">
                          <a:solidFill>
                            <a:srgbClr val="102B40"/>
                          </a:solidFill>
                          <a:latin typeface="Arial"/>
                          <a:cs typeface="Arial"/>
                        </a:rPr>
                        <a:t>Provide</a:t>
                      </a:r>
                      <a:r>
                        <a:rPr sz="800" b="1" spc="-15" dirty="0">
                          <a:solidFill>
                            <a:srgbClr val="102B40"/>
                          </a:solidFill>
                          <a:latin typeface="Arial"/>
                          <a:cs typeface="Arial"/>
                        </a:rPr>
                        <a:t> </a:t>
                      </a:r>
                      <a:r>
                        <a:rPr sz="800" b="1" dirty="0">
                          <a:solidFill>
                            <a:srgbClr val="102B40"/>
                          </a:solidFill>
                          <a:latin typeface="Arial"/>
                          <a:cs typeface="Arial"/>
                        </a:rPr>
                        <a:t>organized</a:t>
                      </a:r>
                      <a:r>
                        <a:rPr sz="800" b="1" spc="-35" dirty="0">
                          <a:solidFill>
                            <a:srgbClr val="102B40"/>
                          </a:solidFill>
                          <a:latin typeface="Arial"/>
                          <a:cs typeface="Arial"/>
                        </a:rPr>
                        <a:t> </a:t>
                      </a:r>
                      <a:r>
                        <a:rPr sz="800" b="1" dirty="0">
                          <a:solidFill>
                            <a:srgbClr val="102B40"/>
                          </a:solidFill>
                          <a:latin typeface="Arial"/>
                          <a:cs typeface="Arial"/>
                        </a:rPr>
                        <a:t>individual</a:t>
                      </a:r>
                      <a:r>
                        <a:rPr sz="800" b="1" spc="-25" dirty="0">
                          <a:solidFill>
                            <a:srgbClr val="102B40"/>
                          </a:solidFill>
                          <a:latin typeface="Arial"/>
                          <a:cs typeface="Arial"/>
                        </a:rPr>
                        <a:t> </a:t>
                      </a:r>
                      <a:r>
                        <a:rPr sz="800" b="1" dirty="0">
                          <a:solidFill>
                            <a:srgbClr val="102B40"/>
                          </a:solidFill>
                          <a:latin typeface="Arial"/>
                          <a:cs typeface="Arial"/>
                        </a:rPr>
                        <a:t>or</a:t>
                      </a:r>
                      <a:r>
                        <a:rPr sz="800" b="1" spc="-10" dirty="0">
                          <a:solidFill>
                            <a:srgbClr val="102B40"/>
                          </a:solidFill>
                          <a:latin typeface="Arial"/>
                          <a:cs typeface="Arial"/>
                        </a:rPr>
                        <a:t> </a:t>
                      </a:r>
                      <a:r>
                        <a:rPr sz="800" b="1" dirty="0">
                          <a:solidFill>
                            <a:srgbClr val="102B40"/>
                          </a:solidFill>
                          <a:latin typeface="Arial"/>
                          <a:cs typeface="Arial"/>
                        </a:rPr>
                        <a:t>group</a:t>
                      </a:r>
                      <a:endParaRPr sz="800">
                        <a:latin typeface="Arial"/>
                        <a:cs typeface="Arial"/>
                      </a:endParaRPr>
                    </a:p>
                    <a:p>
                      <a:pPr marL="48895" marR="285750">
                        <a:lnSpc>
                          <a:spcPct val="114999"/>
                        </a:lnSpc>
                      </a:pPr>
                      <a:r>
                        <a:rPr sz="800" b="1" spc="-5" dirty="0">
                          <a:solidFill>
                            <a:srgbClr val="102B40"/>
                          </a:solidFill>
                          <a:latin typeface="Arial"/>
                          <a:cs typeface="Arial"/>
                        </a:rPr>
                        <a:t>physical</a:t>
                      </a:r>
                      <a:r>
                        <a:rPr sz="800" b="1" spc="30" dirty="0">
                          <a:solidFill>
                            <a:srgbClr val="102B40"/>
                          </a:solidFill>
                          <a:latin typeface="Arial"/>
                          <a:cs typeface="Arial"/>
                        </a:rPr>
                        <a:t> </a:t>
                      </a:r>
                      <a:r>
                        <a:rPr sz="800" b="1" spc="-5" dirty="0">
                          <a:solidFill>
                            <a:srgbClr val="102B40"/>
                          </a:solidFill>
                          <a:latin typeface="Arial"/>
                          <a:cs typeface="Arial"/>
                        </a:rPr>
                        <a:t>activity</a:t>
                      </a:r>
                      <a:r>
                        <a:rPr sz="800" b="1" dirty="0">
                          <a:solidFill>
                            <a:srgbClr val="102B40"/>
                          </a:solidFill>
                          <a:latin typeface="Arial"/>
                          <a:cs typeface="Arial"/>
                        </a:rPr>
                        <a:t> programs</a:t>
                      </a:r>
                      <a:r>
                        <a:rPr sz="800" b="1" spc="-15" dirty="0">
                          <a:solidFill>
                            <a:srgbClr val="102B40"/>
                          </a:solidFill>
                          <a:latin typeface="Arial"/>
                          <a:cs typeface="Arial"/>
                        </a:rPr>
                        <a:t> </a:t>
                      </a:r>
                      <a:r>
                        <a:rPr sz="800" b="1" dirty="0">
                          <a:solidFill>
                            <a:srgbClr val="102B40"/>
                          </a:solidFill>
                          <a:latin typeface="Arial"/>
                          <a:cs typeface="Arial"/>
                        </a:rPr>
                        <a:t>for</a:t>
                      </a:r>
                      <a:r>
                        <a:rPr sz="800" b="1" spc="-20" dirty="0">
                          <a:solidFill>
                            <a:srgbClr val="102B40"/>
                          </a:solidFill>
                          <a:latin typeface="Arial"/>
                          <a:cs typeface="Arial"/>
                        </a:rPr>
                        <a:t> </a:t>
                      </a:r>
                      <a:r>
                        <a:rPr sz="800" b="1" spc="-5" dirty="0">
                          <a:solidFill>
                            <a:srgbClr val="102B40"/>
                          </a:solidFill>
                          <a:latin typeface="Arial"/>
                          <a:cs typeface="Arial"/>
                        </a:rPr>
                        <a:t>employees </a:t>
                      </a:r>
                      <a:r>
                        <a:rPr sz="800" b="1" spc="-204" dirty="0">
                          <a:solidFill>
                            <a:srgbClr val="102B40"/>
                          </a:solidFill>
                          <a:latin typeface="Arial"/>
                          <a:cs typeface="Arial"/>
                        </a:rPr>
                        <a:t> </a:t>
                      </a:r>
                      <a:r>
                        <a:rPr sz="800" b="1" spc="-5" dirty="0">
                          <a:solidFill>
                            <a:srgbClr val="102B40"/>
                          </a:solidFill>
                          <a:latin typeface="Arial"/>
                          <a:cs typeface="Arial"/>
                        </a:rPr>
                        <a:t>(other</a:t>
                      </a:r>
                      <a:r>
                        <a:rPr sz="800" b="1" spc="-10" dirty="0">
                          <a:solidFill>
                            <a:srgbClr val="102B40"/>
                          </a:solidFill>
                          <a:latin typeface="Arial"/>
                          <a:cs typeface="Arial"/>
                        </a:rPr>
                        <a:t> </a:t>
                      </a:r>
                      <a:r>
                        <a:rPr sz="800" b="1" spc="-5" dirty="0">
                          <a:solidFill>
                            <a:srgbClr val="102B40"/>
                          </a:solidFill>
                          <a:latin typeface="Arial"/>
                          <a:cs typeface="Arial"/>
                        </a:rPr>
                        <a:t>than</a:t>
                      </a:r>
                      <a:r>
                        <a:rPr sz="800" b="1" spc="10" dirty="0">
                          <a:solidFill>
                            <a:srgbClr val="102B40"/>
                          </a:solidFill>
                          <a:latin typeface="Arial"/>
                          <a:cs typeface="Arial"/>
                        </a:rPr>
                        <a:t> </a:t>
                      </a:r>
                      <a:r>
                        <a:rPr sz="800" b="1" dirty="0">
                          <a:solidFill>
                            <a:srgbClr val="102B40"/>
                          </a:solidFill>
                          <a:latin typeface="Arial"/>
                          <a:cs typeface="Arial"/>
                        </a:rPr>
                        <a:t>the</a:t>
                      </a:r>
                      <a:r>
                        <a:rPr sz="800" b="1" spc="-5" dirty="0">
                          <a:solidFill>
                            <a:srgbClr val="102B40"/>
                          </a:solidFill>
                          <a:latin typeface="Arial"/>
                          <a:cs typeface="Arial"/>
                        </a:rPr>
                        <a:t> </a:t>
                      </a:r>
                      <a:r>
                        <a:rPr sz="800" b="1" dirty="0">
                          <a:solidFill>
                            <a:srgbClr val="102B40"/>
                          </a:solidFill>
                          <a:latin typeface="Arial"/>
                          <a:cs typeface="Arial"/>
                        </a:rPr>
                        <a:t>use</a:t>
                      </a:r>
                      <a:r>
                        <a:rPr sz="800" b="1" spc="15" dirty="0">
                          <a:solidFill>
                            <a:srgbClr val="102B40"/>
                          </a:solidFill>
                          <a:latin typeface="Arial"/>
                          <a:cs typeface="Arial"/>
                        </a:rPr>
                        <a:t> </a:t>
                      </a:r>
                      <a:r>
                        <a:rPr sz="800" b="1" dirty="0">
                          <a:solidFill>
                            <a:srgbClr val="102B40"/>
                          </a:solidFill>
                          <a:latin typeface="Arial"/>
                          <a:cs typeface="Arial"/>
                        </a:rPr>
                        <a:t>of</a:t>
                      </a:r>
                      <a:r>
                        <a:rPr sz="800" b="1" spc="-5" dirty="0">
                          <a:solidFill>
                            <a:srgbClr val="102B40"/>
                          </a:solidFill>
                          <a:latin typeface="Arial"/>
                          <a:cs typeface="Arial"/>
                        </a:rPr>
                        <a:t> an</a:t>
                      </a:r>
                      <a:r>
                        <a:rPr sz="800" b="1" spc="10" dirty="0">
                          <a:solidFill>
                            <a:srgbClr val="102B40"/>
                          </a:solidFill>
                          <a:latin typeface="Arial"/>
                          <a:cs typeface="Arial"/>
                        </a:rPr>
                        <a:t> </a:t>
                      </a:r>
                      <a:r>
                        <a:rPr sz="800" b="1" spc="-5" dirty="0">
                          <a:solidFill>
                            <a:srgbClr val="102B40"/>
                          </a:solidFill>
                          <a:latin typeface="Arial"/>
                          <a:cs typeface="Arial"/>
                        </a:rPr>
                        <a:t>exercise</a:t>
                      </a:r>
                      <a:r>
                        <a:rPr sz="800" b="1" spc="25" dirty="0">
                          <a:solidFill>
                            <a:srgbClr val="102B40"/>
                          </a:solidFill>
                          <a:latin typeface="Arial"/>
                          <a:cs typeface="Arial"/>
                        </a:rPr>
                        <a:t> </a:t>
                      </a:r>
                      <a:r>
                        <a:rPr sz="800" b="1" spc="-10" dirty="0">
                          <a:solidFill>
                            <a:srgbClr val="102B40"/>
                          </a:solidFill>
                          <a:latin typeface="Arial"/>
                          <a:cs typeface="Arial"/>
                        </a:rPr>
                        <a:t>facility)</a:t>
                      </a:r>
                      <a:endParaRPr sz="80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0066FF"/>
                          </a:solidFill>
                          <a:latin typeface="Arial"/>
                          <a:cs typeface="Arial"/>
                        </a:rPr>
                        <a:t>35</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R="61594" algn="r">
                        <a:lnSpc>
                          <a:spcPct val="100000"/>
                        </a:lnSpc>
                      </a:pPr>
                      <a:r>
                        <a:rPr lang="en-US" sz="1000" b="1" spc="-10" dirty="0">
                          <a:solidFill>
                            <a:srgbClr val="41503D"/>
                          </a:solidFill>
                          <a:latin typeface="Arial"/>
                          <a:cs typeface="Arial"/>
                        </a:rPr>
                        <a:t>53</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97790">
                        <a:lnSpc>
                          <a:spcPct val="100000"/>
                        </a:lnSpc>
                      </a:pPr>
                      <a:r>
                        <a:rPr lang="en-US" sz="1000" b="1" spc="-10" dirty="0">
                          <a:solidFill>
                            <a:srgbClr val="0066FF"/>
                          </a:solidFill>
                          <a:latin typeface="Arial"/>
                          <a:cs typeface="Arial"/>
                        </a:rPr>
                        <a:t>70</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68</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0066FF"/>
                          </a:solidFill>
                          <a:latin typeface="Arial"/>
                          <a:cs typeface="Arial"/>
                        </a:rPr>
                        <a:t>89</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41503D"/>
                          </a:solidFill>
                          <a:latin typeface="Arial"/>
                          <a:cs typeface="Arial"/>
                        </a:rPr>
                        <a:t>77</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9215">
                        <a:lnSpc>
                          <a:spcPct val="100000"/>
                        </a:lnSpc>
                      </a:pPr>
                      <a:r>
                        <a:rPr lang="en-US" sz="1000" b="1" spc="-10" dirty="0">
                          <a:solidFill>
                            <a:srgbClr val="0066FF"/>
                          </a:solidFill>
                          <a:latin typeface="Arial"/>
                          <a:cs typeface="Arial"/>
                        </a:rPr>
                        <a:t>71</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70</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0066FF"/>
                          </a:solidFill>
                          <a:latin typeface="Arial"/>
                          <a:cs typeface="Arial"/>
                        </a:rPr>
                        <a:t>67</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00B050"/>
                          </a:solidFill>
                          <a:latin typeface="Arial"/>
                          <a:cs typeface="Arial"/>
                        </a:rPr>
                        <a:t>68</a:t>
                      </a:r>
                      <a:r>
                        <a:rPr sz="1000" b="1" spc="-10" dirty="0">
                          <a:solidFill>
                            <a:srgbClr val="00B050"/>
                          </a:solidFill>
                          <a:latin typeface="Arial"/>
                          <a:cs typeface="Arial"/>
                        </a:rPr>
                        <a:t>%</a:t>
                      </a:r>
                      <a:endParaRPr sz="1000" dirty="0">
                        <a:solidFill>
                          <a:srgbClr val="00B050"/>
                        </a:solidFill>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5"/>
                  </a:ext>
                </a:extLst>
              </a:tr>
              <a:tr h="206375">
                <a:tc>
                  <a:txBody>
                    <a:bodyPr/>
                    <a:lstStyle/>
                    <a:p>
                      <a:pPr marL="492759">
                        <a:lnSpc>
                          <a:spcPct val="100000"/>
                        </a:lnSpc>
                        <a:spcBef>
                          <a:spcPts val="200"/>
                        </a:spcBef>
                      </a:pPr>
                      <a:r>
                        <a:rPr sz="1000" b="1" spc="-5" dirty="0">
                          <a:solidFill>
                            <a:srgbClr val="102B40"/>
                          </a:solidFill>
                          <a:latin typeface="Arial"/>
                          <a:cs typeface="Arial"/>
                        </a:rPr>
                        <a:t>Nutrition</a:t>
                      </a:r>
                      <a:r>
                        <a:rPr sz="1000" b="1" spc="-20" dirty="0">
                          <a:solidFill>
                            <a:srgbClr val="102B40"/>
                          </a:solidFill>
                          <a:latin typeface="Arial"/>
                          <a:cs typeface="Arial"/>
                        </a:rPr>
                        <a:t> </a:t>
                      </a:r>
                      <a:r>
                        <a:rPr sz="1000" b="1" spc="-5" dirty="0">
                          <a:solidFill>
                            <a:srgbClr val="102B40"/>
                          </a:solidFill>
                          <a:latin typeface="Arial"/>
                          <a:cs typeface="Arial"/>
                        </a:rPr>
                        <a:t>Interventions</a:t>
                      </a:r>
                      <a:endParaRPr sz="1000">
                        <a:latin typeface="Arial"/>
                        <a:cs typeface="Arial"/>
                      </a:endParaRPr>
                    </a:p>
                  </a:txBody>
                  <a:tcPr marL="0" marR="0" marT="2540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gridSpan="2">
                  <a:txBody>
                    <a:bodyPr/>
                    <a:lstStyle/>
                    <a:p>
                      <a:pPr marL="69215">
                        <a:lnSpc>
                          <a:spcPct val="100000"/>
                        </a:lnSpc>
                        <a:spcBef>
                          <a:spcPts val="200"/>
                        </a:spcBef>
                      </a:pPr>
                      <a:r>
                        <a:rPr sz="1000" b="1" spc="-10" dirty="0">
                          <a:solidFill>
                            <a:srgbClr val="FFFFFF"/>
                          </a:solidFill>
                          <a:latin typeface="Arial"/>
                          <a:cs typeface="Arial"/>
                        </a:rPr>
                        <a:t>Very</a:t>
                      </a:r>
                      <a:r>
                        <a:rPr sz="1000" b="1" spc="-35" dirty="0">
                          <a:solidFill>
                            <a:srgbClr val="FFFFFF"/>
                          </a:solidFill>
                          <a:latin typeface="Arial"/>
                          <a:cs typeface="Arial"/>
                        </a:rPr>
                        <a:t> </a:t>
                      </a:r>
                      <a:r>
                        <a:rPr sz="1000" b="1" spc="-10" dirty="0">
                          <a:solidFill>
                            <a:srgbClr val="FFFFFF"/>
                          </a:solidFill>
                          <a:latin typeface="Arial"/>
                          <a:cs typeface="Arial"/>
                        </a:rPr>
                        <a:t>Small</a:t>
                      </a:r>
                      <a:endParaRPr sz="1000">
                        <a:latin typeface="Arial"/>
                        <a:cs typeface="Arial"/>
                      </a:endParaRPr>
                    </a:p>
                  </a:txBody>
                  <a:tcPr marL="0" marR="0" marT="2540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marL="250825">
                        <a:lnSpc>
                          <a:spcPct val="100000"/>
                        </a:lnSpc>
                        <a:spcBef>
                          <a:spcPts val="200"/>
                        </a:spcBef>
                      </a:pPr>
                      <a:r>
                        <a:rPr sz="1000" b="1" spc="-10" dirty="0">
                          <a:solidFill>
                            <a:srgbClr val="FFFFFF"/>
                          </a:solidFill>
                          <a:latin typeface="Arial"/>
                          <a:cs typeface="Arial"/>
                        </a:rPr>
                        <a:t>Small</a:t>
                      </a:r>
                      <a:endParaRPr sz="1000">
                        <a:latin typeface="Arial"/>
                        <a:cs typeface="Arial"/>
                      </a:endParaRPr>
                    </a:p>
                  </a:txBody>
                  <a:tcPr marL="0" marR="0" marT="2540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marL="205740">
                        <a:lnSpc>
                          <a:spcPct val="100000"/>
                        </a:lnSpc>
                        <a:spcBef>
                          <a:spcPts val="200"/>
                        </a:spcBef>
                      </a:pPr>
                      <a:r>
                        <a:rPr sz="1000" b="1" spc="-5" dirty="0">
                          <a:solidFill>
                            <a:srgbClr val="FFFFFF"/>
                          </a:solidFill>
                          <a:latin typeface="Arial"/>
                          <a:cs typeface="Arial"/>
                        </a:rPr>
                        <a:t>Medium</a:t>
                      </a:r>
                      <a:endParaRPr sz="1000">
                        <a:latin typeface="Arial"/>
                        <a:cs typeface="Arial"/>
                      </a:endParaRPr>
                    </a:p>
                  </a:txBody>
                  <a:tcPr marL="0" marR="0" marT="2540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marL="218440">
                        <a:lnSpc>
                          <a:spcPct val="100000"/>
                        </a:lnSpc>
                        <a:spcBef>
                          <a:spcPts val="210"/>
                        </a:spcBef>
                      </a:pPr>
                      <a:r>
                        <a:rPr sz="1000" b="1" spc="-5" dirty="0">
                          <a:solidFill>
                            <a:srgbClr val="FFFFFF"/>
                          </a:solidFill>
                          <a:latin typeface="Arial"/>
                          <a:cs typeface="Arial"/>
                        </a:rPr>
                        <a:t>Large</a:t>
                      </a:r>
                      <a:endParaRPr sz="1000">
                        <a:latin typeface="Arial"/>
                        <a:cs typeface="Arial"/>
                      </a:endParaRPr>
                    </a:p>
                  </a:txBody>
                  <a:tcPr marL="0" marR="0" marT="2667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tc gridSpan="2">
                  <a:txBody>
                    <a:bodyPr/>
                    <a:lstStyle/>
                    <a:p>
                      <a:pPr marL="231775">
                        <a:lnSpc>
                          <a:spcPct val="100000"/>
                        </a:lnSpc>
                        <a:spcBef>
                          <a:spcPts val="210"/>
                        </a:spcBef>
                      </a:pPr>
                      <a:r>
                        <a:rPr sz="1000" b="1" spc="-5" dirty="0">
                          <a:solidFill>
                            <a:srgbClr val="FFFFFF"/>
                          </a:solidFill>
                          <a:latin typeface="Arial"/>
                          <a:cs typeface="Arial"/>
                        </a:rPr>
                        <a:t>Overall</a:t>
                      </a:r>
                      <a:endParaRPr sz="1000" dirty="0">
                        <a:latin typeface="Arial"/>
                        <a:cs typeface="Arial"/>
                      </a:endParaRPr>
                    </a:p>
                  </a:txBody>
                  <a:tcPr marL="0" marR="0" marT="2667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256099"/>
                    </a:solidFill>
                  </a:tcPr>
                </a:tc>
                <a:tc hMerge="1">
                  <a:txBody>
                    <a:bodyPr/>
                    <a:lstStyle/>
                    <a:p>
                      <a:endParaRPr/>
                    </a:p>
                  </a:txBody>
                  <a:tcPr marL="0" marR="0" marT="0" marB="0"/>
                </a:tc>
                <a:extLst>
                  <a:ext uri="{0D108BD9-81ED-4DB2-BD59-A6C34878D82A}">
                    <a16:rowId xmlns:a16="http://schemas.microsoft.com/office/drawing/2014/main" val="10006"/>
                  </a:ext>
                </a:extLst>
              </a:tr>
              <a:tr h="356870">
                <a:tc>
                  <a:txBody>
                    <a:bodyPr/>
                    <a:lstStyle/>
                    <a:p>
                      <a:pPr marL="48895" marR="75565">
                        <a:lnSpc>
                          <a:spcPct val="114999"/>
                        </a:lnSpc>
                        <a:spcBef>
                          <a:spcPts val="229"/>
                        </a:spcBef>
                      </a:pPr>
                      <a:r>
                        <a:rPr sz="800" b="1" spc="-5" dirty="0">
                          <a:solidFill>
                            <a:srgbClr val="102B40"/>
                          </a:solidFill>
                          <a:latin typeface="Arial"/>
                          <a:cs typeface="Arial"/>
                        </a:rPr>
                        <a:t>Use</a:t>
                      </a:r>
                      <a:r>
                        <a:rPr sz="800" b="1" spc="10" dirty="0">
                          <a:solidFill>
                            <a:srgbClr val="102B40"/>
                          </a:solidFill>
                          <a:latin typeface="Arial"/>
                          <a:cs typeface="Arial"/>
                        </a:rPr>
                        <a:t> </a:t>
                      </a:r>
                      <a:r>
                        <a:rPr sz="800" b="1" dirty="0">
                          <a:solidFill>
                            <a:srgbClr val="102B40"/>
                          </a:solidFill>
                          <a:latin typeface="Arial"/>
                          <a:cs typeface="Arial"/>
                        </a:rPr>
                        <a:t>pricing</a:t>
                      </a:r>
                      <a:r>
                        <a:rPr sz="800" b="1" spc="-20" dirty="0">
                          <a:solidFill>
                            <a:srgbClr val="102B40"/>
                          </a:solidFill>
                          <a:latin typeface="Arial"/>
                          <a:cs typeface="Arial"/>
                        </a:rPr>
                        <a:t> </a:t>
                      </a:r>
                      <a:r>
                        <a:rPr sz="800" b="1" spc="-5" dirty="0">
                          <a:solidFill>
                            <a:srgbClr val="102B40"/>
                          </a:solidFill>
                          <a:latin typeface="Arial"/>
                          <a:cs typeface="Arial"/>
                        </a:rPr>
                        <a:t>to</a:t>
                      </a:r>
                      <a:r>
                        <a:rPr sz="800" b="1" spc="5" dirty="0">
                          <a:solidFill>
                            <a:srgbClr val="102B40"/>
                          </a:solidFill>
                          <a:latin typeface="Arial"/>
                          <a:cs typeface="Arial"/>
                        </a:rPr>
                        <a:t> </a:t>
                      </a:r>
                      <a:r>
                        <a:rPr sz="800" b="1" dirty="0">
                          <a:solidFill>
                            <a:srgbClr val="102B40"/>
                          </a:solidFill>
                          <a:latin typeface="Arial"/>
                          <a:cs typeface="Arial"/>
                        </a:rPr>
                        <a:t>encourage </a:t>
                      </a:r>
                      <a:r>
                        <a:rPr sz="800" b="1" spc="-5" dirty="0">
                          <a:solidFill>
                            <a:srgbClr val="102B40"/>
                          </a:solidFill>
                          <a:latin typeface="Arial"/>
                          <a:cs typeface="Arial"/>
                        </a:rPr>
                        <a:t>purchase</a:t>
                      </a:r>
                      <a:r>
                        <a:rPr sz="800" b="1" spc="10" dirty="0">
                          <a:solidFill>
                            <a:srgbClr val="102B40"/>
                          </a:solidFill>
                          <a:latin typeface="Arial"/>
                          <a:cs typeface="Arial"/>
                        </a:rPr>
                        <a:t> </a:t>
                      </a:r>
                      <a:r>
                        <a:rPr sz="800" b="1" dirty="0">
                          <a:solidFill>
                            <a:srgbClr val="102B40"/>
                          </a:solidFill>
                          <a:latin typeface="Arial"/>
                          <a:cs typeface="Arial"/>
                        </a:rPr>
                        <a:t>of</a:t>
                      </a:r>
                      <a:r>
                        <a:rPr sz="800" b="1" spc="-10" dirty="0">
                          <a:solidFill>
                            <a:srgbClr val="102B40"/>
                          </a:solidFill>
                          <a:latin typeface="Arial"/>
                          <a:cs typeface="Arial"/>
                        </a:rPr>
                        <a:t> </a:t>
                      </a:r>
                      <a:r>
                        <a:rPr sz="800" b="1" spc="-5" dirty="0">
                          <a:solidFill>
                            <a:srgbClr val="102B40"/>
                          </a:solidFill>
                          <a:latin typeface="Arial"/>
                          <a:cs typeface="Arial"/>
                        </a:rPr>
                        <a:t>healthy </a:t>
                      </a:r>
                      <a:r>
                        <a:rPr sz="800" b="1" spc="-210" dirty="0">
                          <a:solidFill>
                            <a:srgbClr val="102B40"/>
                          </a:solidFill>
                          <a:latin typeface="Arial"/>
                          <a:cs typeface="Arial"/>
                        </a:rPr>
                        <a:t> </a:t>
                      </a:r>
                      <a:r>
                        <a:rPr sz="800" b="1" dirty="0">
                          <a:solidFill>
                            <a:srgbClr val="102B40"/>
                          </a:solidFill>
                          <a:latin typeface="Arial"/>
                          <a:cs typeface="Arial"/>
                        </a:rPr>
                        <a:t>options</a:t>
                      </a:r>
                      <a:endParaRPr sz="800">
                        <a:latin typeface="Arial"/>
                        <a:cs typeface="Arial"/>
                      </a:endParaRPr>
                    </a:p>
                  </a:txBody>
                  <a:tcPr marL="0" marR="0" marT="29209"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gn="ctr">
                        <a:lnSpc>
                          <a:spcPct val="100000"/>
                        </a:lnSpc>
                        <a:spcBef>
                          <a:spcPts val="775"/>
                        </a:spcBef>
                      </a:pPr>
                      <a:r>
                        <a:rPr lang="en-US" sz="1000" b="1" spc="-10" dirty="0">
                          <a:solidFill>
                            <a:srgbClr val="0066FF"/>
                          </a:solidFill>
                          <a:latin typeface="Arial"/>
                          <a:cs typeface="Arial"/>
                        </a:rPr>
                        <a:t>6</a:t>
                      </a:r>
                      <a:r>
                        <a:rPr sz="1000" b="1" spc="-10" dirty="0">
                          <a:solidFill>
                            <a:srgbClr val="0066FF"/>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R="96520" algn="r">
                        <a:lnSpc>
                          <a:spcPct val="100000"/>
                        </a:lnSpc>
                        <a:spcBef>
                          <a:spcPts val="775"/>
                        </a:spcBef>
                      </a:pPr>
                      <a:r>
                        <a:rPr lang="en-US" sz="1000" b="1" spc="-10" dirty="0">
                          <a:solidFill>
                            <a:srgbClr val="41503D"/>
                          </a:solidFill>
                          <a:latin typeface="Arial"/>
                          <a:cs typeface="Arial"/>
                        </a:rPr>
                        <a:t>32</a:t>
                      </a:r>
                      <a:r>
                        <a:rPr sz="1000" b="1" spc="-10" dirty="0">
                          <a:solidFill>
                            <a:srgbClr val="41503D"/>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97790">
                        <a:lnSpc>
                          <a:spcPct val="100000"/>
                        </a:lnSpc>
                        <a:spcBef>
                          <a:spcPts val="775"/>
                        </a:spcBef>
                      </a:pPr>
                      <a:r>
                        <a:rPr sz="1000" b="1" spc="-10" dirty="0">
                          <a:solidFill>
                            <a:srgbClr val="0066FF"/>
                          </a:solidFill>
                          <a:latin typeface="Arial"/>
                          <a:cs typeface="Arial"/>
                        </a:rPr>
                        <a:t>1</a:t>
                      </a:r>
                      <a:r>
                        <a:rPr lang="en-US" sz="1000" b="1" spc="-10" dirty="0">
                          <a:solidFill>
                            <a:srgbClr val="0066FF"/>
                          </a:solidFill>
                          <a:latin typeface="Arial"/>
                          <a:cs typeface="Arial"/>
                        </a:rPr>
                        <a:t>7</a:t>
                      </a:r>
                      <a:r>
                        <a:rPr sz="1000" b="1" spc="-10" dirty="0">
                          <a:solidFill>
                            <a:srgbClr val="0066FF"/>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75"/>
                        </a:spcBef>
                      </a:pPr>
                      <a:r>
                        <a:rPr lang="en-US" sz="1000" b="1" spc="-10" dirty="0">
                          <a:solidFill>
                            <a:srgbClr val="41503D"/>
                          </a:solidFill>
                          <a:latin typeface="Arial"/>
                          <a:cs typeface="Arial"/>
                        </a:rPr>
                        <a:t>18</a:t>
                      </a:r>
                      <a:r>
                        <a:rPr sz="1000" b="1" spc="-10" dirty="0">
                          <a:solidFill>
                            <a:srgbClr val="41503D"/>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775"/>
                        </a:spcBef>
                      </a:pPr>
                      <a:r>
                        <a:rPr sz="1000" b="1" spc="-10" dirty="0">
                          <a:solidFill>
                            <a:srgbClr val="0066FF"/>
                          </a:solidFill>
                          <a:latin typeface="Arial"/>
                          <a:cs typeface="Arial"/>
                        </a:rPr>
                        <a:t>2</a:t>
                      </a:r>
                      <a:r>
                        <a:rPr lang="en-US" sz="1000" b="1" spc="-10" dirty="0">
                          <a:solidFill>
                            <a:srgbClr val="0066FF"/>
                          </a:solidFill>
                          <a:latin typeface="Arial"/>
                          <a:cs typeface="Arial"/>
                        </a:rPr>
                        <a:t>3</a:t>
                      </a:r>
                      <a:r>
                        <a:rPr sz="1000" b="1" spc="-10" dirty="0">
                          <a:solidFill>
                            <a:srgbClr val="0066FF"/>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775"/>
                        </a:spcBef>
                      </a:pPr>
                      <a:r>
                        <a:rPr lang="en-US" sz="1000" b="1" spc="-10" dirty="0">
                          <a:solidFill>
                            <a:srgbClr val="41503D"/>
                          </a:solidFill>
                          <a:latin typeface="Arial"/>
                          <a:cs typeface="Arial"/>
                        </a:rPr>
                        <a:t>21</a:t>
                      </a:r>
                      <a:r>
                        <a:rPr sz="1000" b="1" spc="-10" dirty="0">
                          <a:solidFill>
                            <a:srgbClr val="41503D"/>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9215">
                        <a:lnSpc>
                          <a:spcPct val="100000"/>
                        </a:lnSpc>
                        <a:spcBef>
                          <a:spcPts val="775"/>
                        </a:spcBef>
                      </a:pPr>
                      <a:r>
                        <a:rPr lang="en-US" sz="1000" b="1" spc="-10" dirty="0">
                          <a:solidFill>
                            <a:srgbClr val="0066FF"/>
                          </a:solidFill>
                          <a:latin typeface="Arial"/>
                          <a:cs typeface="Arial"/>
                        </a:rPr>
                        <a:t>18</a:t>
                      </a:r>
                      <a:r>
                        <a:rPr sz="1000" b="1" spc="-10" dirty="0">
                          <a:solidFill>
                            <a:srgbClr val="0066FF"/>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775"/>
                        </a:spcBef>
                      </a:pPr>
                      <a:r>
                        <a:rPr lang="en-US" sz="1000" b="1" spc="-10" dirty="0">
                          <a:solidFill>
                            <a:srgbClr val="41503D"/>
                          </a:solidFill>
                          <a:latin typeface="Arial"/>
                          <a:cs typeface="Arial"/>
                        </a:rPr>
                        <a:t>17</a:t>
                      </a:r>
                      <a:r>
                        <a:rPr sz="1000" b="1" spc="-10" dirty="0">
                          <a:solidFill>
                            <a:srgbClr val="41503D"/>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775"/>
                        </a:spcBef>
                      </a:pPr>
                      <a:r>
                        <a:rPr sz="1000" b="1" spc="-10" dirty="0">
                          <a:solidFill>
                            <a:srgbClr val="0066FF"/>
                          </a:solidFill>
                          <a:latin typeface="Arial"/>
                          <a:cs typeface="Arial"/>
                        </a:rPr>
                        <a:t>1</a:t>
                      </a:r>
                      <a:r>
                        <a:rPr lang="en-US" sz="1000" b="1" spc="-10" dirty="0">
                          <a:solidFill>
                            <a:srgbClr val="0066FF"/>
                          </a:solidFill>
                          <a:latin typeface="Arial"/>
                          <a:cs typeface="Arial"/>
                        </a:rPr>
                        <a:t>7</a:t>
                      </a:r>
                      <a:r>
                        <a:rPr sz="1000" b="1" spc="-10" dirty="0">
                          <a:solidFill>
                            <a:srgbClr val="0066FF"/>
                          </a:solidFill>
                          <a:latin typeface="Arial"/>
                          <a:cs typeface="Arial"/>
                        </a:rPr>
                        <a:t>%</a:t>
                      </a:r>
                      <a:endParaRPr sz="1000" dirty="0">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775"/>
                        </a:spcBef>
                      </a:pPr>
                      <a:r>
                        <a:rPr lang="en-US" sz="1000" b="1" spc="-10" dirty="0">
                          <a:solidFill>
                            <a:srgbClr val="00B050"/>
                          </a:solidFill>
                          <a:latin typeface="Arial"/>
                          <a:cs typeface="Arial"/>
                        </a:rPr>
                        <a:t>20</a:t>
                      </a:r>
                      <a:r>
                        <a:rPr sz="1000" b="1" spc="-10" dirty="0">
                          <a:solidFill>
                            <a:srgbClr val="00B050"/>
                          </a:solidFill>
                          <a:latin typeface="Arial"/>
                          <a:cs typeface="Arial"/>
                        </a:rPr>
                        <a:t>%</a:t>
                      </a:r>
                      <a:endParaRPr sz="1000" dirty="0">
                        <a:solidFill>
                          <a:srgbClr val="00B050"/>
                        </a:solidFill>
                        <a:latin typeface="Arial"/>
                        <a:cs typeface="Arial"/>
                      </a:endParaRPr>
                    </a:p>
                  </a:txBody>
                  <a:tcPr marL="0" marR="0" marT="9842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7"/>
                  </a:ext>
                </a:extLst>
              </a:tr>
              <a:tr h="412750">
                <a:tc>
                  <a:txBody>
                    <a:bodyPr/>
                    <a:lstStyle/>
                    <a:p>
                      <a:pPr marL="48895">
                        <a:lnSpc>
                          <a:spcPct val="100000"/>
                        </a:lnSpc>
                        <a:spcBef>
                          <a:spcPts val="45"/>
                        </a:spcBef>
                      </a:pPr>
                      <a:r>
                        <a:rPr sz="800" b="1" dirty="0">
                          <a:solidFill>
                            <a:srgbClr val="102B40"/>
                          </a:solidFill>
                          <a:latin typeface="Arial"/>
                          <a:cs typeface="Arial"/>
                        </a:rPr>
                        <a:t>Provide</a:t>
                      </a:r>
                      <a:r>
                        <a:rPr sz="800" b="1" spc="-15" dirty="0">
                          <a:solidFill>
                            <a:srgbClr val="102B40"/>
                          </a:solidFill>
                          <a:latin typeface="Arial"/>
                          <a:cs typeface="Arial"/>
                        </a:rPr>
                        <a:t> </a:t>
                      </a:r>
                      <a:r>
                        <a:rPr sz="800" b="1" spc="-5" dirty="0">
                          <a:solidFill>
                            <a:srgbClr val="102B40"/>
                          </a:solidFill>
                          <a:latin typeface="Arial"/>
                          <a:cs typeface="Arial"/>
                        </a:rPr>
                        <a:t>free</a:t>
                      </a:r>
                      <a:r>
                        <a:rPr sz="800" b="1" spc="-15" dirty="0">
                          <a:solidFill>
                            <a:srgbClr val="102B40"/>
                          </a:solidFill>
                          <a:latin typeface="Arial"/>
                          <a:cs typeface="Arial"/>
                        </a:rPr>
                        <a:t> </a:t>
                      </a:r>
                      <a:r>
                        <a:rPr sz="800" b="1" dirty="0">
                          <a:solidFill>
                            <a:srgbClr val="102B40"/>
                          </a:solidFill>
                          <a:latin typeface="Arial"/>
                          <a:cs typeface="Arial"/>
                        </a:rPr>
                        <a:t>or</a:t>
                      </a:r>
                      <a:r>
                        <a:rPr sz="800" b="1" spc="-5" dirty="0">
                          <a:solidFill>
                            <a:srgbClr val="102B40"/>
                          </a:solidFill>
                          <a:latin typeface="Arial"/>
                          <a:cs typeface="Arial"/>
                        </a:rPr>
                        <a:t> </a:t>
                      </a:r>
                      <a:r>
                        <a:rPr sz="800" b="1" dirty="0">
                          <a:solidFill>
                            <a:srgbClr val="102B40"/>
                          </a:solidFill>
                          <a:latin typeface="Arial"/>
                          <a:cs typeface="Arial"/>
                        </a:rPr>
                        <a:t>subsidized</a:t>
                      </a:r>
                      <a:r>
                        <a:rPr sz="800" b="1" spc="-35" dirty="0">
                          <a:solidFill>
                            <a:srgbClr val="102B40"/>
                          </a:solidFill>
                          <a:latin typeface="Arial"/>
                          <a:cs typeface="Arial"/>
                        </a:rPr>
                        <a:t> </a:t>
                      </a:r>
                      <a:r>
                        <a:rPr sz="800" b="1" dirty="0">
                          <a:solidFill>
                            <a:srgbClr val="102B40"/>
                          </a:solidFill>
                          <a:latin typeface="Arial"/>
                          <a:cs typeface="Arial"/>
                        </a:rPr>
                        <a:t>nutrition</a:t>
                      </a:r>
                      <a:endParaRPr sz="800">
                        <a:latin typeface="Arial"/>
                        <a:cs typeface="Arial"/>
                      </a:endParaRPr>
                    </a:p>
                    <a:p>
                      <a:pPr marL="48895" marR="105410">
                        <a:lnSpc>
                          <a:spcPct val="114999"/>
                        </a:lnSpc>
                      </a:pPr>
                      <a:r>
                        <a:rPr sz="800" b="1" dirty="0">
                          <a:solidFill>
                            <a:srgbClr val="102B40"/>
                          </a:solidFill>
                          <a:latin typeface="Arial"/>
                          <a:cs typeface="Arial"/>
                        </a:rPr>
                        <a:t>counseling or </a:t>
                      </a:r>
                      <a:r>
                        <a:rPr sz="800" b="1" spc="-5" dirty="0">
                          <a:solidFill>
                            <a:srgbClr val="102B40"/>
                          </a:solidFill>
                          <a:latin typeface="Arial"/>
                          <a:cs typeface="Arial"/>
                        </a:rPr>
                        <a:t>self-management </a:t>
                      </a:r>
                      <a:r>
                        <a:rPr sz="800" b="1" dirty="0">
                          <a:solidFill>
                            <a:srgbClr val="102B40"/>
                          </a:solidFill>
                          <a:latin typeface="Arial"/>
                          <a:cs typeface="Arial"/>
                        </a:rPr>
                        <a:t>programs on </a:t>
                      </a:r>
                      <a:r>
                        <a:rPr sz="800" b="1" spc="-210" dirty="0">
                          <a:solidFill>
                            <a:srgbClr val="102B40"/>
                          </a:solidFill>
                          <a:latin typeface="Arial"/>
                          <a:cs typeface="Arial"/>
                        </a:rPr>
                        <a:t> </a:t>
                      </a:r>
                      <a:r>
                        <a:rPr sz="800" b="1" spc="-5" dirty="0">
                          <a:solidFill>
                            <a:srgbClr val="102B40"/>
                          </a:solidFill>
                          <a:latin typeface="Arial"/>
                          <a:cs typeface="Arial"/>
                        </a:rPr>
                        <a:t>healthy eating</a:t>
                      </a:r>
                      <a:endParaRPr sz="80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0066FF"/>
                          </a:solidFill>
                          <a:latin typeface="Arial"/>
                          <a:cs typeface="Arial"/>
                        </a:rPr>
                        <a:t>36</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R="61594" algn="r">
                        <a:lnSpc>
                          <a:spcPct val="100000"/>
                        </a:lnSpc>
                      </a:pPr>
                      <a:r>
                        <a:rPr lang="en-US" sz="1000" b="1" spc="-10" dirty="0">
                          <a:solidFill>
                            <a:srgbClr val="41503D"/>
                          </a:solidFill>
                          <a:latin typeface="Arial"/>
                          <a:cs typeface="Arial"/>
                        </a:rPr>
                        <a:t>47</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97790">
                        <a:lnSpc>
                          <a:spcPct val="100000"/>
                        </a:lnSpc>
                      </a:pPr>
                      <a:r>
                        <a:rPr lang="en-US" sz="1000" b="1" spc="-10" dirty="0">
                          <a:solidFill>
                            <a:srgbClr val="0066FF"/>
                          </a:solidFill>
                          <a:latin typeface="Arial"/>
                          <a:cs typeface="Arial"/>
                        </a:rPr>
                        <a:t>65</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70</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0066FF"/>
                          </a:solidFill>
                          <a:latin typeface="Arial"/>
                          <a:cs typeface="Arial"/>
                        </a:rPr>
                        <a:t>80</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41503D"/>
                          </a:solidFill>
                          <a:latin typeface="Arial"/>
                          <a:cs typeface="Arial"/>
                        </a:rPr>
                        <a:t>74</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9215">
                        <a:lnSpc>
                          <a:spcPct val="100000"/>
                        </a:lnSpc>
                      </a:pPr>
                      <a:r>
                        <a:rPr lang="en-US" sz="1000" b="1" spc="-10" dirty="0">
                          <a:solidFill>
                            <a:srgbClr val="0066FF"/>
                          </a:solidFill>
                          <a:latin typeface="Arial"/>
                          <a:cs typeface="Arial"/>
                        </a:rPr>
                        <a:t>77</a:t>
                      </a:r>
                      <a:r>
                        <a:rPr sz="1000" b="1" spc="-10" dirty="0">
                          <a:solidFill>
                            <a:srgbClr val="0066FF"/>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algn="ctr">
                        <a:lnSpc>
                          <a:spcPct val="100000"/>
                        </a:lnSpc>
                      </a:pPr>
                      <a:r>
                        <a:rPr lang="en-US" sz="1000" b="1" spc="-10" dirty="0">
                          <a:solidFill>
                            <a:srgbClr val="41503D"/>
                          </a:solidFill>
                          <a:latin typeface="Arial"/>
                          <a:cs typeface="Arial"/>
                        </a:rPr>
                        <a:t>78</a:t>
                      </a:r>
                      <a:r>
                        <a:rPr sz="1000" b="1" spc="-10" dirty="0">
                          <a:solidFill>
                            <a:srgbClr val="41503D"/>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sz="1000" b="1" spc="-10" dirty="0">
                          <a:solidFill>
                            <a:srgbClr val="0066FF"/>
                          </a:solidFill>
                          <a:latin typeface="Arial"/>
                          <a:cs typeface="Arial"/>
                        </a:rPr>
                        <a:t>66%</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20"/>
                        </a:spcBef>
                      </a:pPr>
                      <a:endParaRPr sz="850" dirty="0">
                        <a:latin typeface="Times New Roman"/>
                        <a:cs typeface="Times New Roman"/>
                      </a:endParaRPr>
                    </a:p>
                    <a:p>
                      <a:pPr marL="635" algn="ctr">
                        <a:lnSpc>
                          <a:spcPct val="100000"/>
                        </a:lnSpc>
                      </a:pPr>
                      <a:r>
                        <a:rPr lang="en-US" sz="1000" b="1" spc="-10" dirty="0">
                          <a:solidFill>
                            <a:srgbClr val="00AF50"/>
                          </a:solidFill>
                          <a:latin typeface="Arial"/>
                          <a:cs typeface="Arial"/>
                        </a:rPr>
                        <a:t>69</a:t>
                      </a:r>
                      <a:r>
                        <a:rPr sz="1000" b="1" spc="-10" dirty="0">
                          <a:solidFill>
                            <a:srgbClr val="00AF50"/>
                          </a:solidFill>
                          <a:latin typeface="Arial"/>
                          <a:cs typeface="Arial"/>
                        </a:rPr>
                        <a:t>%</a:t>
                      </a:r>
                      <a:endParaRPr sz="1000" dirty="0">
                        <a:latin typeface="Arial"/>
                        <a:cs typeface="Arial"/>
                      </a:endParaRPr>
                    </a:p>
                  </a:txBody>
                  <a:tcPr marL="0" marR="0" marT="254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extLst>
                  <a:ext uri="{0D108BD9-81ED-4DB2-BD59-A6C34878D82A}">
                    <a16:rowId xmlns:a16="http://schemas.microsoft.com/office/drawing/2014/main" val="10008"/>
                  </a:ext>
                </a:extLst>
              </a:tr>
              <a:tr h="175260">
                <a:tc>
                  <a:txBody>
                    <a:bodyPr/>
                    <a:lstStyle/>
                    <a:p>
                      <a:pPr marL="48895">
                        <a:lnSpc>
                          <a:spcPct val="100000"/>
                        </a:lnSpc>
                        <a:spcBef>
                          <a:spcPts val="210"/>
                        </a:spcBef>
                      </a:pPr>
                      <a:r>
                        <a:rPr sz="800" b="1" dirty="0">
                          <a:solidFill>
                            <a:srgbClr val="102B40"/>
                          </a:solidFill>
                          <a:latin typeface="Arial"/>
                          <a:cs typeface="Arial"/>
                        </a:rPr>
                        <a:t>Label</a:t>
                      </a:r>
                      <a:r>
                        <a:rPr sz="800" b="1" spc="-10" dirty="0">
                          <a:solidFill>
                            <a:srgbClr val="102B40"/>
                          </a:solidFill>
                          <a:latin typeface="Arial"/>
                          <a:cs typeface="Arial"/>
                        </a:rPr>
                        <a:t> </a:t>
                      </a:r>
                      <a:r>
                        <a:rPr sz="800" b="1" dirty="0">
                          <a:solidFill>
                            <a:srgbClr val="102B40"/>
                          </a:solidFill>
                          <a:latin typeface="Arial"/>
                          <a:cs typeface="Arial"/>
                        </a:rPr>
                        <a:t>foods</a:t>
                      </a:r>
                      <a:r>
                        <a:rPr sz="800" b="1" spc="-20" dirty="0">
                          <a:solidFill>
                            <a:srgbClr val="102B40"/>
                          </a:solidFill>
                          <a:latin typeface="Arial"/>
                          <a:cs typeface="Arial"/>
                        </a:rPr>
                        <a:t> </a:t>
                      </a:r>
                      <a:r>
                        <a:rPr sz="800" b="1" dirty="0">
                          <a:solidFill>
                            <a:srgbClr val="102B40"/>
                          </a:solidFill>
                          <a:latin typeface="Arial"/>
                          <a:cs typeface="Arial"/>
                        </a:rPr>
                        <a:t>with</a:t>
                      </a:r>
                      <a:r>
                        <a:rPr sz="800" b="1" spc="-35" dirty="0">
                          <a:solidFill>
                            <a:srgbClr val="102B40"/>
                          </a:solidFill>
                          <a:latin typeface="Arial"/>
                          <a:cs typeface="Arial"/>
                        </a:rPr>
                        <a:t> </a:t>
                      </a:r>
                      <a:r>
                        <a:rPr sz="800" b="1" dirty="0">
                          <a:solidFill>
                            <a:srgbClr val="102B40"/>
                          </a:solidFill>
                          <a:latin typeface="Arial"/>
                          <a:cs typeface="Arial"/>
                        </a:rPr>
                        <a:t>nutritional</a:t>
                      </a:r>
                      <a:r>
                        <a:rPr sz="800" b="1" spc="-30" dirty="0">
                          <a:solidFill>
                            <a:srgbClr val="102B40"/>
                          </a:solidFill>
                          <a:latin typeface="Arial"/>
                          <a:cs typeface="Arial"/>
                        </a:rPr>
                        <a:t> </a:t>
                      </a:r>
                      <a:r>
                        <a:rPr sz="800" b="1" dirty="0">
                          <a:solidFill>
                            <a:srgbClr val="102B40"/>
                          </a:solidFill>
                          <a:latin typeface="Arial"/>
                          <a:cs typeface="Arial"/>
                        </a:rPr>
                        <a:t>information</a:t>
                      </a:r>
                      <a:endParaRPr sz="800">
                        <a:latin typeface="Arial"/>
                        <a:cs typeface="Arial"/>
                      </a:endParaRPr>
                    </a:p>
                  </a:txBody>
                  <a:tcPr marL="0" marR="0" marT="2667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gn="ctr">
                        <a:lnSpc>
                          <a:spcPct val="100000"/>
                        </a:lnSpc>
                        <a:spcBef>
                          <a:spcPts val="60"/>
                        </a:spcBef>
                      </a:pPr>
                      <a:r>
                        <a:rPr lang="en-US" sz="1000" b="1" spc="-10" dirty="0">
                          <a:solidFill>
                            <a:srgbClr val="0066FF"/>
                          </a:solidFill>
                          <a:latin typeface="Arial"/>
                          <a:cs typeface="Arial"/>
                        </a:rPr>
                        <a:t>34</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R="61594" algn="r">
                        <a:lnSpc>
                          <a:spcPct val="100000"/>
                        </a:lnSpc>
                        <a:spcBef>
                          <a:spcPts val="60"/>
                        </a:spcBef>
                      </a:pPr>
                      <a:r>
                        <a:rPr lang="en-US" sz="1000" b="1" spc="-10" dirty="0">
                          <a:solidFill>
                            <a:srgbClr val="41503D"/>
                          </a:solidFill>
                          <a:latin typeface="Arial"/>
                          <a:cs typeface="Arial"/>
                        </a:rPr>
                        <a:t>38</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97790">
                        <a:lnSpc>
                          <a:spcPct val="100000"/>
                        </a:lnSpc>
                        <a:spcBef>
                          <a:spcPts val="60"/>
                        </a:spcBef>
                      </a:pPr>
                      <a:r>
                        <a:rPr lang="en-US" sz="1000" b="1" spc="-10" dirty="0">
                          <a:solidFill>
                            <a:srgbClr val="0066FF"/>
                          </a:solidFill>
                          <a:latin typeface="Arial"/>
                          <a:cs typeface="Arial"/>
                        </a:rPr>
                        <a:t>32</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60"/>
                        </a:spcBef>
                      </a:pPr>
                      <a:r>
                        <a:rPr lang="en-US" sz="1000" b="1" spc="-10" dirty="0">
                          <a:solidFill>
                            <a:srgbClr val="41503D"/>
                          </a:solidFill>
                          <a:latin typeface="Arial"/>
                          <a:cs typeface="Arial"/>
                        </a:rPr>
                        <a:t>29</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60"/>
                        </a:spcBef>
                      </a:pPr>
                      <a:r>
                        <a:rPr sz="1000" b="1" spc="-10" dirty="0">
                          <a:solidFill>
                            <a:srgbClr val="0066FF"/>
                          </a:solidFill>
                          <a:latin typeface="Arial"/>
                          <a:cs typeface="Arial"/>
                        </a:rPr>
                        <a:t>4</a:t>
                      </a:r>
                      <a:r>
                        <a:rPr lang="en-US" sz="1000" b="1" spc="-10" dirty="0">
                          <a:solidFill>
                            <a:srgbClr val="0066FF"/>
                          </a:solidFill>
                          <a:latin typeface="Arial"/>
                          <a:cs typeface="Arial"/>
                        </a:rPr>
                        <a:t>5</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60"/>
                        </a:spcBef>
                      </a:pPr>
                      <a:r>
                        <a:rPr lang="en-US" sz="1000" b="1" spc="-10" dirty="0">
                          <a:solidFill>
                            <a:srgbClr val="41503D"/>
                          </a:solidFill>
                          <a:latin typeface="Arial"/>
                          <a:cs typeface="Arial"/>
                        </a:rPr>
                        <a:t>33</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9215">
                        <a:lnSpc>
                          <a:spcPct val="100000"/>
                        </a:lnSpc>
                        <a:spcBef>
                          <a:spcPts val="60"/>
                        </a:spcBef>
                      </a:pPr>
                      <a:r>
                        <a:rPr lang="en-US" sz="1000" b="1" spc="-10" dirty="0">
                          <a:solidFill>
                            <a:srgbClr val="0066FF"/>
                          </a:solidFill>
                          <a:latin typeface="Arial"/>
                          <a:cs typeface="Arial"/>
                        </a:rPr>
                        <a:t>51</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algn="ctr">
                        <a:lnSpc>
                          <a:spcPct val="100000"/>
                        </a:lnSpc>
                        <a:spcBef>
                          <a:spcPts val="60"/>
                        </a:spcBef>
                      </a:pPr>
                      <a:r>
                        <a:rPr lang="en-US" sz="1000" b="1" spc="-10" dirty="0">
                          <a:solidFill>
                            <a:srgbClr val="41503D"/>
                          </a:solidFill>
                          <a:latin typeface="Arial"/>
                          <a:cs typeface="Arial"/>
                        </a:rPr>
                        <a:t>43</a:t>
                      </a:r>
                      <a:r>
                        <a:rPr sz="1000" b="1" spc="-10" dirty="0">
                          <a:solidFill>
                            <a:srgbClr val="41503D"/>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60"/>
                        </a:spcBef>
                      </a:pPr>
                      <a:r>
                        <a:rPr lang="en-US" sz="1000" b="1" spc="-10" dirty="0">
                          <a:solidFill>
                            <a:srgbClr val="0066FF"/>
                          </a:solidFill>
                          <a:latin typeface="Arial"/>
                          <a:cs typeface="Arial"/>
                        </a:rPr>
                        <a:t>43</a:t>
                      </a:r>
                      <a:r>
                        <a:rPr sz="1000" b="1" spc="-10" dirty="0">
                          <a:solidFill>
                            <a:srgbClr val="0066FF"/>
                          </a:solidFill>
                          <a:latin typeface="Arial"/>
                          <a:cs typeface="Arial"/>
                        </a:rPr>
                        <a:t>%</a:t>
                      </a:r>
                      <a:endParaRPr sz="1000" dirty="0">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tc>
                  <a:txBody>
                    <a:bodyPr/>
                    <a:lstStyle/>
                    <a:p>
                      <a:pPr marL="635" algn="ctr">
                        <a:lnSpc>
                          <a:spcPct val="100000"/>
                        </a:lnSpc>
                        <a:spcBef>
                          <a:spcPts val="60"/>
                        </a:spcBef>
                      </a:pPr>
                      <a:r>
                        <a:rPr lang="en-US" sz="1000" b="1" spc="-10" dirty="0">
                          <a:solidFill>
                            <a:srgbClr val="FF0000"/>
                          </a:solidFill>
                          <a:latin typeface="Arial"/>
                          <a:cs typeface="Arial"/>
                        </a:rPr>
                        <a:t>38</a:t>
                      </a:r>
                      <a:r>
                        <a:rPr sz="1000" b="1" spc="-10" dirty="0">
                          <a:solidFill>
                            <a:srgbClr val="FF0000"/>
                          </a:solidFill>
                          <a:latin typeface="Arial"/>
                          <a:cs typeface="Arial"/>
                        </a:rPr>
                        <a:t>%</a:t>
                      </a:r>
                      <a:endParaRPr sz="1000" dirty="0">
                        <a:solidFill>
                          <a:srgbClr val="FF0000"/>
                        </a:solidFill>
                        <a:latin typeface="Arial"/>
                        <a:cs typeface="Arial"/>
                      </a:endParaRPr>
                    </a:p>
                  </a:txBody>
                  <a:tcPr marL="0" marR="0" marT="7620"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D1DFEE"/>
                    </a:solidFill>
                  </a:tcPr>
                </a:tc>
                <a:extLst>
                  <a:ext uri="{0D108BD9-81ED-4DB2-BD59-A6C34878D82A}">
                    <a16:rowId xmlns:a16="http://schemas.microsoft.com/office/drawing/2014/main" val="10009"/>
                  </a:ext>
                </a:extLst>
              </a:tr>
              <a:tr h="550545">
                <a:tc>
                  <a:txBody>
                    <a:bodyPr/>
                    <a:lstStyle/>
                    <a:p>
                      <a:pPr marL="48895">
                        <a:lnSpc>
                          <a:spcPct val="100000"/>
                        </a:lnSpc>
                        <a:spcBef>
                          <a:spcPts val="35"/>
                        </a:spcBef>
                      </a:pPr>
                      <a:r>
                        <a:rPr sz="800" b="1" spc="-5" dirty="0">
                          <a:solidFill>
                            <a:srgbClr val="102B40"/>
                          </a:solidFill>
                          <a:latin typeface="Arial"/>
                          <a:cs typeface="Arial"/>
                        </a:rPr>
                        <a:t>Have</a:t>
                      </a:r>
                      <a:r>
                        <a:rPr sz="800" b="1" dirty="0">
                          <a:solidFill>
                            <a:srgbClr val="102B40"/>
                          </a:solidFill>
                          <a:latin typeface="Arial"/>
                          <a:cs typeface="Arial"/>
                        </a:rPr>
                        <a:t> a</a:t>
                      </a:r>
                      <a:r>
                        <a:rPr sz="800" b="1" spc="-5" dirty="0">
                          <a:solidFill>
                            <a:srgbClr val="102B40"/>
                          </a:solidFill>
                          <a:latin typeface="Arial"/>
                          <a:cs typeface="Arial"/>
                        </a:rPr>
                        <a:t> </a:t>
                      </a:r>
                      <a:r>
                        <a:rPr sz="800" b="1" dirty="0">
                          <a:solidFill>
                            <a:srgbClr val="102B40"/>
                          </a:solidFill>
                          <a:latin typeface="Arial"/>
                          <a:cs typeface="Arial"/>
                        </a:rPr>
                        <a:t>written</a:t>
                      </a:r>
                      <a:r>
                        <a:rPr sz="800" b="1" spc="-20" dirty="0">
                          <a:solidFill>
                            <a:srgbClr val="102B40"/>
                          </a:solidFill>
                          <a:latin typeface="Arial"/>
                          <a:cs typeface="Arial"/>
                        </a:rPr>
                        <a:t> </a:t>
                      </a:r>
                      <a:r>
                        <a:rPr sz="800" b="1" dirty="0">
                          <a:solidFill>
                            <a:srgbClr val="102B40"/>
                          </a:solidFill>
                          <a:latin typeface="Arial"/>
                          <a:cs typeface="Arial"/>
                        </a:rPr>
                        <a:t>policy</a:t>
                      </a:r>
                      <a:r>
                        <a:rPr sz="800" b="1" spc="-15" dirty="0">
                          <a:solidFill>
                            <a:srgbClr val="102B40"/>
                          </a:solidFill>
                          <a:latin typeface="Arial"/>
                          <a:cs typeface="Arial"/>
                        </a:rPr>
                        <a:t> </a:t>
                      </a:r>
                      <a:r>
                        <a:rPr sz="800" b="1" dirty="0">
                          <a:solidFill>
                            <a:srgbClr val="102B40"/>
                          </a:solidFill>
                          <a:latin typeface="Arial"/>
                          <a:cs typeface="Arial"/>
                        </a:rPr>
                        <a:t>or </a:t>
                      </a:r>
                      <a:r>
                        <a:rPr sz="800" b="1" spc="-5" dirty="0">
                          <a:solidFill>
                            <a:srgbClr val="102B40"/>
                          </a:solidFill>
                          <a:latin typeface="Arial"/>
                          <a:cs typeface="Arial"/>
                        </a:rPr>
                        <a:t>formal</a:t>
                      </a:r>
                      <a:endParaRPr sz="800" dirty="0">
                        <a:latin typeface="Arial"/>
                        <a:cs typeface="Arial"/>
                      </a:endParaRPr>
                    </a:p>
                    <a:p>
                      <a:pPr marL="48895" marR="66040">
                        <a:lnSpc>
                          <a:spcPct val="114999"/>
                        </a:lnSpc>
                      </a:pPr>
                      <a:r>
                        <a:rPr sz="800" b="1" dirty="0">
                          <a:solidFill>
                            <a:srgbClr val="102B40"/>
                          </a:solidFill>
                          <a:latin typeface="Arial"/>
                          <a:cs typeface="Arial"/>
                        </a:rPr>
                        <a:t>communication </a:t>
                      </a:r>
                      <a:r>
                        <a:rPr sz="800" b="1" spc="-5" dirty="0">
                          <a:solidFill>
                            <a:srgbClr val="102B40"/>
                          </a:solidFill>
                          <a:latin typeface="Arial"/>
                          <a:cs typeface="Arial"/>
                        </a:rPr>
                        <a:t>that </a:t>
                      </a:r>
                      <a:r>
                        <a:rPr sz="800" b="1" dirty="0">
                          <a:solidFill>
                            <a:srgbClr val="102B40"/>
                          </a:solidFill>
                          <a:latin typeface="Arial"/>
                          <a:cs typeface="Arial"/>
                        </a:rPr>
                        <a:t>makes </a:t>
                      </a:r>
                      <a:r>
                        <a:rPr sz="800" b="1" spc="-5" dirty="0">
                          <a:solidFill>
                            <a:srgbClr val="102B40"/>
                          </a:solidFill>
                          <a:latin typeface="Arial"/>
                          <a:cs typeface="Arial"/>
                        </a:rPr>
                        <a:t>healthier </a:t>
                      </a:r>
                      <a:r>
                        <a:rPr sz="800" b="1" dirty="0">
                          <a:solidFill>
                            <a:srgbClr val="102B40"/>
                          </a:solidFill>
                          <a:latin typeface="Arial"/>
                          <a:cs typeface="Arial"/>
                        </a:rPr>
                        <a:t>food and </a:t>
                      </a:r>
                      <a:r>
                        <a:rPr sz="800" b="1" spc="-210" dirty="0">
                          <a:solidFill>
                            <a:srgbClr val="102B40"/>
                          </a:solidFill>
                          <a:latin typeface="Arial"/>
                          <a:cs typeface="Arial"/>
                        </a:rPr>
                        <a:t> </a:t>
                      </a:r>
                      <a:r>
                        <a:rPr sz="800" b="1" spc="-5" dirty="0">
                          <a:solidFill>
                            <a:srgbClr val="102B40"/>
                          </a:solidFill>
                          <a:latin typeface="Arial"/>
                          <a:cs typeface="Arial"/>
                        </a:rPr>
                        <a:t>beverage</a:t>
                      </a:r>
                      <a:r>
                        <a:rPr sz="800" b="1" spc="25" dirty="0">
                          <a:solidFill>
                            <a:srgbClr val="102B40"/>
                          </a:solidFill>
                          <a:latin typeface="Arial"/>
                          <a:cs typeface="Arial"/>
                        </a:rPr>
                        <a:t> </a:t>
                      </a:r>
                      <a:r>
                        <a:rPr sz="800" b="1" dirty="0">
                          <a:solidFill>
                            <a:srgbClr val="102B40"/>
                          </a:solidFill>
                          <a:latin typeface="Arial"/>
                          <a:cs typeface="Arial"/>
                        </a:rPr>
                        <a:t>choices </a:t>
                      </a:r>
                      <a:r>
                        <a:rPr sz="800" b="1" spc="-5" dirty="0">
                          <a:solidFill>
                            <a:srgbClr val="102B40"/>
                          </a:solidFill>
                          <a:latin typeface="Arial"/>
                          <a:cs typeface="Arial"/>
                        </a:rPr>
                        <a:t>available</a:t>
                      </a:r>
                      <a:r>
                        <a:rPr sz="800" b="1" spc="10" dirty="0">
                          <a:solidFill>
                            <a:srgbClr val="102B40"/>
                          </a:solidFill>
                          <a:latin typeface="Arial"/>
                          <a:cs typeface="Arial"/>
                        </a:rPr>
                        <a:t> </a:t>
                      </a:r>
                      <a:r>
                        <a:rPr sz="800" b="1" dirty="0">
                          <a:solidFill>
                            <a:srgbClr val="102B40"/>
                          </a:solidFill>
                          <a:latin typeface="Arial"/>
                          <a:cs typeface="Arial"/>
                        </a:rPr>
                        <a:t>in</a:t>
                      </a:r>
                      <a:r>
                        <a:rPr sz="800" b="1" spc="5" dirty="0">
                          <a:solidFill>
                            <a:srgbClr val="102B40"/>
                          </a:solidFill>
                          <a:latin typeface="Arial"/>
                          <a:cs typeface="Arial"/>
                        </a:rPr>
                        <a:t> </a:t>
                      </a:r>
                      <a:r>
                        <a:rPr sz="800" b="1" spc="-5" dirty="0">
                          <a:solidFill>
                            <a:srgbClr val="102B40"/>
                          </a:solidFill>
                          <a:latin typeface="Arial"/>
                          <a:cs typeface="Arial"/>
                        </a:rPr>
                        <a:t>cafeterias</a:t>
                      </a:r>
                      <a:r>
                        <a:rPr sz="800" b="1" spc="30" dirty="0">
                          <a:solidFill>
                            <a:srgbClr val="102B40"/>
                          </a:solidFill>
                          <a:latin typeface="Arial"/>
                          <a:cs typeface="Arial"/>
                        </a:rPr>
                        <a:t> </a:t>
                      </a:r>
                      <a:r>
                        <a:rPr sz="800" b="1" dirty="0">
                          <a:solidFill>
                            <a:srgbClr val="102B40"/>
                          </a:solidFill>
                          <a:latin typeface="Arial"/>
                          <a:cs typeface="Arial"/>
                        </a:rPr>
                        <a:t>or </a:t>
                      </a:r>
                      <a:r>
                        <a:rPr sz="800" b="1" spc="5" dirty="0">
                          <a:solidFill>
                            <a:srgbClr val="102B40"/>
                          </a:solidFill>
                          <a:latin typeface="Arial"/>
                          <a:cs typeface="Arial"/>
                        </a:rPr>
                        <a:t> </a:t>
                      </a:r>
                      <a:r>
                        <a:rPr sz="800" b="1" spc="-5" dirty="0">
                          <a:solidFill>
                            <a:srgbClr val="102B40"/>
                          </a:solidFill>
                          <a:latin typeface="Arial"/>
                          <a:cs typeface="Arial"/>
                        </a:rPr>
                        <a:t>snack</a:t>
                      </a:r>
                      <a:r>
                        <a:rPr sz="800" b="1" spc="5" dirty="0">
                          <a:solidFill>
                            <a:srgbClr val="102B40"/>
                          </a:solidFill>
                          <a:latin typeface="Arial"/>
                          <a:cs typeface="Arial"/>
                        </a:rPr>
                        <a:t> </a:t>
                      </a:r>
                      <a:r>
                        <a:rPr sz="800" b="1" spc="-5" dirty="0">
                          <a:solidFill>
                            <a:srgbClr val="102B40"/>
                          </a:solidFill>
                          <a:latin typeface="Arial"/>
                          <a:cs typeface="Arial"/>
                        </a:rPr>
                        <a:t>bars</a:t>
                      </a:r>
                      <a:endParaRPr sz="800" dirty="0">
                        <a:latin typeface="Arial"/>
                        <a:cs typeface="Arial"/>
                      </a:endParaRPr>
                    </a:p>
                  </a:txBody>
                  <a:tcPr marL="0" marR="0" marT="444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tcPr>
                </a:tc>
                <a:tc>
                  <a:txBody>
                    <a:bodyPr/>
                    <a:lstStyle/>
                    <a:p>
                      <a:pPr>
                        <a:lnSpc>
                          <a:spcPct val="100000"/>
                        </a:lnSpc>
                        <a:spcBef>
                          <a:spcPts val="45"/>
                        </a:spcBef>
                      </a:pPr>
                      <a:endParaRPr sz="1300" dirty="0">
                        <a:latin typeface="Times New Roman"/>
                        <a:cs typeface="Times New Roman"/>
                      </a:endParaRPr>
                    </a:p>
                    <a:p>
                      <a:pPr algn="ctr">
                        <a:lnSpc>
                          <a:spcPct val="100000"/>
                        </a:lnSpc>
                      </a:pPr>
                      <a:r>
                        <a:rPr lang="en-US" sz="1000" b="1" spc="-10" dirty="0">
                          <a:solidFill>
                            <a:srgbClr val="0066FF"/>
                          </a:solidFill>
                          <a:latin typeface="Arial"/>
                          <a:cs typeface="Arial"/>
                        </a:rPr>
                        <a:t>25</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R="61594" algn="r">
                        <a:lnSpc>
                          <a:spcPct val="100000"/>
                        </a:lnSpc>
                      </a:pPr>
                      <a:r>
                        <a:rPr lang="en-US" sz="1000" b="1" spc="-10" dirty="0">
                          <a:solidFill>
                            <a:srgbClr val="41503D"/>
                          </a:solidFill>
                          <a:latin typeface="Arial"/>
                          <a:cs typeface="Arial"/>
                        </a:rPr>
                        <a:t>36</a:t>
                      </a:r>
                      <a:r>
                        <a:rPr sz="1000" b="1" spc="-10" dirty="0">
                          <a:solidFill>
                            <a:srgbClr val="41503D"/>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97790">
                        <a:lnSpc>
                          <a:spcPct val="100000"/>
                        </a:lnSpc>
                      </a:pPr>
                      <a:r>
                        <a:rPr lang="en-US" sz="1000" b="1" spc="-10" dirty="0">
                          <a:solidFill>
                            <a:srgbClr val="0066FF"/>
                          </a:solidFill>
                          <a:latin typeface="Arial"/>
                          <a:cs typeface="Arial"/>
                        </a:rPr>
                        <a:t>32</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algn="ctr">
                        <a:lnSpc>
                          <a:spcPct val="100000"/>
                        </a:lnSpc>
                      </a:pPr>
                      <a:r>
                        <a:rPr lang="en-US" sz="1000" b="1" spc="-10" dirty="0">
                          <a:solidFill>
                            <a:srgbClr val="41503D"/>
                          </a:solidFill>
                          <a:latin typeface="Arial"/>
                          <a:cs typeface="Arial"/>
                        </a:rPr>
                        <a:t>30</a:t>
                      </a:r>
                      <a:r>
                        <a:rPr sz="1000" b="1" spc="-10" dirty="0">
                          <a:solidFill>
                            <a:srgbClr val="41503D"/>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635" algn="ctr">
                        <a:lnSpc>
                          <a:spcPct val="100000"/>
                        </a:lnSpc>
                      </a:pPr>
                      <a:r>
                        <a:rPr lang="en-US" sz="1000" b="1" spc="-10" dirty="0">
                          <a:solidFill>
                            <a:srgbClr val="0066FF"/>
                          </a:solidFill>
                          <a:latin typeface="Arial"/>
                          <a:cs typeface="Arial"/>
                        </a:rPr>
                        <a:t>52</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635" algn="ctr">
                        <a:lnSpc>
                          <a:spcPct val="100000"/>
                        </a:lnSpc>
                      </a:pPr>
                      <a:r>
                        <a:rPr lang="en-US" sz="1000" b="1" spc="-10" dirty="0">
                          <a:solidFill>
                            <a:srgbClr val="41503D"/>
                          </a:solidFill>
                          <a:latin typeface="Arial"/>
                          <a:cs typeface="Arial"/>
                        </a:rPr>
                        <a:t>33</a:t>
                      </a:r>
                      <a:r>
                        <a:rPr sz="1000" b="1" spc="-10" dirty="0">
                          <a:solidFill>
                            <a:srgbClr val="41503D"/>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69215">
                        <a:lnSpc>
                          <a:spcPct val="100000"/>
                        </a:lnSpc>
                      </a:pPr>
                      <a:r>
                        <a:rPr sz="1000" b="1" spc="-10" dirty="0">
                          <a:solidFill>
                            <a:srgbClr val="0066FF"/>
                          </a:solidFill>
                          <a:latin typeface="Arial"/>
                          <a:cs typeface="Arial"/>
                        </a:rPr>
                        <a:t>4</a:t>
                      </a:r>
                      <a:r>
                        <a:rPr lang="en-US" sz="1000" b="1" spc="-10" dirty="0">
                          <a:solidFill>
                            <a:srgbClr val="0066FF"/>
                          </a:solidFill>
                          <a:latin typeface="Arial"/>
                          <a:cs typeface="Arial"/>
                        </a:rPr>
                        <a:t>9</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algn="ctr">
                        <a:lnSpc>
                          <a:spcPct val="100000"/>
                        </a:lnSpc>
                      </a:pPr>
                      <a:r>
                        <a:rPr lang="en-US" sz="1000" b="1" spc="-10" dirty="0">
                          <a:solidFill>
                            <a:srgbClr val="41503D"/>
                          </a:solidFill>
                          <a:latin typeface="Arial"/>
                          <a:cs typeface="Arial"/>
                        </a:rPr>
                        <a:t>37</a:t>
                      </a:r>
                      <a:r>
                        <a:rPr sz="1000" b="1" spc="-10" dirty="0">
                          <a:solidFill>
                            <a:srgbClr val="41503D"/>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635" algn="ctr">
                        <a:lnSpc>
                          <a:spcPct val="100000"/>
                        </a:lnSpc>
                      </a:pPr>
                      <a:r>
                        <a:rPr lang="en-US" sz="1000" b="1" spc="-10" dirty="0">
                          <a:solidFill>
                            <a:srgbClr val="0066FF"/>
                          </a:solidFill>
                          <a:latin typeface="Arial"/>
                          <a:cs typeface="Arial"/>
                        </a:rPr>
                        <a:t>42</a:t>
                      </a:r>
                      <a:r>
                        <a:rPr sz="1000" b="1" spc="-10" dirty="0">
                          <a:solidFill>
                            <a:srgbClr val="0066FF"/>
                          </a:solidFill>
                          <a:latin typeface="Arial"/>
                          <a:cs typeface="Arial"/>
                        </a:rPr>
                        <a:t>%</a:t>
                      </a:r>
                      <a:endParaRPr sz="1000" dirty="0">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tc>
                  <a:txBody>
                    <a:bodyPr/>
                    <a:lstStyle/>
                    <a:p>
                      <a:pPr>
                        <a:lnSpc>
                          <a:spcPct val="100000"/>
                        </a:lnSpc>
                        <a:spcBef>
                          <a:spcPts val="45"/>
                        </a:spcBef>
                      </a:pPr>
                      <a:endParaRPr sz="1300" dirty="0">
                        <a:latin typeface="Times New Roman"/>
                        <a:cs typeface="Times New Roman"/>
                      </a:endParaRPr>
                    </a:p>
                    <a:p>
                      <a:pPr marL="635" algn="ctr">
                        <a:lnSpc>
                          <a:spcPct val="100000"/>
                        </a:lnSpc>
                      </a:pPr>
                      <a:r>
                        <a:rPr lang="en-US" sz="1000" b="1" spc="-10" dirty="0">
                          <a:solidFill>
                            <a:srgbClr val="FF0000"/>
                          </a:solidFill>
                          <a:latin typeface="Arial"/>
                          <a:cs typeface="Arial"/>
                        </a:rPr>
                        <a:t>35</a:t>
                      </a:r>
                      <a:r>
                        <a:rPr sz="1000" b="1" spc="-10" dirty="0">
                          <a:solidFill>
                            <a:srgbClr val="FF0000"/>
                          </a:solidFill>
                          <a:latin typeface="Arial"/>
                          <a:cs typeface="Arial"/>
                        </a:rPr>
                        <a:t>%</a:t>
                      </a:r>
                      <a:endParaRPr sz="1000" dirty="0">
                        <a:solidFill>
                          <a:srgbClr val="FF0000"/>
                        </a:solidFill>
                        <a:latin typeface="Arial"/>
                        <a:cs typeface="Arial"/>
                      </a:endParaRPr>
                    </a:p>
                  </a:txBody>
                  <a:tcPr marL="0" marR="0" marT="5715" marB="0">
                    <a:lnL w="12700">
                      <a:solidFill>
                        <a:srgbClr val="102B40"/>
                      </a:solidFill>
                      <a:prstDash val="solid"/>
                    </a:lnL>
                    <a:lnR w="12700">
                      <a:solidFill>
                        <a:srgbClr val="102B40"/>
                      </a:solidFill>
                      <a:prstDash val="solid"/>
                    </a:lnR>
                    <a:lnT w="12700">
                      <a:solidFill>
                        <a:srgbClr val="102B40"/>
                      </a:solidFill>
                      <a:prstDash val="solid"/>
                    </a:lnT>
                    <a:lnB w="12700">
                      <a:solidFill>
                        <a:srgbClr val="102B40"/>
                      </a:solidFill>
                      <a:prstDash val="solid"/>
                    </a:lnB>
                    <a:solidFill>
                      <a:srgbClr val="E9EFF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894" rIns="0" bIns="0" rtlCol="0">
            <a:spAutoFit/>
          </a:bodyPr>
          <a:lstStyle/>
          <a:p>
            <a:pPr marL="12700" marR="5080">
              <a:lnSpc>
                <a:spcPts val="2180"/>
              </a:lnSpc>
              <a:spcBef>
                <a:spcPts val="384"/>
              </a:spcBef>
            </a:pPr>
            <a:r>
              <a:rPr spc="10" dirty="0"/>
              <a:t>OVERVIEW</a:t>
            </a:r>
            <a:r>
              <a:rPr spc="-35" dirty="0"/>
              <a:t> </a:t>
            </a:r>
            <a:r>
              <a:rPr spc="10" dirty="0"/>
              <a:t>OF</a:t>
            </a:r>
            <a:r>
              <a:rPr spc="-40" dirty="0"/>
              <a:t> </a:t>
            </a:r>
            <a:r>
              <a:rPr spc="15" dirty="0"/>
              <a:t>THE</a:t>
            </a:r>
            <a:r>
              <a:rPr spc="5" dirty="0"/>
              <a:t> </a:t>
            </a:r>
            <a:r>
              <a:rPr spc="10" dirty="0"/>
              <a:t>ONLINE</a:t>
            </a:r>
            <a:r>
              <a:rPr spc="-15" dirty="0"/>
              <a:t> </a:t>
            </a:r>
            <a:r>
              <a:rPr spc="15" dirty="0"/>
              <a:t>CDC</a:t>
            </a:r>
            <a:r>
              <a:rPr spc="-10" dirty="0"/>
              <a:t> </a:t>
            </a:r>
            <a:r>
              <a:rPr spc="15" dirty="0"/>
              <a:t>WORKSITE </a:t>
            </a:r>
            <a:r>
              <a:rPr spc="-540" dirty="0"/>
              <a:t> </a:t>
            </a:r>
            <a:r>
              <a:rPr spc="-10" dirty="0"/>
              <a:t>HEALTH </a:t>
            </a:r>
            <a:r>
              <a:rPr spc="15" dirty="0"/>
              <a:t>SCORECARD</a:t>
            </a:r>
            <a:r>
              <a:rPr spc="-20" dirty="0"/>
              <a:t> </a:t>
            </a:r>
            <a:r>
              <a:rPr spc="15" dirty="0"/>
              <a:t>SYSTEM</a:t>
            </a:r>
          </a:p>
        </p:txBody>
      </p:sp>
      <p:sp>
        <p:nvSpPr>
          <p:cNvPr id="3" name="object 3"/>
          <p:cNvSpPr txBox="1"/>
          <p:nvPr/>
        </p:nvSpPr>
        <p:spPr>
          <a:xfrm>
            <a:off x="6266704" y="4569912"/>
            <a:ext cx="223520" cy="171450"/>
          </a:xfrm>
          <a:prstGeom prst="rect">
            <a:avLst/>
          </a:prstGeom>
        </p:spPr>
        <p:txBody>
          <a:bodyPr vert="horz" wrap="square" lIns="0" tIns="4445" rIns="0" bIns="0" rtlCol="0">
            <a:spAutoFit/>
          </a:bodyPr>
          <a:lstStyle/>
          <a:p>
            <a:pPr marL="31750">
              <a:lnSpc>
                <a:spcPct val="100000"/>
              </a:lnSpc>
              <a:spcBef>
                <a:spcPts val="35"/>
              </a:spcBef>
            </a:pPr>
            <a:fld id="{81D60167-4931-47E6-BA6A-407CBD079E47}" type="slidenum">
              <a:rPr sz="1000" spc="-5" dirty="0">
                <a:solidFill>
                  <a:srgbClr val="3381CC"/>
                </a:solidFill>
                <a:latin typeface="Arial"/>
                <a:cs typeface="Arial"/>
              </a:rPr>
              <a:t>26</a:t>
            </a:fld>
            <a:endParaRPr sz="10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6858000" cy="5143500"/>
            <a:chOff x="0" y="0"/>
            <a:chExt cx="6858000" cy="5143500"/>
          </a:xfrm>
        </p:grpSpPr>
        <p:pic>
          <p:nvPicPr>
            <p:cNvPr id="3" name="object 3"/>
            <p:cNvPicPr/>
            <p:nvPr/>
          </p:nvPicPr>
          <p:blipFill>
            <a:blip r:embed="rId3" cstate="print"/>
            <a:stretch>
              <a:fillRect/>
            </a:stretch>
          </p:blipFill>
          <p:spPr>
            <a:xfrm>
              <a:off x="0" y="0"/>
              <a:ext cx="6857999" cy="5143499"/>
            </a:xfrm>
            <a:prstGeom prst="rect">
              <a:avLst/>
            </a:prstGeom>
          </p:spPr>
        </p:pic>
        <p:sp>
          <p:nvSpPr>
            <p:cNvPr id="4" name="object 4"/>
            <p:cNvSpPr/>
            <p:nvPr/>
          </p:nvSpPr>
          <p:spPr>
            <a:xfrm>
              <a:off x="251459" y="4922520"/>
              <a:ext cx="4018915" cy="73660"/>
            </a:xfrm>
            <a:custGeom>
              <a:avLst/>
              <a:gdLst/>
              <a:ahLst/>
              <a:cxnLst/>
              <a:rect l="l" t="t" r="r" b="b"/>
              <a:pathLst>
                <a:path w="4018915" h="73660">
                  <a:moveTo>
                    <a:pt x="0" y="73151"/>
                  </a:moveTo>
                  <a:lnTo>
                    <a:pt x="4018788" y="73151"/>
                  </a:lnTo>
                  <a:lnTo>
                    <a:pt x="4018788" y="0"/>
                  </a:lnTo>
                  <a:lnTo>
                    <a:pt x="0" y="0"/>
                  </a:lnTo>
                  <a:lnTo>
                    <a:pt x="0" y="73151"/>
                  </a:lnTo>
                  <a:close/>
                </a:path>
              </a:pathLst>
            </a:custGeom>
            <a:solidFill>
              <a:srgbClr val="102B40"/>
            </a:solidFill>
          </p:spPr>
          <p:txBody>
            <a:bodyPr wrap="square" lIns="0" tIns="0" rIns="0" bIns="0" rtlCol="0"/>
            <a:lstStyle/>
            <a:p>
              <a:endParaRPr/>
            </a:p>
          </p:txBody>
        </p:sp>
        <p:sp>
          <p:nvSpPr>
            <p:cNvPr id="5" name="object 5"/>
            <p:cNvSpPr/>
            <p:nvPr/>
          </p:nvSpPr>
          <p:spPr>
            <a:xfrm>
              <a:off x="42702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898D08"/>
            </a:solidFill>
          </p:spPr>
          <p:txBody>
            <a:bodyPr wrap="square" lIns="0" tIns="0" rIns="0" bIns="0" rtlCol="0"/>
            <a:lstStyle/>
            <a:p>
              <a:endParaRPr/>
            </a:p>
          </p:txBody>
        </p:sp>
        <p:sp>
          <p:nvSpPr>
            <p:cNvPr id="6" name="object 6"/>
            <p:cNvSpPr/>
            <p:nvPr/>
          </p:nvSpPr>
          <p:spPr>
            <a:xfrm>
              <a:off x="4610100"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3381CC"/>
            </a:solidFill>
          </p:spPr>
          <p:txBody>
            <a:bodyPr wrap="square" lIns="0" tIns="0" rIns="0" bIns="0" rtlCol="0"/>
            <a:lstStyle/>
            <a:p>
              <a:endParaRPr/>
            </a:p>
          </p:txBody>
        </p:sp>
        <p:sp>
          <p:nvSpPr>
            <p:cNvPr id="7" name="object 7"/>
            <p:cNvSpPr/>
            <p:nvPr/>
          </p:nvSpPr>
          <p:spPr>
            <a:xfrm>
              <a:off x="4949952"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5ACA58"/>
            </a:solidFill>
          </p:spPr>
          <p:txBody>
            <a:bodyPr wrap="square" lIns="0" tIns="0" rIns="0" bIns="0" rtlCol="0"/>
            <a:lstStyle/>
            <a:p>
              <a:endParaRPr/>
            </a:p>
          </p:txBody>
        </p:sp>
        <p:sp>
          <p:nvSpPr>
            <p:cNvPr id="8" name="object 8"/>
            <p:cNvSpPr/>
            <p:nvPr/>
          </p:nvSpPr>
          <p:spPr>
            <a:xfrm>
              <a:off x="5291328" y="4922520"/>
              <a:ext cx="312420" cy="73660"/>
            </a:xfrm>
            <a:custGeom>
              <a:avLst/>
              <a:gdLst/>
              <a:ahLst/>
              <a:cxnLst/>
              <a:rect l="l" t="t" r="r" b="b"/>
              <a:pathLst>
                <a:path w="312420" h="73660">
                  <a:moveTo>
                    <a:pt x="0" y="73151"/>
                  </a:moveTo>
                  <a:lnTo>
                    <a:pt x="312420" y="73151"/>
                  </a:lnTo>
                  <a:lnTo>
                    <a:pt x="312420" y="0"/>
                  </a:lnTo>
                  <a:lnTo>
                    <a:pt x="0" y="0"/>
                  </a:lnTo>
                  <a:lnTo>
                    <a:pt x="0" y="73151"/>
                  </a:lnTo>
                  <a:close/>
                </a:path>
              </a:pathLst>
            </a:custGeom>
            <a:solidFill>
              <a:srgbClr val="F45F5C"/>
            </a:solidFill>
          </p:spPr>
          <p:txBody>
            <a:bodyPr wrap="square" lIns="0" tIns="0" rIns="0" bIns="0" rtlCol="0"/>
            <a:lstStyle/>
            <a:p>
              <a:endParaRPr/>
            </a:p>
          </p:txBody>
        </p:sp>
        <p:sp>
          <p:nvSpPr>
            <p:cNvPr id="9" name="object 9"/>
            <p:cNvSpPr/>
            <p:nvPr/>
          </p:nvSpPr>
          <p:spPr>
            <a:xfrm>
              <a:off x="56037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1FDFC5"/>
            </a:solidFill>
          </p:spPr>
          <p:txBody>
            <a:bodyPr wrap="square" lIns="0" tIns="0" rIns="0" bIns="0" rtlCol="0"/>
            <a:lstStyle/>
            <a:p>
              <a:endParaRPr/>
            </a:p>
          </p:txBody>
        </p:sp>
        <p:sp>
          <p:nvSpPr>
            <p:cNvPr id="10" name="object 10"/>
            <p:cNvSpPr/>
            <p:nvPr/>
          </p:nvSpPr>
          <p:spPr>
            <a:xfrm>
              <a:off x="5943600" y="4922520"/>
              <a:ext cx="317500" cy="73660"/>
            </a:xfrm>
            <a:custGeom>
              <a:avLst/>
              <a:gdLst/>
              <a:ahLst/>
              <a:cxnLst/>
              <a:rect l="l" t="t" r="r" b="b"/>
              <a:pathLst>
                <a:path w="317500" h="73660">
                  <a:moveTo>
                    <a:pt x="0" y="73151"/>
                  </a:moveTo>
                  <a:lnTo>
                    <a:pt x="316991" y="73151"/>
                  </a:lnTo>
                  <a:lnTo>
                    <a:pt x="316991" y="0"/>
                  </a:lnTo>
                  <a:lnTo>
                    <a:pt x="0" y="0"/>
                  </a:lnTo>
                  <a:lnTo>
                    <a:pt x="0" y="73151"/>
                  </a:lnTo>
                  <a:close/>
                </a:path>
              </a:pathLst>
            </a:custGeom>
            <a:solidFill>
              <a:srgbClr val="FCDC00"/>
            </a:solidFill>
          </p:spPr>
          <p:txBody>
            <a:bodyPr wrap="square" lIns="0" tIns="0" rIns="0" bIns="0" rtlCol="0"/>
            <a:lstStyle/>
            <a:p>
              <a:endParaRPr/>
            </a:p>
          </p:txBody>
        </p:sp>
        <p:sp>
          <p:nvSpPr>
            <p:cNvPr id="11" name="object 11"/>
            <p:cNvSpPr/>
            <p:nvPr/>
          </p:nvSpPr>
          <p:spPr>
            <a:xfrm>
              <a:off x="6260591"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074696"/>
            </a:solidFill>
          </p:spPr>
          <p:txBody>
            <a:bodyPr wrap="square" lIns="0" tIns="0" rIns="0" bIns="0" rtlCol="0"/>
            <a:lstStyle/>
            <a:p>
              <a:endParaRPr/>
            </a:p>
          </p:txBody>
        </p:sp>
      </p:grpSp>
      <p:sp>
        <p:nvSpPr>
          <p:cNvPr id="12" name="object 12"/>
          <p:cNvSpPr txBox="1">
            <a:spLocks noGrp="1"/>
          </p:cNvSpPr>
          <p:nvPr>
            <p:ph type="title"/>
          </p:nvPr>
        </p:nvSpPr>
        <p:spPr>
          <a:xfrm>
            <a:off x="746887" y="295418"/>
            <a:ext cx="536384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02B40"/>
                </a:solidFill>
                <a:latin typeface="Arial"/>
                <a:cs typeface="Arial"/>
              </a:rPr>
              <a:t>CDC</a:t>
            </a:r>
            <a:r>
              <a:rPr sz="1800" b="1" spc="10" dirty="0">
                <a:solidFill>
                  <a:srgbClr val="102B40"/>
                </a:solidFill>
                <a:latin typeface="Arial"/>
                <a:cs typeface="Arial"/>
              </a:rPr>
              <a:t> </a:t>
            </a:r>
            <a:r>
              <a:rPr sz="1800" b="1" spc="-10" dirty="0">
                <a:solidFill>
                  <a:srgbClr val="102B40"/>
                </a:solidFill>
                <a:latin typeface="Arial"/>
                <a:cs typeface="Arial"/>
              </a:rPr>
              <a:t>Worksite</a:t>
            </a:r>
            <a:r>
              <a:rPr sz="1800" b="1" spc="-5" dirty="0">
                <a:solidFill>
                  <a:srgbClr val="102B40"/>
                </a:solidFill>
                <a:latin typeface="Arial"/>
                <a:cs typeface="Arial"/>
              </a:rPr>
              <a:t> Health</a:t>
            </a:r>
            <a:r>
              <a:rPr sz="1800" b="1" spc="5"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spc="-15" dirty="0">
                <a:solidFill>
                  <a:srgbClr val="102B40"/>
                </a:solidFill>
                <a:latin typeface="Arial"/>
                <a:cs typeface="Arial"/>
              </a:rPr>
              <a:t>Web</a:t>
            </a:r>
            <a:r>
              <a:rPr sz="1800" b="1" spc="-60" dirty="0">
                <a:solidFill>
                  <a:srgbClr val="102B40"/>
                </a:solidFill>
                <a:latin typeface="Arial"/>
                <a:cs typeface="Arial"/>
              </a:rPr>
              <a:t> </a:t>
            </a:r>
            <a:r>
              <a:rPr sz="1800" b="1" spc="-10" dirty="0">
                <a:solidFill>
                  <a:srgbClr val="102B40"/>
                </a:solidFill>
                <a:latin typeface="Arial"/>
                <a:cs typeface="Arial"/>
              </a:rPr>
              <a:t>Application</a:t>
            </a:r>
            <a:endParaRPr sz="1800">
              <a:latin typeface="Arial"/>
              <a:cs typeface="Arial"/>
            </a:endParaRPr>
          </a:p>
        </p:txBody>
      </p:sp>
      <p:grpSp>
        <p:nvGrpSpPr>
          <p:cNvPr id="13" name="object 13"/>
          <p:cNvGrpSpPr/>
          <p:nvPr/>
        </p:nvGrpSpPr>
        <p:grpSpPr>
          <a:xfrm>
            <a:off x="242315" y="1014983"/>
            <a:ext cx="5516880" cy="3876040"/>
            <a:chOff x="242315" y="1014983"/>
            <a:chExt cx="5516880" cy="3876040"/>
          </a:xfrm>
        </p:grpSpPr>
        <p:pic>
          <p:nvPicPr>
            <p:cNvPr id="14" name="object 14"/>
            <p:cNvPicPr/>
            <p:nvPr/>
          </p:nvPicPr>
          <p:blipFill>
            <a:blip r:embed="rId4" cstate="print"/>
            <a:stretch>
              <a:fillRect/>
            </a:stretch>
          </p:blipFill>
          <p:spPr>
            <a:xfrm>
              <a:off x="1226819" y="1014983"/>
              <a:ext cx="4512563" cy="3439667"/>
            </a:xfrm>
            <a:prstGeom prst="rect">
              <a:avLst/>
            </a:prstGeom>
          </p:spPr>
        </p:pic>
        <p:pic>
          <p:nvPicPr>
            <p:cNvPr id="15" name="object 15"/>
            <p:cNvPicPr/>
            <p:nvPr/>
          </p:nvPicPr>
          <p:blipFill>
            <a:blip r:embed="rId5" cstate="print"/>
            <a:stretch>
              <a:fillRect/>
            </a:stretch>
          </p:blipFill>
          <p:spPr>
            <a:xfrm>
              <a:off x="242315" y="4207764"/>
              <a:ext cx="1066799" cy="682751"/>
            </a:xfrm>
            <a:prstGeom prst="rect">
              <a:avLst/>
            </a:prstGeom>
          </p:spPr>
        </p:pic>
        <p:sp>
          <p:nvSpPr>
            <p:cNvPr id="16" name="object 16"/>
            <p:cNvSpPr/>
            <p:nvPr/>
          </p:nvSpPr>
          <p:spPr>
            <a:xfrm>
              <a:off x="4191762" y="2678429"/>
              <a:ext cx="1548765" cy="247015"/>
            </a:xfrm>
            <a:custGeom>
              <a:avLst/>
              <a:gdLst/>
              <a:ahLst/>
              <a:cxnLst/>
              <a:rect l="l" t="t" r="r" b="b"/>
              <a:pathLst>
                <a:path w="1548764" h="247014">
                  <a:moveTo>
                    <a:pt x="0" y="0"/>
                  </a:moveTo>
                  <a:lnTo>
                    <a:pt x="1548384" y="0"/>
                  </a:lnTo>
                  <a:lnTo>
                    <a:pt x="1548384" y="246887"/>
                  </a:lnTo>
                  <a:lnTo>
                    <a:pt x="0" y="246887"/>
                  </a:lnTo>
                  <a:lnTo>
                    <a:pt x="0" y="0"/>
                  </a:lnTo>
                  <a:close/>
                </a:path>
              </a:pathLst>
            </a:custGeom>
            <a:ln w="38100">
              <a:solidFill>
                <a:srgbClr val="FF0000"/>
              </a:solidFill>
            </a:ln>
          </p:spPr>
          <p:txBody>
            <a:bodyPr wrap="square" lIns="0" tIns="0" rIns="0" bIns="0" rtlCol="0"/>
            <a:lstStyle/>
            <a:p>
              <a:endParaRPr/>
            </a:p>
          </p:txBody>
        </p:sp>
      </p:grpSp>
      <p:sp>
        <p:nvSpPr>
          <p:cNvPr id="17" name="object 17"/>
          <p:cNvSpPr txBox="1"/>
          <p:nvPr/>
        </p:nvSpPr>
        <p:spPr>
          <a:xfrm>
            <a:off x="1991993" y="702189"/>
            <a:ext cx="2872105" cy="177800"/>
          </a:xfrm>
          <a:prstGeom prst="rect">
            <a:avLst/>
          </a:prstGeom>
        </p:spPr>
        <p:txBody>
          <a:bodyPr vert="horz" wrap="square" lIns="0" tIns="12065" rIns="0" bIns="0" rtlCol="0">
            <a:spAutoFit/>
          </a:bodyPr>
          <a:lstStyle/>
          <a:p>
            <a:pPr marL="12700">
              <a:lnSpc>
                <a:spcPct val="100000"/>
              </a:lnSpc>
              <a:spcBef>
                <a:spcPts val="95"/>
              </a:spcBef>
            </a:pPr>
            <a:r>
              <a:rPr sz="1000" b="1" u="sng" spc="-5" dirty="0">
                <a:solidFill>
                  <a:srgbClr val="006FC0"/>
                </a:solidFill>
                <a:uFill>
                  <a:solidFill>
                    <a:srgbClr val="006FC0"/>
                  </a:solidFill>
                </a:uFill>
                <a:latin typeface="Arial"/>
                <a:cs typeface="Arial"/>
                <a:hlinkClick r:id="rId6"/>
              </a:rPr>
              <a:t>http://www.cdc.gov/healthscorecard/index.html</a:t>
            </a:r>
            <a:endParaRPr sz="1000">
              <a:latin typeface="Arial"/>
              <a:cs typeface="Arial"/>
            </a:endParaRPr>
          </a:p>
        </p:txBody>
      </p:sp>
      <p:sp>
        <p:nvSpPr>
          <p:cNvPr id="18" name="object 18"/>
          <p:cNvSpPr txBox="1"/>
          <p:nvPr/>
        </p:nvSpPr>
        <p:spPr>
          <a:xfrm>
            <a:off x="6266704" y="4569912"/>
            <a:ext cx="223520" cy="171450"/>
          </a:xfrm>
          <a:prstGeom prst="rect">
            <a:avLst/>
          </a:prstGeom>
        </p:spPr>
        <p:txBody>
          <a:bodyPr vert="horz" wrap="square" lIns="0" tIns="4445" rIns="0" bIns="0" rtlCol="0">
            <a:spAutoFit/>
          </a:bodyPr>
          <a:lstStyle/>
          <a:p>
            <a:pPr marL="31750">
              <a:lnSpc>
                <a:spcPct val="100000"/>
              </a:lnSpc>
              <a:spcBef>
                <a:spcPts val="35"/>
              </a:spcBef>
            </a:pPr>
            <a:fld id="{81D60167-4931-47E6-BA6A-407CBD079E47}" type="slidenum">
              <a:rPr sz="1000" spc="-5" dirty="0">
                <a:solidFill>
                  <a:srgbClr val="3381CC"/>
                </a:solidFill>
                <a:latin typeface="Arial"/>
                <a:cs typeface="Arial"/>
              </a:rPr>
              <a:t>27</a:t>
            </a:fld>
            <a:endParaRPr sz="10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5660" y="1082876"/>
            <a:ext cx="3799840" cy="2378710"/>
          </a:xfrm>
          <a:prstGeom prst="rect">
            <a:avLst/>
          </a:prstGeom>
        </p:spPr>
        <p:txBody>
          <a:bodyPr vert="horz" wrap="square" lIns="0" tIns="93345" rIns="0" bIns="0" rtlCol="0">
            <a:spAutoFit/>
          </a:bodyPr>
          <a:lstStyle/>
          <a:p>
            <a:pPr marL="184785" indent="-172720">
              <a:lnSpc>
                <a:spcPct val="100000"/>
              </a:lnSpc>
              <a:spcBef>
                <a:spcPts val="735"/>
              </a:spcBef>
              <a:buClr>
                <a:srgbClr val="3381CC"/>
              </a:buClr>
              <a:buSzPct val="89285"/>
              <a:buFont typeface="Arial"/>
              <a:buChar char="•"/>
              <a:tabLst>
                <a:tab pos="185420" algn="l"/>
              </a:tabLst>
            </a:pPr>
            <a:r>
              <a:rPr sz="1400" spc="-5" dirty="0">
                <a:solidFill>
                  <a:srgbClr val="122C41"/>
                </a:solidFill>
                <a:latin typeface="Arial"/>
                <a:cs typeface="Arial"/>
              </a:rPr>
              <a:t>Free,</a:t>
            </a:r>
            <a:r>
              <a:rPr sz="1400" spc="-30" dirty="0">
                <a:solidFill>
                  <a:srgbClr val="122C41"/>
                </a:solidFill>
                <a:latin typeface="Arial"/>
                <a:cs typeface="Arial"/>
              </a:rPr>
              <a:t> </a:t>
            </a:r>
            <a:r>
              <a:rPr sz="1400" dirty="0">
                <a:solidFill>
                  <a:srgbClr val="122C41"/>
                </a:solidFill>
                <a:latin typeface="Arial"/>
                <a:cs typeface="Arial"/>
              </a:rPr>
              <a:t>easy</a:t>
            </a:r>
            <a:r>
              <a:rPr sz="1400" spc="-25" dirty="0">
                <a:solidFill>
                  <a:srgbClr val="122C41"/>
                </a:solidFill>
                <a:latin typeface="Arial"/>
                <a:cs typeface="Arial"/>
              </a:rPr>
              <a:t> </a:t>
            </a:r>
            <a:r>
              <a:rPr sz="1400" dirty="0">
                <a:solidFill>
                  <a:srgbClr val="122C41"/>
                </a:solidFill>
                <a:latin typeface="Arial"/>
                <a:cs typeface="Arial"/>
              </a:rPr>
              <a:t>to</a:t>
            </a:r>
            <a:r>
              <a:rPr sz="1400" spc="-25" dirty="0">
                <a:solidFill>
                  <a:srgbClr val="122C41"/>
                </a:solidFill>
                <a:latin typeface="Arial"/>
                <a:cs typeface="Arial"/>
              </a:rPr>
              <a:t> </a:t>
            </a:r>
            <a:r>
              <a:rPr sz="1400" dirty="0">
                <a:solidFill>
                  <a:srgbClr val="122C41"/>
                </a:solidFill>
                <a:latin typeface="Arial"/>
                <a:cs typeface="Arial"/>
              </a:rPr>
              <a:t>access</a:t>
            </a:r>
            <a:r>
              <a:rPr sz="1400" spc="-35" dirty="0">
                <a:solidFill>
                  <a:srgbClr val="122C41"/>
                </a:solidFill>
                <a:latin typeface="Arial"/>
                <a:cs typeface="Arial"/>
              </a:rPr>
              <a:t> </a:t>
            </a:r>
            <a:r>
              <a:rPr sz="1400" spc="-5" dirty="0">
                <a:solidFill>
                  <a:srgbClr val="122C41"/>
                </a:solidFill>
                <a:latin typeface="Arial"/>
                <a:cs typeface="Arial"/>
              </a:rPr>
              <a:t>and</a:t>
            </a:r>
            <a:r>
              <a:rPr sz="1400" spc="-20" dirty="0">
                <a:solidFill>
                  <a:srgbClr val="122C41"/>
                </a:solidFill>
                <a:latin typeface="Arial"/>
                <a:cs typeface="Arial"/>
              </a:rPr>
              <a:t> </a:t>
            </a:r>
            <a:r>
              <a:rPr sz="1400" dirty="0">
                <a:solidFill>
                  <a:srgbClr val="122C41"/>
                </a:solidFill>
                <a:latin typeface="Arial"/>
                <a:cs typeface="Arial"/>
              </a:rPr>
              <a:t>use</a:t>
            </a:r>
            <a:r>
              <a:rPr sz="1400" spc="-25" dirty="0">
                <a:solidFill>
                  <a:srgbClr val="122C41"/>
                </a:solidFill>
                <a:latin typeface="Arial"/>
                <a:cs typeface="Arial"/>
              </a:rPr>
              <a:t> </a:t>
            </a:r>
            <a:r>
              <a:rPr sz="1400" spc="-5" dirty="0">
                <a:solidFill>
                  <a:srgbClr val="122C41"/>
                </a:solidFill>
                <a:latin typeface="Arial"/>
                <a:cs typeface="Arial"/>
              </a:rPr>
              <a:t>system</a:t>
            </a:r>
            <a:endParaRPr sz="1400">
              <a:latin typeface="Arial"/>
              <a:cs typeface="Arial"/>
            </a:endParaRPr>
          </a:p>
          <a:p>
            <a:pPr marL="184785" indent="-172720">
              <a:lnSpc>
                <a:spcPct val="100000"/>
              </a:lnSpc>
              <a:spcBef>
                <a:spcPts val="635"/>
              </a:spcBef>
              <a:buClr>
                <a:srgbClr val="3381CC"/>
              </a:buClr>
              <a:buSzPct val="89285"/>
              <a:buChar char="•"/>
              <a:tabLst>
                <a:tab pos="185420" algn="l"/>
              </a:tabLst>
            </a:pPr>
            <a:r>
              <a:rPr sz="1400" spc="-5" dirty="0">
                <a:solidFill>
                  <a:srgbClr val="122C41"/>
                </a:solidFill>
                <a:latin typeface="Arial"/>
                <a:cs typeface="Arial"/>
              </a:rPr>
              <a:t>E</a:t>
            </a:r>
            <a:r>
              <a:rPr sz="1400" spc="-10" dirty="0">
                <a:solidFill>
                  <a:srgbClr val="122C41"/>
                </a:solidFill>
                <a:latin typeface="Arial"/>
                <a:cs typeface="Arial"/>
              </a:rPr>
              <a:t>m</a:t>
            </a:r>
            <a:r>
              <a:rPr sz="1400" spc="-5" dirty="0">
                <a:solidFill>
                  <a:srgbClr val="122C41"/>
                </a:solidFill>
                <a:latin typeface="Arial"/>
                <a:cs typeface="Arial"/>
              </a:rPr>
              <a:t>p</a:t>
            </a:r>
            <a:r>
              <a:rPr sz="1400" dirty="0">
                <a:solidFill>
                  <a:srgbClr val="122C41"/>
                </a:solidFill>
                <a:latin typeface="Arial"/>
                <a:cs typeface="Arial"/>
              </a:rPr>
              <a:t>l</a:t>
            </a:r>
            <a:r>
              <a:rPr sz="1400" spc="-5" dirty="0">
                <a:solidFill>
                  <a:srgbClr val="122C41"/>
                </a:solidFill>
                <a:latin typeface="Arial"/>
                <a:cs typeface="Arial"/>
              </a:rPr>
              <a:t>o</a:t>
            </a:r>
            <a:r>
              <a:rPr sz="1400" spc="-20" dirty="0">
                <a:solidFill>
                  <a:srgbClr val="122C41"/>
                </a:solidFill>
                <a:latin typeface="Arial"/>
                <a:cs typeface="Arial"/>
              </a:rPr>
              <a:t>y</a:t>
            </a:r>
            <a:r>
              <a:rPr sz="1400" spc="-5" dirty="0">
                <a:solidFill>
                  <a:srgbClr val="122C41"/>
                </a:solidFill>
                <a:latin typeface="Arial"/>
                <a:cs typeface="Arial"/>
              </a:rPr>
              <a:t>e</a:t>
            </a:r>
            <a:r>
              <a:rPr sz="1400" dirty="0">
                <a:solidFill>
                  <a:srgbClr val="122C41"/>
                </a:solidFill>
                <a:latin typeface="Arial"/>
                <a:cs typeface="Arial"/>
              </a:rPr>
              <a:t>r</a:t>
            </a:r>
            <a:r>
              <a:rPr sz="1400" spc="-80" dirty="0">
                <a:solidFill>
                  <a:srgbClr val="122C41"/>
                </a:solidFill>
                <a:latin typeface="Arial"/>
                <a:cs typeface="Arial"/>
              </a:rPr>
              <a:t> </a:t>
            </a:r>
            <a:r>
              <a:rPr sz="1400" spc="-5" dirty="0">
                <a:solidFill>
                  <a:srgbClr val="122C41"/>
                </a:solidFill>
                <a:latin typeface="Arial"/>
                <a:cs typeface="Arial"/>
              </a:rPr>
              <a:t>A</a:t>
            </a:r>
            <a:r>
              <a:rPr sz="1400" spc="5" dirty="0">
                <a:solidFill>
                  <a:srgbClr val="122C41"/>
                </a:solidFill>
                <a:latin typeface="Arial"/>
                <a:cs typeface="Arial"/>
              </a:rPr>
              <a:t>cc</a:t>
            </a:r>
            <a:r>
              <a:rPr sz="1400" spc="-5" dirty="0">
                <a:solidFill>
                  <a:srgbClr val="122C41"/>
                </a:solidFill>
                <a:latin typeface="Arial"/>
                <a:cs typeface="Arial"/>
              </a:rPr>
              <a:t>oun</a:t>
            </a:r>
            <a:r>
              <a:rPr sz="1400" dirty="0">
                <a:solidFill>
                  <a:srgbClr val="122C41"/>
                </a:solidFill>
                <a:latin typeface="Arial"/>
                <a:cs typeface="Arial"/>
              </a:rPr>
              <a:t>t</a:t>
            </a:r>
            <a:r>
              <a:rPr sz="1400" spc="-40" dirty="0">
                <a:solidFill>
                  <a:srgbClr val="122C41"/>
                </a:solidFill>
                <a:latin typeface="Arial"/>
                <a:cs typeface="Arial"/>
              </a:rPr>
              <a:t> </a:t>
            </a:r>
            <a:r>
              <a:rPr sz="1400" dirty="0">
                <a:solidFill>
                  <a:srgbClr val="122C41"/>
                </a:solidFill>
                <a:latin typeface="Arial"/>
                <a:cs typeface="Arial"/>
              </a:rPr>
              <a:t>(i</a:t>
            </a:r>
            <a:r>
              <a:rPr sz="1400" spc="-5" dirty="0">
                <a:solidFill>
                  <a:srgbClr val="122C41"/>
                </a:solidFill>
                <a:latin typeface="Arial"/>
                <a:cs typeface="Arial"/>
              </a:rPr>
              <a:t>n</a:t>
            </a:r>
            <a:r>
              <a:rPr sz="1400" spc="5" dirty="0">
                <a:solidFill>
                  <a:srgbClr val="122C41"/>
                </a:solidFill>
                <a:latin typeface="Arial"/>
                <a:cs typeface="Arial"/>
              </a:rPr>
              <a:t>c</a:t>
            </a:r>
            <a:r>
              <a:rPr sz="1400" dirty="0">
                <a:solidFill>
                  <a:srgbClr val="122C41"/>
                </a:solidFill>
                <a:latin typeface="Arial"/>
                <a:cs typeface="Arial"/>
              </a:rPr>
              <a:t>l</a:t>
            </a:r>
            <a:r>
              <a:rPr sz="1400" spc="-5" dirty="0">
                <a:solidFill>
                  <a:srgbClr val="122C41"/>
                </a:solidFill>
                <a:latin typeface="Arial"/>
                <a:cs typeface="Arial"/>
              </a:rPr>
              <a:t>ude</a:t>
            </a:r>
            <a:r>
              <a:rPr sz="1400" dirty="0">
                <a:solidFill>
                  <a:srgbClr val="122C41"/>
                </a:solidFill>
                <a:latin typeface="Arial"/>
                <a:cs typeface="Arial"/>
              </a:rPr>
              <a:t>s</a:t>
            </a:r>
            <a:r>
              <a:rPr sz="1400" spc="-35" dirty="0">
                <a:solidFill>
                  <a:srgbClr val="122C41"/>
                </a:solidFill>
                <a:latin typeface="Arial"/>
                <a:cs typeface="Arial"/>
              </a:rPr>
              <a:t> </a:t>
            </a:r>
            <a:r>
              <a:rPr sz="1400" spc="-5" dirty="0">
                <a:solidFill>
                  <a:srgbClr val="122C41"/>
                </a:solidFill>
                <a:latin typeface="Arial"/>
                <a:cs typeface="Arial"/>
              </a:rPr>
              <a:t>E</a:t>
            </a:r>
            <a:r>
              <a:rPr sz="1400" spc="-10" dirty="0">
                <a:solidFill>
                  <a:srgbClr val="122C41"/>
                </a:solidFill>
                <a:latin typeface="Arial"/>
                <a:cs typeface="Arial"/>
              </a:rPr>
              <a:t>m</a:t>
            </a:r>
            <a:r>
              <a:rPr sz="1400" spc="-5" dirty="0">
                <a:solidFill>
                  <a:srgbClr val="122C41"/>
                </a:solidFill>
                <a:latin typeface="Arial"/>
                <a:cs typeface="Arial"/>
              </a:rPr>
              <a:t>p</a:t>
            </a:r>
            <a:r>
              <a:rPr sz="1400" dirty="0">
                <a:solidFill>
                  <a:srgbClr val="122C41"/>
                </a:solidFill>
                <a:latin typeface="Arial"/>
                <a:cs typeface="Arial"/>
              </a:rPr>
              <a:t>l</a:t>
            </a:r>
            <a:r>
              <a:rPr sz="1400" spc="-5" dirty="0">
                <a:solidFill>
                  <a:srgbClr val="122C41"/>
                </a:solidFill>
                <a:latin typeface="Arial"/>
                <a:cs typeface="Arial"/>
              </a:rPr>
              <a:t>o</a:t>
            </a:r>
            <a:r>
              <a:rPr sz="1400" spc="-20" dirty="0">
                <a:solidFill>
                  <a:srgbClr val="122C41"/>
                </a:solidFill>
                <a:latin typeface="Arial"/>
                <a:cs typeface="Arial"/>
              </a:rPr>
              <a:t>y</a:t>
            </a:r>
            <a:r>
              <a:rPr sz="1400" spc="-5" dirty="0">
                <a:solidFill>
                  <a:srgbClr val="122C41"/>
                </a:solidFill>
                <a:latin typeface="Arial"/>
                <a:cs typeface="Arial"/>
              </a:rPr>
              <a:t>e</a:t>
            </a:r>
            <a:r>
              <a:rPr sz="1400" dirty="0">
                <a:solidFill>
                  <a:srgbClr val="122C41"/>
                </a:solidFill>
                <a:latin typeface="Arial"/>
                <a:cs typeface="Arial"/>
              </a:rPr>
              <a:t>r</a:t>
            </a:r>
            <a:r>
              <a:rPr sz="1400" spc="-5" dirty="0">
                <a:solidFill>
                  <a:srgbClr val="122C41"/>
                </a:solidFill>
                <a:latin typeface="Arial"/>
                <a:cs typeface="Arial"/>
              </a:rPr>
              <a:t> P</a:t>
            </a:r>
            <a:r>
              <a:rPr sz="1400" dirty="0">
                <a:solidFill>
                  <a:srgbClr val="122C41"/>
                </a:solidFill>
                <a:latin typeface="Arial"/>
                <a:cs typeface="Arial"/>
              </a:rPr>
              <a:t>r</a:t>
            </a:r>
            <a:r>
              <a:rPr sz="1400" spc="-5" dirty="0">
                <a:solidFill>
                  <a:srgbClr val="122C41"/>
                </a:solidFill>
                <a:latin typeface="Arial"/>
                <a:cs typeface="Arial"/>
              </a:rPr>
              <a:t>o</a:t>
            </a:r>
            <a:r>
              <a:rPr sz="1400" spc="5" dirty="0">
                <a:solidFill>
                  <a:srgbClr val="122C41"/>
                </a:solidFill>
                <a:latin typeface="Arial"/>
                <a:cs typeface="Arial"/>
              </a:rPr>
              <a:t>f</a:t>
            </a:r>
            <a:r>
              <a:rPr sz="1400" dirty="0">
                <a:solidFill>
                  <a:srgbClr val="122C41"/>
                </a:solidFill>
                <a:latin typeface="Arial"/>
                <a:cs typeface="Arial"/>
              </a:rPr>
              <a:t>il</a:t>
            </a:r>
            <a:r>
              <a:rPr sz="1400" spc="-5" dirty="0">
                <a:solidFill>
                  <a:srgbClr val="122C41"/>
                </a:solidFill>
                <a:latin typeface="Arial"/>
                <a:cs typeface="Arial"/>
              </a:rPr>
              <a:t>e</a:t>
            </a:r>
            <a:r>
              <a:rPr sz="1400" dirty="0">
                <a:solidFill>
                  <a:srgbClr val="122C41"/>
                </a:solidFill>
                <a:latin typeface="Arial"/>
                <a:cs typeface="Arial"/>
              </a:rPr>
              <a:t>)</a:t>
            </a:r>
            <a:endParaRPr sz="1400">
              <a:latin typeface="Arial"/>
              <a:cs typeface="Arial"/>
            </a:endParaRPr>
          </a:p>
          <a:p>
            <a:pPr marL="184785" indent="-172720">
              <a:lnSpc>
                <a:spcPct val="100000"/>
              </a:lnSpc>
              <a:spcBef>
                <a:spcPts val="635"/>
              </a:spcBef>
              <a:buClr>
                <a:srgbClr val="3381CC"/>
              </a:buClr>
              <a:buSzPct val="89285"/>
              <a:buChar char="•"/>
              <a:tabLst>
                <a:tab pos="185420" algn="l"/>
              </a:tabLst>
            </a:pPr>
            <a:r>
              <a:rPr sz="1400" spc="-5" dirty="0">
                <a:solidFill>
                  <a:srgbClr val="122C41"/>
                </a:solidFill>
                <a:latin typeface="Arial"/>
                <a:cs typeface="Arial"/>
              </a:rPr>
              <a:t>Employer</a:t>
            </a:r>
            <a:r>
              <a:rPr sz="1400" spc="-35" dirty="0">
                <a:solidFill>
                  <a:srgbClr val="122C41"/>
                </a:solidFill>
                <a:latin typeface="Arial"/>
                <a:cs typeface="Arial"/>
              </a:rPr>
              <a:t> </a:t>
            </a:r>
            <a:r>
              <a:rPr sz="1400" spc="-5" dirty="0">
                <a:solidFill>
                  <a:srgbClr val="122C41"/>
                </a:solidFill>
                <a:latin typeface="Arial"/>
                <a:cs typeface="Arial"/>
              </a:rPr>
              <a:t>Dashboard</a:t>
            </a:r>
            <a:endParaRPr sz="1400">
              <a:latin typeface="Arial"/>
              <a:cs typeface="Arial"/>
            </a:endParaRPr>
          </a:p>
          <a:p>
            <a:pPr marL="184785" indent="-172720">
              <a:lnSpc>
                <a:spcPct val="100000"/>
              </a:lnSpc>
              <a:spcBef>
                <a:spcPts val="635"/>
              </a:spcBef>
              <a:buClr>
                <a:srgbClr val="3381CC"/>
              </a:buClr>
              <a:buSzPct val="89285"/>
              <a:buChar char="•"/>
              <a:tabLst>
                <a:tab pos="185420" algn="l"/>
              </a:tabLst>
            </a:pPr>
            <a:r>
              <a:rPr sz="1400" spc="-5" dirty="0">
                <a:solidFill>
                  <a:srgbClr val="122C41"/>
                </a:solidFill>
                <a:latin typeface="Arial"/>
                <a:cs typeface="Arial"/>
              </a:rPr>
              <a:t>Worksites</a:t>
            </a:r>
            <a:r>
              <a:rPr sz="1400" spc="-45" dirty="0">
                <a:solidFill>
                  <a:srgbClr val="122C41"/>
                </a:solidFill>
                <a:latin typeface="Arial"/>
                <a:cs typeface="Arial"/>
              </a:rPr>
              <a:t> </a:t>
            </a:r>
            <a:r>
              <a:rPr sz="1400" dirty="0">
                <a:solidFill>
                  <a:srgbClr val="122C41"/>
                </a:solidFill>
                <a:latin typeface="Arial"/>
                <a:cs typeface="Arial"/>
              </a:rPr>
              <a:t>(includes</a:t>
            </a:r>
            <a:r>
              <a:rPr sz="1400" spc="-40" dirty="0">
                <a:solidFill>
                  <a:srgbClr val="122C41"/>
                </a:solidFill>
                <a:latin typeface="Arial"/>
                <a:cs typeface="Arial"/>
              </a:rPr>
              <a:t> </a:t>
            </a:r>
            <a:r>
              <a:rPr sz="1400" spc="-5" dirty="0">
                <a:solidFill>
                  <a:srgbClr val="122C41"/>
                </a:solidFill>
                <a:latin typeface="Arial"/>
                <a:cs typeface="Arial"/>
              </a:rPr>
              <a:t>Worksite</a:t>
            </a:r>
            <a:r>
              <a:rPr sz="1400" spc="-50" dirty="0">
                <a:solidFill>
                  <a:srgbClr val="122C41"/>
                </a:solidFill>
                <a:latin typeface="Arial"/>
                <a:cs typeface="Arial"/>
              </a:rPr>
              <a:t> </a:t>
            </a:r>
            <a:r>
              <a:rPr sz="1400" spc="-5" dirty="0">
                <a:solidFill>
                  <a:srgbClr val="122C41"/>
                </a:solidFill>
                <a:latin typeface="Arial"/>
                <a:cs typeface="Arial"/>
              </a:rPr>
              <a:t>Profile)</a:t>
            </a:r>
            <a:endParaRPr sz="1400">
              <a:latin typeface="Arial"/>
              <a:cs typeface="Arial"/>
            </a:endParaRPr>
          </a:p>
          <a:p>
            <a:pPr marL="184785" indent="-172720">
              <a:lnSpc>
                <a:spcPct val="100000"/>
              </a:lnSpc>
              <a:spcBef>
                <a:spcPts val="640"/>
              </a:spcBef>
              <a:buClr>
                <a:srgbClr val="3381CC"/>
              </a:buClr>
              <a:buSzPct val="89285"/>
              <a:buChar char="•"/>
              <a:tabLst>
                <a:tab pos="185420" algn="l"/>
              </a:tabLst>
            </a:pPr>
            <a:r>
              <a:rPr sz="1400" spc="-5" dirty="0">
                <a:solidFill>
                  <a:srgbClr val="122C41"/>
                </a:solidFill>
                <a:latin typeface="Arial"/>
                <a:cs typeface="Arial"/>
              </a:rPr>
              <a:t>Worksite</a:t>
            </a:r>
            <a:r>
              <a:rPr sz="1400" spc="-65" dirty="0">
                <a:solidFill>
                  <a:srgbClr val="122C41"/>
                </a:solidFill>
                <a:latin typeface="Arial"/>
                <a:cs typeface="Arial"/>
              </a:rPr>
              <a:t> </a:t>
            </a:r>
            <a:r>
              <a:rPr sz="1400" spc="-5" dirty="0">
                <a:solidFill>
                  <a:srgbClr val="122C41"/>
                </a:solidFill>
                <a:latin typeface="Arial"/>
                <a:cs typeface="Arial"/>
              </a:rPr>
              <a:t>Dashboard</a:t>
            </a:r>
            <a:endParaRPr sz="1400">
              <a:latin typeface="Arial"/>
              <a:cs typeface="Arial"/>
            </a:endParaRPr>
          </a:p>
          <a:p>
            <a:pPr marL="184785" indent="-172720">
              <a:lnSpc>
                <a:spcPct val="100000"/>
              </a:lnSpc>
              <a:spcBef>
                <a:spcPts val="635"/>
              </a:spcBef>
              <a:buClr>
                <a:srgbClr val="3381CC"/>
              </a:buClr>
              <a:buSzPct val="89285"/>
              <a:buChar char="•"/>
              <a:tabLst>
                <a:tab pos="185420" algn="l"/>
              </a:tabLst>
            </a:pPr>
            <a:r>
              <a:rPr sz="1400" spc="-5" dirty="0">
                <a:solidFill>
                  <a:srgbClr val="122C41"/>
                </a:solidFill>
                <a:latin typeface="Arial"/>
                <a:cs typeface="Arial"/>
              </a:rPr>
              <a:t>Health</a:t>
            </a:r>
            <a:r>
              <a:rPr sz="1400" spc="-40" dirty="0">
                <a:solidFill>
                  <a:srgbClr val="122C41"/>
                </a:solidFill>
                <a:latin typeface="Arial"/>
                <a:cs typeface="Arial"/>
              </a:rPr>
              <a:t> </a:t>
            </a:r>
            <a:r>
              <a:rPr sz="1400" spc="-5" dirty="0">
                <a:solidFill>
                  <a:srgbClr val="122C41"/>
                </a:solidFill>
                <a:latin typeface="Arial"/>
                <a:cs typeface="Arial"/>
              </a:rPr>
              <a:t>ScoreCard</a:t>
            </a:r>
            <a:endParaRPr sz="1400">
              <a:latin typeface="Arial"/>
              <a:cs typeface="Arial"/>
            </a:endParaRPr>
          </a:p>
          <a:p>
            <a:pPr marL="184785" indent="-172720">
              <a:lnSpc>
                <a:spcPct val="100000"/>
              </a:lnSpc>
              <a:spcBef>
                <a:spcPts val="635"/>
              </a:spcBef>
              <a:buClr>
                <a:srgbClr val="3381CC"/>
              </a:buClr>
              <a:buSzPct val="89285"/>
              <a:buChar char="•"/>
              <a:tabLst>
                <a:tab pos="185420" algn="l"/>
              </a:tabLst>
            </a:pPr>
            <a:r>
              <a:rPr sz="1400" spc="-5" dirty="0">
                <a:solidFill>
                  <a:srgbClr val="122C41"/>
                </a:solidFill>
                <a:latin typeface="Arial"/>
                <a:cs typeface="Arial"/>
              </a:rPr>
              <a:t>Reports</a:t>
            </a:r>
            <a:endParaRPr sz="1400">
              <a:latin typeface="Arial"/>
              <a:cs typeface="Arial"/>
            </a:endParaRPr>
          </a:p>
          <a:p>
            <a:pPr marL="184785" indent="-172720">
              <a:lnSpc>
                <a:spcPct val="100000"/>
              </a:lnSpc>
              <a:spcBef>
                <a:spcPts val="635"/>
              </a:spcBef>
              <a:buClr>
                <a:srgbClr val="3381CC"/>
              </a:buClr>
              <a:buSzPct val="89285"/>
              <a:buChar char="•"/>
              <a:tabLst>
                <a:tab pos="185420" algn="l"/>
              </a:tabLst>
            </a:pPr>
            <a:r>
              <a:rPr sz="1400" spc="-5" dirty="0">
                <a:solidFill>
                  <a:srgbClr val="122C41"/>
                </a:solidFill>
                <a:latin typeface="Arial"/>
                <a:cs typeface="Arial"/>
              </a:rPr>
              <a:t>Automated</a:t>
            </a:r>
            <a:r>
              <a:rPr sz="1400" spc="-50" dirty="0">
                <a:solidFill>
                  <a:srgbClr val="122C41"/>
                </a:solidFill>
                <a:latin typeface="Arial"/>
                <a:cs typeface="Arial"/>
              </a:rPr>
              <a:t> </a:t>
            </a:r>
            <a:r>
              <a:rPr sz="1400" spc="-5" dirty="0">
                <a:solidFill>
                  <a:srgbClr val="122C41"/>
                </a:solidFill>
                <a:latin typeface="Arial"/>
                <a:cs typeface="Arial"/>
              </a:rPr>
              <a:t>Reminder</a:t>
            </a:r>
            <a:r>
              <a:rPr sz="1400" spc="-30" dirty="0">
                <a:solidFill>
                  <a:srgbClr val="122C41"/>
                </a:solidFill>
                <a:latin typeface="Arial"/>
                <a:cs typeface="Arial"/>
              </a:rPr>
              <a:t> </a:t>
            </a:r>
            <a:r>
              <a:rPr sz="1400" spc="-5" dirty="0">
                <a:solidFill>
                  <a:srgbClr val="122C41"/>
                </a:solidFill>
                <a:latin typeface="Arial"/>
                <a:cs typeface="Arial"/>
              </a:rPr>
              <a:t>Messages</a:t>
            </a:r>
            <a:endParaRPr sz="1400">
              <a:latin typeface="Arial"/>
              <a:cs typeface="Arial"/>
            </a:endParaRPr>
          </a:p>
        </p:txBody>
      </p:sp>
      <p:sp>
        <p:nvSpPr>
          <p:cNvPr id="3" name="object 3"/>
          <p:cNvSpPr txBox="1">
            <a:spLocks noGrp="1"/>
          </p:cNvSpPr>
          <p:nvPr>
            <p:ph type="title"/>
          </p:nvPr>
        </p:nvSpPr>
        <p:spPr>
          <a:xfrm>
            <a:off x="547274" y="287774"/>
            <a:ext cx="5760720" cy="546735"/>
          </a:xfrm>
          <a:prstGeom prst="rect">
            <a:avLst/>
          </a:prstGeom>
        </p:spPr>
        <p:txBody>
          <a:bodyPr vert="horz" wrap="square" lIns="0" tIns="43815" rIns="0" bIns="0" rtlCol="0">
            <a:spAutoFit/>
          </a:bodyPr>
          <a:lstStyle/>
          <a:p>
            <a:pPr marL="2404745" marR="5080" indent="-2392680">
              <a:lnSpc>
                <a:spcPts val="1939"/>
              </a:lnSpc>
              <a:spcBef>
                <a:spcPts val="345"/>
              </a:spcBef>
            </a:pPr>
            <a:r>
              <a:rPr sz="1800" b="1" spc="-5" dirty="0">
                <a:solidFill>
                  <a:srgbClr val="102B40"/>
                </a:solidFill>
                <a:latin typeface="Arial"/>
                <a:cs typeface="Arial"/>
              </a:rPr>
              <a:t>CDC</a:t>
            </a:r>
            <a:r>
              <a:rPr sz="1800" b="1" spc="5" dirty="0">
                <a:solidFill>
                  <a:srgbClr val="102B40"/>
                </a:solidFill>
                <a:latin typeface="Arial"/>
                <a:cs typeface="Arial"/>
              </a:rPr>
              <a:t> </a:t>
            </a:r>
            <a:r>
              <a:rPr sz="1800" b="1" spc="-10" dirty="0">
                <a:solidFill>
                  <a:srgbClr val="102B40"/>
                </a:solidFill>
                <a:latin typeface="Arial"/>
                <a:cs typeface="Arial"/>
              </a:rPr>
              <a:t>Worksite</a:t>
            </a:r>
            <a:r>
              <a:rPr sz="1800" b="1" spc="-5" dirty="0">
                <a:solidFill>
                  <a:srgbClr val="102B40"/>
                </a:solidFill>
                <a:latin typeface="Arial"/>
                <a:cs typeface="Arial"/>
              </a:rPr>
              <a:t> Health</a:t>
            </a:r>
            <a:r>
              <a:rPr sz="1800" b="1" spc="5"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dirty="0">
                <a:solidFill>
                  <a:srgbClr val="102B40"/>
                </a:solidFill>
                <a:latin typeface="Arial"/>
                <a:cs typeface="Arial"/>
              </a:rPr>
              <a:t>Online</a:t>
            </a:r>
            <a:r>
              <a:rPr sz="1800" b="1" spc="-30" dirty="0">
                <a:solidFill>
                  <a:srgbClr val="102B40"/>
                </a:solidFill>
                <a:latin typeface="Arial"/>
                <a:cs typeface="Arial"/>
              </a:rPr>
              <a:t> </a:t>
            </a:r>
            <a:r>
              <a:rPr sz="1800" b="1" spc="-10" dirty="0">
                <a:solidFill>
                  <a:srgbClr val="102B40"/>
                </a:solidFill>
                <a:latin typeface="Arial"/>
                <a:cs typeface="Arial"/>
              </a:rPr>
              <a:t>System</a:t>
            </a:r>
            <a:r>
              <a:rPr sz="1800" b="1" spc="20" dirty="0">
                <a:solidFill>
                  <a:srgbClr val="102B40"/>
                </a:solidFill>
                <a:latin typeface="Arial"/>
                <a:cs typeface="Arial"/>
              </a:rPr>
              <a:t> </a:t>
            </a:r>
            <a:r>
              <a:rPr sz="1800" b="1" spc="-5" dirty="0">
                <a:solidFill>
                  <a:srgbClr val="102B40"/>
                </a:solidFill>
                <a:latin typeface="Arial"/>
                <a:cs typeface="Arial"/>
              </a:rPr>
              <a:t>Main </a:t>
            </a:r>
            <a:r>
              <a:rPr sz="1800" b="1" spc="-484" dirty="0">
                <a:solidFill>
                  <a:srgbClr val="102B40"/>
                </a:solidFill>
                <a:latin typeface="Arial"/>
                <a:cs typeface="Arial"/>
              </a:rPr>
              <a:t> </a:t>
            </a:r>
            <a:r>
              <a:rPr sz="1800" b="1" spc="-10" dirty="0">
                <a:solidFill>
                  <a:srgbClr val="102B40"/>
                </a:solidFill>
                <a:latin typeface="Arial"/>
                <a:cs typeface="Arial"/>
              </a:rPr>
              <a:t>Features</a:t>
            </a:r>
            <a:endParaRPr sz="1800">
              <a:latin typeface="Arial"/>
              <a:cs typeface="Arial"/>
            </a:endParaRPr>
          </a:p>
        </p:txBody>
      </p:sp>
      <p:pic>
        <p:nvPicPr>
          <p:cNvPr id="4" name="object 4"/>
          <p:cNvPicPr/>
          <p:nvPr/>
        </p:nvPicPr>
        <p:blipFill>
          <a:blip r:embed="rId3" cstate="print"/>
          <a:stretch>
            <a:fillRect/>
          </a:stretch>
        </p:blipFill>
        <p:spPr>
          <a:xfrm>
            <a:off x="259079" y="4210811"/>
            <a:ext cx="1066799" cy="682751"/>
          </a:xfrm>
          <a:prstGeom prst="rect">
            <a:avLst/>
          </a:prstGeom>
        </p:spPr>
      </p:pic>
      <p:sp>
        <p:nvSpPr>
          <p:cNvPr id="5" name="object 5"/>
          <p:cNvSpPr txBox="1"/>
          <p:nvPr/>
        </p:nvSpPr>
        <p:spPr>
          <a:xfrm>
            <a:off x="6266704" y="4569912"/>
            <a:ext cx="223520" cy="171450"/>
          </a:xfrm>
          <a:prstGeom prst="rect">
            <a:avLst/>
          </a:prstGeom>
        </p:spPr>
        <p:txBody>
          <a:bodyPr vert="horz" wrap="square" lIns="0" tIns="4445" rIns="0" bIns="0" rtlCol="0">
            <a:spAutoFit/>
          </a:bodyPr>
          <a:lstStyle/>
          <a:p>
            <a:pPr marL="31750">
              <a:lnSpc>
                <a:spcPct val="100000"/>
              </a:lnSpc>
              <a:spcBef>
                <a:spcPts val="35"/>
              </a:spcBef>
            </a:pPr>
            <a:fld id="{81D60167-4931-47E6-BA6A-407CBD079E47}" type="slidenum">
              <a:rPr sz="1000" spc="-5" dirty="0">
                <a:solidFill>
                  <a:srgbClr val="3381CC"/>
                </a:solidFill>
                <a:latin typeface="Arial"/>
                <a:cs typeface="Arial"/>
              </a:rPr>
              <a:t>28</a:t>
            </a:fld>
            <a:endParaRPr sz="10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45298" y="220979"/>
            <a:ext cx="4027804" cy="4637405"/>
            <a:chOff x="1245298" y="220979"/>
            <a:chExt cx="4027804" cy="4637405"/>
          </a:xfrm>
        </p:grpSpPr>
        <p:pic>
          <p:nvPicPr>
            <p:cNvPr id="3" name="object 3"/>
            <p:cNvPicPr/>
            <p:nvPr/>
          </p:nvPicPr>
          <p:blipFill>
            <a:blip r:embed="rId3" cstate="print"/>
            <a:stretch>
              <a:fillRect/>
            </a:stretch>
          </p:blipFill>
          <p:spPr>
            <a:xfrm>
              <a:off x="1275588" y="220979"/>
              <a:ext cx="3997451" cy="4602479"/>
            </a:xfrm>
            <a:prstGeom prst="rect">
              <a:avLst/>
            </a:prstGeom>
          </p:spPr>
        </p:pic>
        <p:sp>
          <p:nvSpPr>
            <p:cNvPr id="4" name="object 4"/>
            <p:cNvSpPr/>
            <p:nvPr/>
          </p:nvSpPr>
          <p:spPr>
            <a:xfrm>
              <a:off x="4837938" y="454913"/>
              <a:ext cx="167640" cy="405765"/>
            </a:xfrm>
            <a:custGeom>
              <a:avLst/>
              <a:gdLst/>
              <a:ahLst/>
              <a:cxnLst/>
              <a:rect l="l" t="t" r="r" b="b"/>
              <a:pathLst>
                <a:path w="167639" h="405765">
                  <a:moveTo>
                    <a:pt x="125730" y="0"/>
                  </a:moveTo>
                  <a:lnTo>
                    <a:pt x="41910" y="0"/>
                  </a:lnTo>
                  <a:lnTo>
                    <a:pt x="41910" y="321564"/>
                  </a:lnTo>
                  <a:lnTo>
                    <a:pt x="0" y="321564"/>
                  </a:lnTo>
                  <a:lnTo>
                    <a:pt x="83820" y="405384"/>
                  </a:lnTo>
                  <a:lnTo>
                    <a:pt x="167640" y="321564"/>
                  </a:lnTo>
                  <a:lnTo>
                    <a:pt x="125730" y="321564"/>
                  </a:lnTo>
                  <a:lnTo>
                    <a:pt x="125730" y="0"/>
                  </a:lnTo>
                  <a:close/>
                </a:path>
              </a:pathLst>
            </a:custGeom>
            <a:solidFill>
              <a:srgbClr val="FF0000"/>
            </a:solidFill>
          </p:spPr>
          <p:txBody>
            <a:bodyPr wrap="square" lIns="0" tIns="0" rIns="0" bIns="0" rtlCol="0"/>
            <a:lstStyle/>
            <a:p>
              <a:endParaRPr/>
            </a:p>
          </p:txBody>
        </p:sp>
        <p:sp>
          <p:nvSpPr>
            <p:cNvPr id="5" name="object 5"/>
            <p:cNvSpPr/>
            <p:nvPr/>
          </p:nvSpPr>
          <p:spPr>
            <a:xfrm>
              <a:off x="4837938" y="454913"/>
              <a:ext cx="167640" cy="405765"/>
            </a:xfrm>
            <a:custGeom>
              <a:avLst/>
              <a:gdLst/>
              <a:ahLst/>
              <a:cxnLst/>
              <a:rect l="l" t="t" r="r" b="b"/>
              <a:pathLst>
                <a:path w="167639" h="405765">
                  <a:moveTo>
                    <a:pt x="41910" y="0"/>
                  </a:moveTo>
                  <a:lnTo>
                    <a:pt x="41910" y="321564"/>
                  </a:lnTo>
                  <a:lnTo>
                    <a:pt x="0" y="321564"/>
                  </a:lnTo>
                  <a:lnTo>
                    <a:pt x="83820" y="405384"/>
                  </a:lnTo>
                  <a:lnTo>
                    <a:pt x="167640" y="321564"/>
                  </a:lnTo>
                  <a:lnTo>
                    <a:pt x="125730" y="321564"/>
                  </a:lnTo>
                  <a:lnTo>
                    <a:pt x="125730" y="0"/>
                  </a:lnTo>
                  <a:lnTo>
                    <a:pt x="41910" y="0"/>
                  </a:lnTo>
                  <a:close/>
                </a:path>
              </a:pathLst>
            </a:custGeom>
            <a:ln w="22225">
              <a:solidFill>
                <a:srgbClr val="FF0000"/>
              </a:solidFill>
            </a:ln>
          </p:spPr>
          <p:txBody>
            <a:bodyPr wrap="square" lIns="0" tIns="0" rIns="0" bIns="0" rtlCol="0"/>
            <a:lstStyle/>
            <a:p>
              <a:endParaRPr/>
            </a:p>
          </p:txBody>
        </p:sp>
        <p:sp>
          <p:nvSpPr>
            <p:cNvPr id="6" name="object 6"/>
            <p:cNvSpPr/>
            <p:nvPr/>
          </p:nvSpPr>
          <p:spPr>
            <a:xfrm>
              <a:off x="1271778" y="1026413"/>
              <a:ext cx="1455420" cy="285115"/>
            </a:xfrm>
            <a:custGeom>
              <a:avLst/>
              <a:gdLst/>
              <a:ahLst/>
              <a:cxnLst/>
              <a:rect l="l" t="t" r="r" b="b"/>
              <a:pathLst>
                <a:path w="1455420" h="285115">
                  <a:moveTo>
                    <a:pt x="0" y="142494"/>
                  </a:moveTo>
                  <a:lnTo>
                    <a:pt x="32716" y="100118"/>
                  </a:lnTo>
                  <a:lnTo>
                    <a:pt x="87830" y="74570"/>
                  </a:lnTo>
                  <a:lnTo>
                    <a:pt x="124281" y="62822"/>
                  </a:lnTo>
                  <a:lnTo>
                    <a:pt x="166173" y="51852"/>
                  </a:lnTo>
                  <a:lnTo>
                    <a:pt x="213140" y="41733"/>
                  </a:lnTo>
                  <a:lnTo>
                    <a:pt x="264818" y="32537"/>
                  </a:lnTo>
                  <a:lnTo>
                    <a:pt x="320839" y="24334"/>
                  </a:lnTo>
                  <a:lnTo>
                    <a:pt x="380839" y="17197"/>
                  </a:lnTo>
                  <a:lnTo>
                    <a:pt x="444451" y="11197"/>
                  </a:lnTo>
                  <a:lnTo>
                    <a:pt x="511310" y="6405"/>
                  </a:lnTo>
                  <a:lnTo>
                    <a:pt x="581050" y="2894"/>
                  </a:lnTo>
                  <a:lnTo>
                    <a:pt x="653305" y="735"/>
                  </a:lnTo>
                  <a:lnTo>
                    <a:pt x="727710" y="0"/>
                  </a:lnTo>
                  <a:lnTo>
                    <a:pt x="802114" y="735"/>
                  </a:lnTo>
                  <a:lnTo>
                    <a:pt x="874369" y="2894"/>
                  </a:lnTo>
                  <a:lnTo>
                    <a:pt x="944109" y="6405"/>
                  </a:lnTo>
                  <a:lnTo>
                    <a:pt x="1010968" y="11197"/>
                  </a:lnTo>
                  <a:lnTo>
                    <a:pt x="1074580" y="17197"/>
                  </a:lnTo>
                  <a:lnTo>
                    <a:pt x="1134580" y="24334"/>
                  </a:lnTo>
                  <a:lnTo>
                    <a:pt x="1190601" y="32537"/>
                  </a:lnTo>
                  <a:lnTo>
                    <a:pt x="1242279" y="41733"/>
                  </a:lnTo>
                  <a:lnTo>
                    <a:pt x="1289246" y="51852"/>
                  </a:lnTo>
                  <a:lnTo>
                    <a:pt x="1331138" y="62822"/>
                  </a:lnTo>
                  <a:lnTo>
                    <a:pt x="1367589" y="74570"/>
                  </a:lnTo>
                  <a:lnTo>
                    <a:pt x="1422703" y="100118"/>
                  </a:lnTo>
                  <a:lnTo>
                    <a:pt x="1451662" y="127924"/>
                  </a:lnTo>
                  <a:lnTo>
                    <a:pt x="1455420" y="142494"/>
                  </a:lnTo>
                  <a:lnTo>
                    <a:pt x="1451662" y="157063"/>
                  </a:lnTo>
                  <a:lnTo>
                    <a:pt x="1422703" y="184869"/>
                  </a:lnTo>
                  <a:lnTo>
                    <a:pt x="1367589" y="210417"/>
                  </a:lnTo>
                  <a:lnTo>
                    <a:pt x="1331138" y="222165"/>
                  </a:lnTo>
                  <a:lnTo>
                    <a:pt x="1289246" y="233135"/>
                  </a:lnTo>
                  <a:lnTo>
                    <a:pt x="1242279" y="243254"/>
                  </a:lnTo>
                  <a:lnTo>
                    <a:pt x="1190601" y="252450"/>
                  </a:lnTo>
                  <a:lnTo>
                    <a:pt x="1134580" y="260653"/>
                  </a:lnTo>
                  <a:lnTo>
                    <a:pt x="1074580" y="267790"/>
                  </a:lnTo>
                  <a:lnTo>
                    <a:pt x="1010968" y="273790"/>
                  </a:lnTo>
                  <a:lnTo>
                    <a:pt x="944109" y="278582"/>
                  </a:lnTo>
                  <a:lnTo>
                    <a:pt x="874369" y="282093"/>
                  </a:lnTo>
                  <a:lnTo>
                    <a:pt x="802114" y="284252"/>
                  </a:lnTo>
                  <a:lnTo>
                    <a:pt x="727710" y="284988"/>
                  </a:lnTo>
                  <a:lnTo>
                    <a:pt x="653305" y="284252"/>
                  </a:lnTo>
                  <a:lnTo>
                    <a:pt x="581050" y="282093"/>
                  </a:lnTo>
                  <a:lnTo>
                    <a:pt x="511310" y="278582"/>
                  </a:lnTo>
                  <a:lnTo>
                    <a:pt x="444451" y="273790"/>
                  </a:lnTo>
                  <a:lnTo>
                    <a:pt x="380839" y="267790"/>
                  </a:lnTo>
                  <a:lnTo>
                    <a:pt x="320839" y="260653"/>
                  </a:lnTo>
                  <a:lnTo>
                    <a:pt x="264818" y="252450"/>
                  </a:lnTo>
                  <a:lnTo>
                    <a:pt x="213140" y="243254"/>
                  </a:lnTo>
                  <a:lnTo>
                    <a:pt x="166173" y="233135"/>
                  </a:lnTo>
                  <a:lnTo>
                    <a:pt x="124281" y="222165"/>
                  </a:lnTo>
                  <a:lnTo>
                    <a:pt x="87830" y="210417"/>
                  </a:lnTo>
                  <a:lnTo>
                    <a:pt x="32716" y="184869"/>
                  </a:lnTo>
                  <a:lnTo>
                    <a:pt x="3757" y="157063"/>
                  </a:lnTo>
                  <a:lnTo>
                    <a:pt x="0" y="142494"/>
                  </a:lnTo>
                  <a:close/>
                </a:path>
              </a:pathLst>
            </a:custGeom>
            <a:ln w="28575">
              <a:solidFill>
                <a:srgbClr val="FF0000"/>
              </a:solidFill>
            </a:ln>
          </p:spPr>
          <p:txBody>
            <a:bodyPr wrap="square" lIns="0" tIns="0" rIns="0" bIns="0" rtlCol="0"/>
            <a:lstStyle/>
            <a:p>
              <a:endParaRPr/>
            </a:p>
          </p:txBody>
        </p:sp>
        <p:sp>
          <p:nvSpPr>
            <p:cNvPr id="7" name="object 7"/>
            <p:cNvSpPr/>
            <p:nvPr/>
          </p:nvSpPr>
          <p:spPr>
            <a:xfrm>
              <a:off x="2441211" y="555807"/>
              <a:ext cx="306705" cy="137160"/>
            </a:xfrm>
            <a:custGeom>
              <a:avLst/>
              <a:gdLst/>
              <a:ahLst/>
              <a:cxnLst/>
              <a:rect l="l" t="t" r="r" b="b"/>
              <a:pathLst>
                <a:path w="306705" h="137159">
                  <a:moveTo>
                    <a:pt x="58559" y="0"/>
                  </a:moveTo>
                  <a:lnTo>
                    <a:pt x="0" y="78155"/>
                  </a:lnTo>
                  <a:lnTo>
                    <a:pt x="78155" y="136715"/>
                  </a:lnTo>
                  <a:lnTo>
                    <a:pt x="73253" y="102527"/>
                  </a:lnTo>
                  <a:lnTo>
                    <a:pt x="306616" y="69062"/>
                  </a:lnTo>
                  <a:lnTo>
                    <a:pt x="296811" y="711"/>
                  </a:lnTo>
                  <a:lnTo>
                    <a:pt x="63449" y="34175"/>
                  </a:lnTo>
                  <a:lnTo>
                    <a:pt x="58559" y="0"/>
                  </a:lnTo>
                  <a:close/>
                </a:path>
              </a:pathLst>
            </a:custGeom>
            <a:solidFill>
              <a:srgbClr val="FF0000"/>
            </a:solidFill>
          </p:spPr>
          <p:txBody>
            <a:bodyPr wrap="square" lIns="0" tIns="0" rIns="0" bIns="0" rtlCol="0"/>
            <a:lstStyle/>
            <a:p>
              <a:endParaRPr/>
            </a:p>
          </p:txBody>
        </p:sp>
        <p:sp>
          <p:nvSpPr>
            <p:cNvPr id="8" name="object 8"/>
            <p:cNvSpPr/>
            <p:nvPr/>
          </p:nvSpPr>
          <p:spPr>
            <a:xfrm>
              <a:off x="2441211" y="555807"/>
              <a:ext cx="306705" cy="137160"/>
            </a:xfrm>
            <a:custGeom>
              <a:avLst/>
              <a:gdLst/>
              <a:ahLst/>
              <a:cxnLst/>
              <a:rect l="l" t="t" r="r" b="b"/>
              <a:pathLst>
                <a:path w="306705" h="137159">
                  <a:moveTo>
                    <a:pt x="296811" y="711"/>
                  </a:moveTo>
                  <a:lnTo>
                    <a:pt x="63449" y="34175"/>
                  </a:lnTo>
                  <a:lnTo>
                    <a:pt x="58559" y="0"/>
                  </a:lnTo>
                  <a:lnTo>
                    <a:pt x="0" y="78155"/>
                  </a:lnTo>
                  <a:lnTo>
                    <a:pt x="78155" y="136715"/>
                  </a:lnTo>
                  <a:lnTo>
                    <a:pt x="73253" y="102527"/>
                  </a:lnTo>
                  <a:lnTo>
                    <a:pt x="306616" y="69062"/>
                  </a:lnTo>
                  <a:lnTo>
                    <a:pt x="296811" y="711"/>
                  </a:lnTo>
                  <a:close/>
                </a:path>
              </a:pathLst>
            </a:custGeom>
            <a:ln w="22225">
              <a:solidFill>
                <a:srgbClr val="FF0000"/>
              </a:solidFill>
            </a:ln>
          </p:spPr>
          <p:txBody>
            <a:bodyPr wrap="square" lIns="0" tIns="0" rIns="0" bIns="0" rtlCol="0"/>
            <a:lstStyle/>
            <a:p>
              <a:endParaRPr/>
            </a:p>
          </p:txBody>
        </p:sp>
        <p:sp>
          <p:nvSpPr>
            <p:cNvPr id="9" name="object 9"/>
            <p:cNvSpPr/>
            <p:nvPr/>
          </p:nvSpPr>
          <p:spPr>
            <a:xfrm>
              <a:off x="2003298" y="2753106"/>
              <a:ext cx="289560" cy="186055"/>
            </a:xfrm>
            <a:custGeom>
              <a:avLst/>
              <a:gdLst/>
              <a:ahLst/>
              <a:cxnLst/>
              <a:rect l="l" t="t" r="r" b="b"/>
              <a:pathLst>
                <a:path w="289560" h="186055">
                  <a:moveTo>
                    <a:pt x="92964" y="0"/>
                  </a:moveTo>
                  <a:lnTo>
                    <a:pt x="0" y="92963"/>
                  </a:lnTo>
                  <a:lnTo>
                    <a:pt x="92964" y="185927"/>
                  </a:lnTo>
                  <a:lnTo>
                    <a:pt x="92964" y="139445"/>
                  </a:lnTo>
                  <a:lnTo>
                    <a:pt x="289560" y="139445"/>
                  </a:lnTo>
                  <a:lnTo>
                    <a:pt x="289560" y="46481"/>
                  </a:lnTo>
                  <a:lnTo>
                    <a:pt x="92964" y="46481"/>
                  </a:lnTo>
                  <a:lnTo>
                    <a:pt x="92964" y="0"/>
                  </a:lnTo>
                  <a:close/>
                </a:path>
              </a:pathLst>
            </a:custGeom>
            <a:solidFill>
              <a:srgbClr val="FF0000"/>
            </a:solidFill>
          </p:spPr>
          <p:txBody>
            <a:bodyPr wrap="square" lIns="0" tIns="0" rIns="0" bIns="0" rtlCol="0"/>
            <a:lstStyle/>
            <a:p>
              <a:endParaRPr/>
            </a:p>
          </p:txBody>
        </p:sp>
        <p:sp>
          <p:nvSpPr>
            <p:cNvPr id="10" name="object 10"/>
            <p:cNvSpPr/>
            <p:nvPr/>
          </p:nvSpPr>
          <p:spPr>
            <a:xfrm>
              <a:off x="2003298" y="2753106"/>
              <a:ext cx="289560" cy="186055"/>
            </a:xfrm>
            <a:custGeom>
              <a:avLst/>
              <a:gdLst/>
              <a:ahLst/>
              <a:cxnLst/>
              <a:rect l="l" t="t" r="r" b="b"/>
              <a:pathLst>
                <a:path w="289560" h="186055">
                  <a:moveTo>
                    <a:pt x="289560" y="139445"/>
                  </a:moveTo>
                  <a:lnTo>
                    <a:pt x="92964" y="139445"/>
                  </a:lnTo>
                  <a:lnTo>
                    <a:pt x="92964" y="185927"/>
                  </a:lnTo>
                  <a:lnTo>
                    <a:pt x="0" y="92963"/>
                  </a:lnTo>
                  <a:lnTo>
                    <a:pt x="92964" y="0"/>
                  </a:lnTo>
                  <a:lnTo>
                    <a:pt x="92964" y="46481"/>
                  </a:lnTo>
                  <a:lnTo>
                    <a:pt x="289560" y="46481"/>
                  </a:lnTo>
                  <a:lnTo>
                    <a:pt x="289560" y="139445"/>
                  </a:lnTo>
                  <a:close/>
                </a:path>
              </a:pathLst>
            </a:custGeom>
            <a:ln w="22225">
              <a:solidFill>
                <a:srgbClr val="FF0000"/>
              </a:solidFill>
            </a:ln>
          </p:spPr>
          <p:txBody>
            <a:bodyPr wrap="square" lIns="0" tIns="0" rIns="0" bIns="0" rtlCol="0"/>
            <a:lstStyle/>
            <a:p>
              <a:endParaRPr/>
            </a:p>
          </p:txBody>
        </p:sp>
        <p:sp>
          <p:nvSpPr>
            <p:cNvPr id="11" name="object 11"/>
            <p:cNvSpPr/>
            <p:nvPr/>
          </p:nvSpPr>
          <p:spPr>
            <a:xfrm>
              <a:off x="1259586" y="4557521"/>
              <a:ext cx="1457325" cy="287020"/>
            </a:xfrm>
            <a:custGeom>
              <a:avLst/>
              <a:gdLst/>
              <a:ahLst/>
              <a:cxnLst/>
              <a:rect l="l" t="t" r="r" b="b"/>
              <a:pathLst>
                <a:path w="1457325" h="287020">
                  <a:moveTo>
                    <a:pt x="0" y="143255"/>
                  </a:moveTo>
                  <a:lnTo>
                    <a:pt x="32750" y="100654"/>
                  </a:lnTo>
                  <a:lnTo>
                    <a:pt x="87922" y="74970"/>
                  </a:lnTo>
                  <a:lnTo>
                    <a:pt x="124411" y="63158"/>
                  </a:lnTo>
                  <a:lnTo>
                    <a:pt x="166347" y="52130"/>
                  </a:lnTo>
                  <a:lnTo>
                    <a:pt x="213364" y="41957"/>
                  </a:lnTo>
                  <a:lnTo>
                    <a:pt x="265096" y="32711"/>
                  </a:lnTo>
                  <a:lnTo>
                    <a:pt x="321176" y="24465"/>
                  </a:lnTo>
                  <a:lnTo>
                    <a:pt x="381239" y="17289"/>
                  </a:lnTo>
                  <a:lnTo>
                    <a:pt x="444918" y="11257"/>
                  </a:lnTo>
                  <a:lnTo>
                    <a:pt x="511846" y="6440"/>
                  </a:lnTo>
                  <a:lnTo>
                    <a:pt x="581659" y="2910"/>
                  </a:lnTo>
                  <a:lnTo>
                    <a:pt x="653990" y="739"/>
                  </a:lnTo>
                  <a:lnTo>
                    <a:pt x="728472" y="0"/>
                  </a:lnTo>
                  <a:lnTo>
                    <a:pt x="802953" y="739"/>
                  </a:lnTo>
                  <a:lnTo>
                    <a:pt x="875284" y="2910"/>
                  </a:lnTo>
                  <a:lnTo>
                    <a:pt x="945097" y="6440"/>
                  </a:lnTo>
                  <a:lnTo>
                    <a:pt x="1012025" y="11257"/>
                  </a:lnTo>
                  <a:lnTo>
                    <a:pt x="1075704" y="17289"/>
                  </a:lnTo>
                  <a:lnTo>
                    <a:pt x="1135767" y="24465"/>
                  </a:lnTo>
                  <a:lnTo>
                    <a:pt x="1191847" y="32711"/>
                  </a:lnTo>
                  <a:lnTo>
                    <a:pt x="1243579" y="41957"/>
                  </a:lnTo>
                  <a:lnTo>
                    <a:pt x="1290596" y="52130"/>
                  </a:lnTo>
                  <a:lnTo>
                    <a:pt x="1332532" y="63158"/>
                  </a:lnTo>
                  <a:lnTo>
                    <a:pt x="1369021" y="74970"/>
                  </a:lnTo>
                  <a:lnTo>
                    <a:pt x="1424193" y="100654"/>
                  </a:lnTo>
                  <a:lnTo>
                    <a:pt x="1453182" y="128608"/>
                  </a:lnTo>
                  <a:lnTo>
                    <a:pt x="1456944" y="143255"/>
                  </a:lnTo>
                  <a:lnTo>
                    <a:pt x="1453182" y="157903"/>
                  </a:lnTo>
                  <a:lnTo>
                    <a:pt x="1424193" y="185857"/>
                  </a:lnTo>
                  <a:lnTo>
                    <a:pt x="1369021" y="211541"/>
                  </a:lnTo>
                  <a:lnTo>
                    <a:pt x="1332532" y="223353"/>
                  </a:lnTo>
                  <a:lnTo>
                    <a:pt x="1290596" y="234381"/>
                  </a:lnTo>
                  <a:lnTo>
                    <a:pt x="1243579" y="244554"/>
                  </a:lnTo>
                  <a:lnTo>
                    <a:pt x="1191847" y="253800"/>
                  </a:lnTo>
                  <a:lnTo>
                    <a:pt x="1135767" y="262046"/>
                  </a:lnTo>
                  <a:lnTo>
                    <a:pt x="1075704" y="269222"/>
                  </a:lnTo>
                  <a:lnTo>
                    <a:pt x="1012025" y="275254"/>
                  </a:lnTo>
                  <a:lnTo>
                    <a:pt x="945097" y="280071"/>
                  </a:lnTo>
                  <a:lnTo>
                    <a:pt x="875284" y="283601"/>
                  </a:lnTo>
                  <a:lnTo>
                    <a:pt x="802953" y="285772"/>
                  </a:lnTo>
                  <a:lnTo>
                    <a:pt x="728472" y="286511"/>
                  </a:lnTo>
                  <a:lnTo>
                    <a:pt x="653990" y="285772"/>
                  </a:lnTo>
                  <a:lnTo>
                    <a:pt x="581659" y="283601"/>
                  </a:lnTo>
                  <a:lnTo>
                    <a:pt x="511846" y="280071"/>
                  </a:lnTo>
                  <a:lnTo>
                    <a:pt x="444918" y="275254"/>
                  </a:lnTo>
                  <a:lnTo>
                    <a:pt x="381239" y="269222"/>
                  </a:lnTo>
                  <a:lnTo>
                    <a:pt x="321176" y="262046"/>
                  </a:lnTo>
                  <a:lnTo>
                    <a:pt x="265096" y="253800"/>
                  </a:lnTo>
                  <a:lnTo>
                    <a:pt x="213364" y="244554"/>
                  </a:lnTo>
                  <a:lnTo>
                    <a:pt x="166347" y="234381"/>
                  </a:lnTo>
                  <a:lnTo>
                    <a:pt x="124411" y="223353"/>
                  </a:lnTo>
                  <a:lnTo>
                    <a:pt x="87922" y="211541"/>
                  </a:lnTo>
                  <a:lnTo>
                    <a:pt x="32750" y="185857"/>
                  </a:lnTo>
                  <a:lnTo>
                    <a:pt x="3761" y="157903"/>
                  </a:lnTo>
                  <a:lnTo>
                    <a:pt x="0" y="143255"/>
                  </a:lnTo>
                  <a:close/>
                </a:path>
              </a:pathLst>
            </a:custGeom>
            <a:ln w="28574">
              <a:solidFill>
                <a:srgbClr val="FF0000"/>
              </a:solidFill>
            </a:ln>
          </p:spPr>
          <p:txBody>
            <a:bodyPr wrap="square" lIns="0" tIns="0" rIns="0" bIns="0" rtlCol="0"/>
            <a:lstStyle/>
            <a:p>
              <a:endParaRPr/>
            </a:p>
          </p:txBody>
        </p:sp>
      </p:grpSp>
      <p:sp>
        <p:nvSpPr>
          <p:cNvPr id="12" name="object 12"/>
          <p:cNvSpPr txBox="1"/>
          <p:nvPr/>
        </p:nvSpPr>
        <p:spPr>
          <a:xfrm>
            <a:off x="6266704" y="4569912"/>
            <a:ext cx="223520" cy="171450"/>
          </a:xfrm>
          <a:prstGeom prst="rect">
            <a:avLst/>
          </a:prstGeom>
        </p:spPr>
        <p:txBody>
          <a:bodyPr vert="horz" wrap="square" lIns="0" tIns="4445" rIns="0" bIns="0" rtlCol="0">
            <a:spAutoFit/>
          </a:bodyPr>
          <a:lstStyle/>
          <a:p>
            <a:pPr marL="31750">
              <a:lnSpc>
                <a:spcPct val="100000"/>
              </a:lnSpc>
              <a:spcBef>
                <a:spcPts val="35"/>
              </a:spcBef>
            </a:pPr>
            <a:fld id="{81D60167-4931-47E6-BA6A-407CBD079E47}" type="slidenum">
              <a:rPr sz="1000" spc="-5" dirty="0">
                <a:solidFill>
                  <a:srgbClr val="3381CC"/>
                </a:solidFill>
                <a:latin typeface="Arial"/>
                <a:cs typeface="Arial"/>
              </a:rPr>
              <a:t>29</a:t>
            </a:fld>
            <a:endParaRPr sz="1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662" y="2754044"/>
            <a:ext cx="6046675" cy="331500"/>
          </a:xfrm>
          <a:prstGeom prst="rect">
            <a:avLst/>
          </a:prstGeom>
        </p:spPr>
        <p:txBody>
          <a:bodyPr vert="horz" wrap="square" lIns="0" tIns="48894" rIns="0" bIns="0" rtlCol="0">
            <a:spAutoFit/>
          </a:bodyPr>
          <a:lstStyle/>
          <a:p>
            <a:pPr marL="12700" marR="5080">
              <a:lnSpc>
                <a:spcPts val="2180"/>
              </a:lnSpc>
              <a:spcBef>
                <a:spcPts val="384"/>
              </a:spcBef>
            </a:pPr>
            <a:r>
              <a:rPr lang="en-US" spc="-20" dirty="0"/>
              <a:t>BENEFITS OF WORKPLACE HEALTH PROGRAMS</a:t>
            </a:r>
            <a:endParaRPr spc="15" dirty="0"/>
          </a:p>
        </p:txBody>
      </p:sp>
      <p:sp>
        <p:nvSpPr>
          <p:cNvPr id="3" name="object 3"/>
          <p:cNvSpPr txBox="1"/>
          <p:nvPr/>
        </p:nvSpPr>
        <p:spPr>
          <a:xfrm>
            <a:off x="6333760" y="4569912"/>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3381CC"/>
                </a:solidFill>
                <a:latin typeface="Arial"/>
                <a:cs typeface="Arial"/>
              </a:rPr>
              <a:t>3</a:t>
            </a:fld>
            <a:endParaRPr sz="10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2594" y="210502"/>
            <a:ext cx="44532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02B40"/>
                </a:solidFill>
                <a:latin typeface="Arial"/>
                <a:cs typeface="Arial"/>
              </a:rPr>
              <a:t>CDC</a:t>
            </a:r>
            <a:r>
              <a:rPr sz="1800" b="1" spc="5" dirty="0">
                <a:solidFill>
                  <a:srgbClr val="102B40"/>
                </a:solidFill>
                <a:latin typeface="Arial"/>
                <a:cs typeface="Arial"/>
              </a:rPr>
              <a:t> </a:t>
            </a:r>
            <a:r>
              <a:rPr sz="1800" b="1" spc="-10" dirty="0">
                <a:solidFill>
                  <a:srgbClr val="102B40"/>
                </a:solidFill>
                <a:latin typeface="Arial"/>
                <a:cs typeface="Arial"/>
              </a:rPr>
              <a:t>Worksite </a:t>
            </a:r>
            <a:r>
              <a:rPr sz="1800" b="1" spc="-5" dirty="0">
                <a:solidFill>
                  <a:srgbClr val="102B40"/>
                </a:solidFill>
                <a:latin typeface="Arial"/>
                <a:cs typeface="Arial"/>
              </a:rPr>
              <a:t>Health</a:t>
            </a:r>
            <a:r>
              <a:rPr sz="1800" b="1" dirty="0">
                <a:solidFill>
                  <a:srgbClr val="102B40"/>
                </a:solidFill>
                <a:latin typeface="Arial"/>
                <a:cs typeface="Arial"/>
              </a:rPr>
              <a:t> </a:t>
            </a:r>
            <a:r>
              <a:rPr sz="1800" b="1" spc="-10" dirty="0">
                <a:solidFill>
                  <a:srgbClr val="102B40"/>
                </a:solidFill>
                <a:latin typeface="Arial"/>
                <a:cs typeface="Arial"/>
              </a:rPr>
              <a:t>ScoreCard</a:t>
            </a:r>
            <a:r>
              <a:rPr sz="1800" b="1" spc="25" dirty="0">
                <a:solidFill>
                  <a:srgbClr val="102B40"/>
                </a:solidFill>
                <a:latin typeface="Arial"/>
                <a:cs typeface="Arial"/>
              </a:rPr>
              <a:t> </a:t>
            </a:r>
            <a:r>
              <a:rPr sz="1800" b="1" spc="-5" dirty="0">
                <a:solidFill>
                  <a:srgbClr val="102B40"/>
                </a:solidFill>
                <a:latin typeface="Arial"/>
                <a:cs typeface="Arial"/>
              </a:rPr>
              <a:t>Reports</a:t>
            </a:r>
            <a:endParaRPr sz="1800">
              <a:latin typeface="Arial"/>
              <a:cs typeface="Arial"/>
            </a:endParaRPr>
          </a:p>
        </p:txBody>
      </p:sp>
      <p:sp>
        <p:nvSpPr>
          <p:cNvPr id="4" name="object 4"/>
          <p:cNvSpPr txBox="1"/>
          <p:nvPr/>
        </p:nvSpPr>
        <p:spPr>
          <a:xfrm>
            <a:off x="6338985" y="468335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3381CC"/>
                </a:solidFill>
                <a:latin typeface="Arial"/>
                <a:cs typeface="Arial"/>
              </a:rPr>
              <a:t>30</a:t>
            </a:fld>
            <a:endParaRPr sz="1000">
              <a:latin typeface="Arial"/>
              <a:cs typeface="Arial"/>
            </a:endParaRPr>
          </a:p>
        </p:txBody>
      </p:sp>
      <p:graphicFrame>
        <p:nvGraphicFramePr>
          <p:cNvPr id="3" name="object 3"/>
          <p:cNvGraphicFramePr>
            <a:graphicFrameLocks noGrp="1"/>
          </p:cNvGraphicFramePr>
          <p:nvPr/>
        </p:nvGraphicFramePr>
        <p:xfrm>
          <a:off x="267684" y="549862"/>
          <a:ext cx="6137274" cy="4028440"/>
        </p:xfrm>
        <a:graphic>
          <a:graphicData uri="http://schemas.openxmlformats.org/drawingml/2006/table">
            <a:tbl>
              <a:tblPr firstRow="1" bandRow="1">
                <a:tableStyleId>{2D5ABB26-0587-4C30-8999-92F81FD0307C}</a:tableStyleId>
              </a:tblPr>
              <a:tblGrid>
                <a:gridCol w="2748280">
                  <a:extLst>
                    <a:ext uri="{9D8B030D-6E8A-4147-A177-3AD203B41FA5}">
                      <a16:colId xmlns:a16="http://schemas.microsoft.com/office/drawing/2014/main" val="20000"/>
                    </a:ext>
                  </a:extLst>
                </a:gridCol>
                <a:gridCol w="740409">
                  <a:extLst>
                    <a:ext uri="{9D8B030D-6E8A-4147-A177-3AD203B41FA5}">
                      <a16:colId xmlns:a16="http://schemas.microsoft.com/office/drawing/2014/main" val="20001"/>
                    </a:ext>
                  </a:extLst>
                </a:gridCol>
                <a:gridCol w="2648585">
                  <a:extLst>
                    <a:ext uri="{9D8B030D-6E8A-4147-A177-3AD203B41FA5}">
                      <a16:colId xmlns:a16="http://schemas.microsoft.com/office/drawing/2014/main" val="20002"/>
                    </a:ext>
                  </a:extLst>
                </a:gridCol>
              </a:tblGrid>
              <a:tr h="560705">
                <a:tc>
                  <a:txBody>
                    <a:bodyPr/>
                    <a:lstStyle/>
                    <a:p>
                      <a:pPr marL="51435">
                        <a:lnSpc>
                          <a:spcPct val="100000"/>
                        </a:lnSpc>
                        <a:spcBef>
                          <a:spcPts val="175"/>
                        </a:spcBef>
                      </a:pPr>
                      <a:r>
                        <a:rPr sz="1400" b="1" spc="-45" dirty="0">
                          <a:solidFill>
                            <a:srgbClr val="FFFFFF"/>
                          </a:solidFill>
                          <a:latin typeface="Arial"/>
                          <a:cs typeface="Arial"/>
                        </a:rPr>
                        <a:t>ScoreCardResults</a:t>
                      </a:r>
                      <a:r>
                        <a:rPr sz="1400" b="1" spc="-10" dirty="0">
                          <a:solidFill>
                            <a:srgbClr val="FFFFFF"/>
                          </a:solidFill>
                          <a:latin typeface="Arial"/>
                          <a:cs typeface="Arial"/>
                        </a:rPr>
                        <a:t> </a:t>
                      </a:r>
                      <a:r>
                        <a:rPr sz="1400" b="1" spc="-55" dirty="0">
                          <a:solidFill>
                            <a:srgbClr val="FFFFFF"/>
                          </a:solidFill>
                          <a:latin typeface="Arial"/>
                          <a:cs typeface="Arial"/>
                        </a:rPr>
                        <a:t>Report</a:t>
                      </a:r>
                      <a:r>
                        <a:rPr sz="1400" b="1" spc="-10" dirty="0">
                          <a:solidFill>
                            <a:srgbClr val="FFFFFF"/>
                          </a:solidFill>
                          <a:latin typeface="Arial"/>
                          <a:cs typeface="Arial"/>
                        </a:rPr>
                        <a:t> </a:t>
                      </a:r>
                      <a:r>
                        <a:rPr sz="1400" b="1" spc="-25" dirty="0">
                          <a:solidFill>
                            <a:srgbClr val="FFFFFF"/>
                          </a:solidFill>
                          <a:latin typeface="Arial"/>
                          <a:cs typeface="Arial"/>
                        </a:rPr>
                        <a:t>Name</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256099"/>
                    </a:solidFill>
                  </a:tcPr>
                </a:tc>
                <a:tc>
                  <a:txBody>
                    <a:bodyPr/>
                    <a:lstStyle/>
                    <a:p>
                      <a:pPr marL="51435">
                        <a:lnSpc>
                          <a:spcPct val="100000"/>
                        </a:lnSpc>
                        <a:spcBef>
                          <a:spcPts val="175"/>
                        </a:spcBef>
                      </a:pPr>
                      <a:r>
                        <a:rPr sz="1400" b="1" spc="-50" dirty="0">
                          <a:solidFill>
                            <a:srgbClr val="FFFFFF"/>
                          </a:solidFill>
                          <a:latin typeface="Arial"/>
                          <a:cs typeface="Arial"/>
                        </a:rPr>
                        <a:t>Format</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256099"/>
                    </a:solidFill>
                  </a:tcPr>
                </a:tc>
                <a:tc>
                  <a:txBody>
                    <a:bodyPr/>
                    <a:lstStyle/>
                    <a:p>
                      <a:pPr marL="51435">
                        <a:lnSpc>
                          <a:spcPct val="100000"/>
                        </a:lnSpc>
                        <a:spcBef>
                          <a:spcPts val="175"/>
                        </a:spcBef>
                      </a:pPr>
                      <a:r>
                        <a:rPr sz="1400" b="1" spc="-70" dirty="0">
                          <a:solidFill>
                            <a:srgbClr val="FFFFFF"/>
                          </a:solidFill>
                          <a:latin typeface="Arial"/>
                          <a:cs typeface="Arial"/>
                        </a:rPr>
                        <a:t>Description</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256099"/>
                    </a:solidFill>
                  </a:tcPr>
                </a:tc>
                <a:extLst>
                  <a:ext uri="{0D108BD9-81ED-4DB2-BD59-A6C34878D82A}">
                    <a16:rowId xmlns:a16="http://schemas.microsoft.com/office/drawing/2014/main" val="10000"/>
                  </a:ext>
                </a:extLst>
              </a:tr>
              <a:tr h="708025">
                <a:tc>
                  <a:txBody>
                    <a:bodyPr/>
                    <a:lstStyle/>
                    <a:p>
                      <a:pPr marL="51435">
                        <a:lnSpc>
                          <a:spcPct val="100000"/>
                        </a:lnSpc>
                        <a:spcBef>
                          <a:spcPts val="175"/>
                        </a:spcBef>
                      </a:pPr>
                      <a:r>
                        <a:rPr sz="1400" b="1" spc="-55" dirty="0">
                          <a:solidFill>
                            <a:srgbClr val="41503D"/>
                          </a:solidFill>
                          <a:latin typeface="Arial"/>
                          <a:cs typeface="Arial"/>
                        </a:rPr>
                        <a:t>Summary</a:t>
                      </a:r>
                      <a:r>
                        <a:rPr sz="1400" b="1" spc="-20" dirty="0">
                          <a:solidFill>
                            <a:srgbClr val="41503D"/>
                          </a:solidFill>
                          <a:latin typeface="Arial"/>
                          <a:cs typeface="Arial"/>
                        </a:rPr>
                        <a:t> </a:t>
                      </a:r>
                      <a:r>
                        <a:rPr sz="1400" b="1" spc="-60" dirty="0">
                          <a:solidFill>
                            <a:srgbClr val="41503D"/>
                          </a:solidFill>
                          <a:latin typeface="Arial"/>
                          <a:cs typeface="Arial"/>
                        </a:rPr>
                        <a:t>Benchmark</a:t>
                      </a:r>
                      <a:r>
                        <a:rPr sz="1400" b="1" spc="95" dirty="0">
                          <a:solidFill>
                            <a:srgbClr val="41503D"/>
                          </a:solidFill>
                          <a:latin typeface="Arial"/>
                          <a:cs typeface="Arial"/>
                        </a:rPr>
                        <a:t> </a:t>
                      </a:r>
                      <a:r>
                        <a:rPr sz="1400" b="1" spc="-55" dirty="0">
                          <a:solidFill>
                            <a:srgbClr val="41503D"/>
                          </a:solidFill>
                          <a:latin typeface="Arial"/>
                          <a:cs typeface="Arial"/>
                        </a:rPr>
                        <a:t>Report</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FFFFFF"/>
                    </a:solidFill>
                  </a:tcPr>
                </a:tc>
                <a:tc>
                  <a:txBody>
                    <a:bodyPr/>
                    <a:lstStyle/>
                    <a:p>
                      <a:pPr marL="51435">
                        <a:lnSpc>
                          <a:spcPct val="100000"/>
                        </a:lnSpc>
                        <a:spcBef>
                          <a:spcPts val="175"/>
                        </a:spcBef>
                      </a:pPr>
                      <a:r>
                        <a:rPr sz="1400" dirty="0">
                          <a:solidFill>
                            <a:srgbClr val="41503D"/>
                          </a:solidFill>
                          <a:latin typeface="Arial"/>
                          <a:cs typeface="Arial"/>
                        </a:rPr>
                        <a:t>Table</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FFFFFF"/>
                    </a:solidFill>
                  </a:tcPr>
                </a:tc>
                <a:tc>
                  <a:txBody>
                    <a:bodyPr/>
                    <a:lstStyle/>
                    <a:p>
                      <a:pPr marL="51435">
                        <a:lnSpc>
                          <a:spcPct val="100000"/>
                        </a:lnSpc>
                        <a:spcBef>
                          <a:spcPts val="175"/>
                        </a:spcBef>
                      </a:pPr>
                      <a:r>
                        <a:rPr sz="1400" spc="-15" dirty="0">
                          <a:solidFill>
                            <a:srgbClr val="41503D"/>
                          </a:solidFill>
                          <a:latin typeface="Arial"/>
                          <a:cs typeface="Arial"/>
                        </a:rPr>
                        <a:t>Scoreslisted</a:t>
                      </a:r>
                      <a:r>
                        <a:rPr sz="1400" spc="-5" dirty="0">
                          <a:solidFill>
                            <a:srgbClr val="41503D"/>
                          </a:solidFill>
                          <a:latin typeface="Arial"/>
                          <a:cs typeface="Arial"/>
                        </a:rPr>
                        <a:t> by </a:t>
                      </a:r>
                      <a:r>
                        <a:rPr sz="1400" dirty="0">
                          <a:solidFill>
                            <a:srgbClr val="41503D"/>
                          </a:solidFill>
                          <a:latin typeface="Arial"/>
                          <a:cs typeface="Arial"/>
                        </a:rPr>
                        <a:t>topic; </a:t>
                      </a:r>
                      <a:r>
                        <a:rPr sz="1400" spc="5" dirty="0">
                          <a:solidFill>
                            <a:srgbClr val="41503D"/>
                          </a:solidFill>
                          <a:latin typeface="Arial"/>
                          <a:cs typeface="Arial"/>
                        </a:rPr>
                        <a:t> </a:t>
                      </a:r>
                      <a:r>
                        <a:rPr sz="1400" dirty="0">
                          <a:solidFill>
                            <a:srgbClr val="41503D"/>
                          </a:solidFill>
                          <a:latin typeface="Arial"/>
                          <a:cs typeface="Arial"/>
                        </a:rPr>
                        <a:t>comparisons </a:t>
                      </a:r>
                      <a:r>
                        <a:rPr sz="1400" spc="-5" dirty="0">
                          <a:solidFill>
                            <a:srgbClr val="41503D"/>
                          </a:solidFill>
                          <a:latin typeface="Arial"/>
                          <a:cs typeface="Arial"/>
                        </a:rPr>
                        <a:t>by </a:t>
                      </a:r>
                      <a:r>
                        <a:rPr sz="1400" dirty="0">
                          <a:solidFill>
                            <a:srgbClr val="41503D"/>
                          </a:solidFill>
                          <a:latin typeface="Arial"/>
                          <a:cs typeface="Arial"/>
                        </a:rPr>
                        <a:t>year, </a:t>
                      </a:r>
                      <a:r>
                        <a:rPr sz="1400" spc="-5" dirty="0">
                          <a:solidFill>
                            <a:srgbClr val="41503D"/>
                          </a:solidFill>
                          <a:latin typeface="Arial"/>
                          <a:cs typeface="Arial"/>
                        </a:rPr>
                        <a:t>worksite, </a:t>
                      </a:r>
                      <a:r>
                        <a:rPr sz="1400" dirty="0">
                          <a:solidFill>
                            <a:srgbClr val="41503D"/>
                          </a:solidFill>
                          <a:latin typeface="Arial"/>
                          <a:cs typeface="Arial"/>
                        </a:rPr>
                        <a:t>a </a:t>
                      </a:r>
                      <a:r>
                        <a:rPr sz="1400" spc="-375" dirty="0">
                          <a:solidFill>
                            <a:srgbClr val="41503D"/>
                          </a:solidFill>
                          <a:latin typeface="Arial"/>
                          <a:cs typeface="Arial"/>
                        </a:rPr>
                        <a:t> </a:t>
                      </a:r>
                      <a:r>
                        <a:rPr sz="1400" spc="-5" dirty="0">
                          <a:solidFill>
                            <a:srgbClr val="41503D"/>
                          </a:solidFill>
                          <a:latin typeface="Arial"/>
                          <a:cs typeface="Arial"/>
                        </a:rPr>
                        <a:t>employers</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FFFFFF"/>
                    </a:solidFill>
                  </a:tcPr>
                </a:tc>
                <a:extLst>
                  <a:ext uri="{0D108BD9-81ED-4DB2-BD59-A6C34878D82A}">
                    <a16:rowId xmlns:a16="http://schemas.microsoft.com/office/drawing/2014/main" val="10001"/>
                  </a:ext>
                </a:extLst>
              </a:tr>
              <a:tr h="743585">
                <a:tc>
                  <a:txBody>
                    <a:bodyPr/>
                    <a:lstStyle/>
                    <a:p>
                      <a:pPr marL="51435">
                        <a:lnSpc>
                          <a:spcPct val="100000"/>
                        </a:lnSpc>
                        <a:spcBef>
                          <a:spcPts val="175"/>
                        </a:spcBef>
                      </a:pPr>
                      <a:r>
                        <a:rPr sz="1400" b="1" spc="-45" dirty="0">
                          <a:solidFill>
                            <a:srgbClr val="41503D"/>
                          </a:solidFill>
                          <a:latin typeface="Arial"/>
                          <a:cs typeface="Arial"/>
                        </a:rPr>
                        <a:t>Detailed</a:t>
                      </a:r>
                      <a:r>
                        <a:rPr sz="1400" b="1" spc="-15" dirty="0">
                          <a:solidFill>
                            <a:srgbClr val="41503D"/>
                          </a:solidFill>
                          <a:latin typeface="Arial"/>
                          <a:cs typeface="Arial"/>
                        </a:rPr>
                        <a:t> </a:t>
                      </a:r>
                      <a:r>
                        <a:rPr sz="1400" b="1" spc="-60" dirty="0">
                          <a:solidFill>
                            <a:srgbClr val="41503D"/>
                          </a:solidFill>
                          <a:latin typeface="Arial"/>
                          <a:cs typeface="Arial"/>
                        </a:rPr>
                        <a:t>Benchmark</a:t>
                      </a:r>
                      <a:r>
                        <a:rPr sz="1400" b="1" spc="240" dirty="0">
                          <a:solidFill>
                            <a:srgbClr val="41503D"/>
                          </a:solidFill>
                          <a:latin typeface="Arial"/>
                          <a:cs typeface="Arial"/>
                        </a:rPr>
                        <a:t> </a:t>
                      </a:r>
                      <a:r>
                        <a:rPr sz="1400" b="1" spc="-55" dirty="0">
                          <a:solidFill>
                            <a:srgbClr val="41503D"/>
                          </a:solidFill>
                          <a:latin typeface="Arial"/>
                          <a:cs typeface="Arial"/>
                        </a:rPr>
                        <a:t>Report</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ACCDEB"/>
                    </a:solidFill>
                  </a:tcPr>
                </a:tc>
                <a:tc>
                  <a:txBody>
                    <a:bodyPr/>
                    <a:lstStyle/>
                    <a:p>
                      <a:pPr marL="51435">
                        <a:lnSpc>
                          <a:spcPct val="100000"/>
                        </a:lnSpc>
                        <a:spcBef>
                          <a:spcPts val="175"/>
                        </a:spcBef>
                      </a:pPr>
                      <a:r>
                        <a:rPr sz="1400" dirty="0">
                          <a:solidFill>
                            <a:srgbClr val="41503D"/>
                          </a:solidFill>
                          <a:latin typeface="Arial"/>
                          <a:cs typeface="Arial"/>
                        </a:rPr>
                        <a:t>Table</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ACCDEB"/>
                    </a:solidFill>
                  </a:tcPr>
                </a:tc>
                <a:tc>
                  <a:txBody>
                    <a:bodyPr/>
                    <a:lstStyle/>
                    <a:p>
                      <a:pPr marL="51435" marR="72390">
                        <a:lnSpc>
                          <a:spcPct val="100000"/>
                        </a:lnSpc>
                        <a:spcBef>
                          <a:spcPts val="175"/>
                        </a:spcBef>
                      </a:pPr>
                      <a:r>
                        <a:rPr sz="1400" spc="-5" dirty="0">
                          <a:solidFill>
                            <a:srgbClr val="41503D"/>
                          </a:solidFill>
                          <a:latin typeface="Arial"/>
                          <a:cs typeface="Arial"/>
                        </a:rPr>
                        <a:t>Detai</a:t>
                      </a:r>
                      <a:r>
                        <a:rPr sz="1400" dirty="0">
                          <a:solidFill>
                            <a:srgbClr val="41503D"/>
                          </a:solidFill>
                          <a:latin typeface="Arial"/>
                          <a:cs typeface="Arial"/>
                        </a:rPr>
                        <a:t>l</a:t>
                      </a:r>
                      <a:r>
                        <a:rPr sz="1400" spc="-114" dirty="0">
                          <a:solidFill>
                            <a:srgbClr val="41503D"/>
                          </a:solidFill>
                          <a:latin typeface="Arial"/>
                          <a:cs typeface="Arial"/>
                        </a:rPr>
                        <a:t> </a:t>
                      </a:r>
                      <a:r>
                        <a:rPr sz="1400" spc="-5" dirty="0">
                          <a:solidFill>
                            <a:srgbClr val="41503D"/>
                          </a:solidFill>
                          <a:latin typeface="Arial"/>
                          <a:cs typeface="Arial"/>
                        </a:rPr>
                        <a:t>o</a:t>
                      </a:r>
                      <a:r>
                        <a:rPr sz="1400" dirty="0">
                          <a:solidFill>
                            <a:srgbClr val="41503D"/>
                          </a:solidFill>
                          <a:latin typeface="Arial"/>
                          <a:cs typeface="Arial"/>
                        </a:rPr>
                        <a:t>f </a:t>
                      </a:r>
                      <a:r>
                        <a:rPr sz="1400" spc="-5" dirty="0">
                          <a:solidFill>
                            <a:srgbClr val="41503D"/>
                          </a:solidFill>
                          <a:latin typeface="Arial"/>
                          <a:cs typeface="Arial"/>
                        </a:rPr>
                        <a:t>answer</a:t>
                      </a:r>
                      <a:r>
                        <a:rPr sz="1400" dirty="0">
                          <a:solidFill>
                            <a:srgbClr val="41503D"/>
                          </a:solidFill>
                          <a:latin typeface="Arial"/>
                          <a:cs typeface="Arial"/>
                        </a:rPr>
                        <a:t>s </a:t>
                      </a:r>
                      <a:r>
                        <a:rPr sz="1400" spc="-5" dirty="0">
                          <a:solidFill>
                            <a:srgbClr val="41503D"/>
                          </a:solidFill>
                          <a:latin typeface="Arial"/>
                          <a:cs typeface="Arial"/>
                        </a:rPr>
                        <a:t>an</a:t>
                      </a:r>
                      <a:r>
                        <a:rPr sz="1400" dirty="0">
                          <a:solidFill>
                            <a:srgbClr val="41503D"/>
                          </a:solidFill>
                          <a:latin typeface="Arial"/>
                          <a:cs typeface="Arial"/>
                        </a:rPr>
                        <a:t>d </a:t>
                      </a:r>
                      <a:r>
                        <a:rPr sz="1400" spc="-515" dirty="0">
                          <a:solidFill>
                            <a:srgbClr val="41503D"/>
                          </a:solidFill>
                          <a:latin typeface="Arial"/>
                          <a:cs typeface="Arial"/>
                        </a:rPr>
                        <a:t>p</a:t>
                      </a:r>
                      <a:r>
                        <a:rPr sz="1400" spc="-5" dirty="0">
                          <a:solidFill>
                            <a:srgbClr val="41503D"/>
                          </a:solidFill>
                          <a:latin typeface="Arial"/>
                          <a:cs typeface="Arial"/>
                        </a:rPr>
                        <a:t>oint</a:t>
                      </a:r>
                      <a:r>
                        <a:rPr sz="1400" dirty="0">
                          <a:solidFill>
                            <a:srgbClr val="41503D"/>
                          </a:solidFill>
                          <a:latin typeface="Arial"/>
                          <a:cs typeface="Arial"/>
                        </a:rPr>
                        <a:t>s </a:t>
                      </a:r>
                      <a:r>
                        <a:rPr sz="1400" spc="-5" dirty="0">
                          <a:solidFill>
                            <a:srgbClr val="41503D"/>
                          </a:solidFill>
                          <a:latin typeface="Arial"/>
                          <a:cs typeface="Arial"/>
                        </a:rPr>
                        <a:t>by  question;</a:t>
                      </a:r>
                      <a:r>
                        <a:rPr sz="1400" spc="-10" dirty="0">
                          <a:solidFill>
                            <a:srgbClr val="41503D"/>
                          </a:solidFill>
                          <a:latin typeface="Arial"/>
                          <a:cs typeface="Arial"/>
                        </a:rPr>
                        <a:t> </a:t>
                      </a:r>
                      <a:r>
                        <a:rPr sz="1400" spc="-15" dirty="0">
                          <a:solidFill>
                            <a:srgbClr val="41503D"/>
                          </a:solidFill>
                          <a:latin typeface="Arial"/>
                          <a:cs typeface="Arial"/>
                        </a:rPr>
                        <a:t>comparisonsby</a:t>
                      </a:r>
                      <a:r>
                        <a:rPr sz="1400" spc="-5" dirty="0">
                          <a:solidFill>
                            <a:srgbClr val="41503D"/>
                          </a:solidFill>
                          <a:latin typeface="Arial"/>
                          <a:cs typeface="Arial"/>
                        </a:rPr>
                        <a:t> </a:t>
                      </a:r>
                      <a:r>
                        <a:rPr sz="1400" dirty="0">
                          <a:solidFill>
                            <a:srgbClr val="41503D"/>
                          </a:solidFill>
                          <a:latin typeface="Arial"/>
                          <a:cs typeface="Arial"/>
                        </a:rPr>
                        <a:t>year, </a:t>
                      </a:r>
                      <a:r>
                        <a:rPr sz="1400" spc="5" dirty="0">
                          <a:solidFill>
                            <a:srgbClr val="41503D"/>
                          </a:solidFill>
                          <a:latin typeface="Arial"/>
                          <a:cs typeface="Arial"/>
                        </a:rPr>
                        <a:t> </a:t>
                      </a:r>
                      <a:r>
                        <a:rPr sz="1400" spc="-5" dirty="0">
                          <a:solidFill>
                            <a:srgbClr val="41503D"/>
                          </a:solidFill>
                          <a:latin typeface="Arial"/>
                          <a:cs typeface="Arial"/>
                        </a:rPr>
                        <a:t>worksite,</a:t>
                      </a:r>
                      <a:r>
                        <a:rPr sz="1400" spc="-20" dirty="0">
                          <a:solidFill>
                            <a:srgbClr val="41503D"/>
                          </a:solidFill>
                          <a:latin typeface="Arial"/>
                          <a:cs typeface="Arial"/>
                        </a:rPr>
                        <a:t> </a:t>
                      </a:r>
                      <a:r>
                        <a:rPr sz="1400" spc="-5" dirty="0">
                          <a:solidFill>
                            <a:srgbClr val="41503D"/>
                          </a:solidFill>
                          <a:latin typeface="Arial"/>
                          <a:cs typeface="Arial"/>
                        </a:rPr>
                        <a:t>percentage</a:t>
                      </a:r>
                      <a:r>
                        <a:rPr sz="1400" spc="-15" dirty="0">
                          <a:solidFill>
                            <a:srgbClr val="41503D"/>
                          </a:solidFill>
                          <a:latin typeface="Arial"/>
                          <a:cs typeface="Arial"/>
                        </a:rPr>
                        <a:t> </a:t>
                      </a:r>
                      <a:r>
                        <a:rPr sz="1400" spc="-5" dirty="0">
                          <a:solidFill>
                            <a:srgbClr val="41503D"/>
                          </a:solidFill>
                          <a:latin typeface="Arial"/>
                          <a:cs typeface="Arial"/>
                        </a:rPr>
                        <a:t>employers</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ACCDEB"/>
                    </a:solidFill>
                  </a:tcPr>
                </a:tc>
                <a:extLst>
                  <a:ext uri="{0D108BD9-81ED-4DB2-BD59-A6C34878D82A}">
                    <a16:rowId xmlns:a16="http://schemas.microsoft.com/office/drawing/2014/main" val="10002"/>
                  </a:ext>
                </a:extLst>
              </a:tr>
              <a:tr h="774700">
                <a:tc>
                  <a:txBody>
                    <a:bodyPr/>
                    <a:lstStyle/>
                    <a:p>
                      <a:pPr marL="51435">
                        <a:lnSpc>
                          <a:spcPct val="100000"/>
                        </a:lnSpc>
                        <a:spcBef>
                          <a:spcPts val="175"/>
                        </a:spcBef>
                      </a:pPr>
                      <a:r>
                        <a:rPr sz="1400" b="1" spc="-60" dirty="0">
                          <a:solidFill>
                            <a:srgbClr val="41503D"/>
                          </a:solidFill>
                          <a:latin typeface="Arial"/>
                          <a:cs typeface="Arial"/>
                        </a:rPr>
                        <a:t>Interventions</a:t>
                      </a:r>
                      <a:r>
                        <a:rPr sz="1400" b="1" spc="-15" dirty="0">
                          <a:solidFill>
                            <a:srgbClr val="41503D"/>
                          </a:solidFill>
                          <a:latin typeface="Arial"/>
                          <a:cs typeface="Arial"/>
                        </a:rPr>
                        <a:t> </a:t>
                      </a:r>
                      <a:r>
                        <a:rPr sz="1400" b="1" spc="-40" dirty="0">
                          <a:solidFill>
                            <a:srgbClr val="41503D"/>
                          </a:solidFill>
                          <a:latin typeface="Arial"/>
                          <a:cs typeface="Arial"/>
                        </a:rPr>
                        <a:t>In</a:t>
                      </a:r>
                      <a:r>
                        <a:rPr sz="1400" b="1" spc="20" dirty="0">
                          <a:solidFill>
                            <a:srgbClr val="41503D"/>
                          </a:solidFill>
                          <a:latin typeface="Arial"/>
                          <a:cs typeface="Arial"/>
                        </a:rPr>
                        <a:t> </a:t>
                      </a:r>
                      <a:r>
                        <a:rPr sz="1400" b="1" spc="-30" dirty="0">
                          <a:solidFill>
                            <a:srgbClr val="41503D"/>
                          </a:solidFill>
                          <a:latin typeface="Arial"/>
                          <a:cs typeface="Arial"/>
                        </a:rPr>
                        <a:t>Place</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FFFFFF"/>
                    </a:solidFill>
                  </a:tcPr>
                </a:tc>
                <a:tc>
                  <a:txBody>
                    <a:bodyPr/>
                    <a:lstStyle/>
                    <a:p>
                      <a:pPr marL="51435">
                        <a:lnSpc>
                          <a:spcPct val="100000"/>
                        </a:lnSpc>
                        <a:spcBef>
                          <a:spcPts val="175"/>
                        </a:spcBef>
                      </a:pPr>
                      <a:r>
                        <a:rPr sz="1400" spc="-5" dirty="0">
                          <a:solidFill>
                            <a:srgbClr val="41503D"/>
                          </a:solidFill>
                          <a:latin typeface="Arial"/>
                          <a:cs typeface="Arial"/>
                        </a:rPr>
                        <a:t>Chart</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FFFFFF"/>
                    </a:solidFill>
                  </a:tcPr>
                </a:tc>
                <a:tc>
                  <a:txBody>
                    <a:bodyPr/>
                    <a:lstStyle/>
                    <a:p>
                      <a:pPr marL="51435" marR="16510">
                        <a:lnSpc>
                          <a:spcPct val="100000"/>
                        </a:lnSpc>
                        <a:spcBef>
                          <a:spcPts val="175"/>
                        </a:spcBef>
                      </a:pPr>
                      <a:r>
                        <a:rPr sz="1400" spc="-5" dirty="0">
                          <a:solidFill>
                            <a:srgbClr val="41503D"/>
                          </a:solidFill>
                          <a:latin typeface="Arial"/>
                          <a:cs typeface="Arial"/>
                        </a:rPr>
                        <a:t>Number of </a:t>
                      </a:r>
                      <a:r>
                        <a:rPr sz="1400" dirty="0">
                          <a:solidFill>
                            <a:srgbClr val="41503D"/>
                          </a:solidFill>
                          <a:latin typeface="Arial"/>
                          <a:cs typeface="Arial"/>
                        </a:rPr>
                        <a:t>good,better, </a:t>
                      </a:r>
                      <a:r>
                        <a:rPr sz="1400" spc="-5" dirty="0">
                          <a:solidFill>
                            <a:srgbClr val="41503D"/>
                          </a:solidFill>
                          <a:latin typeface="Arial"/>
                          <a:cs typeface="Arial"/>
                        </a:rPr>
                        <a:t>and best </a:t>
                      </a:r>
                      <a:r>
                        <a:rPr sz="1400" spc="-375" dirty="0">
                          <a:solidFill>
                            <a:srgbClr val="41503D"/>
                          </a:solidFill>
                          <a:latin typeface="Arial"/>
                          <a:cs typeface="Arial"/>
                        </a:rPr>
                        <a:t> </a:t>
                      </a:r>
                      <a:r>
                        <a:rPr sz="1400" spc="-5" dirty="0">
                          <a:solidFill>
                            <a:srgbClr val="41503D"/>
                          </a:solidFill>
                          <a:latin typeface="Arial"/>
                          <a:cs typeface="Arial"/>
                        </a:rPr>
                        <a:t>interventions</a:t>
                      </a:r>
                      <a:r>
                        <a:rPr sz="1400" spc="45" dirty="0">
                          <a:solidFill>
                            <a:srgbClr val="41503D"/>
                          </a:solidFill>
                          <a:latin typeface="Arial"/>
                          <a:cs typeface="Arial"/>
                        </a:rPr>
                        <a:t> </a:t>
                      </a:r>
                      <a:r>
                        <a:rPr sz="1400" spc="-5" dirty="0">
                          <a:solidFill>
                            <a:srgbClr val="41503D"/>
                          </a:solidFill>
                          <a:latin typeface="Arial"/>
                          <a:cs typeface="Arial"/>
                        </a:rPr>
                        <a:t>in</a:t>
                      </a:r>
                      <a:r>
                        <a:rPr sz="1400" spc="50" dirty="0">
                          <a:solidFill>
                            <a:srgbClr val="41503D"/>
                          </a:solidFill>
                          <a:latin typeface="Arial"/>
                          <a:cs typeface="Arial"/>
                        </a:rPr>
                        <a:t> </a:t>
                      </a:r>
                      <a:r>
                        <a:rPr sz="1400" spc="-5" dirty="0">
                          <a:solidFill>
                            <a:srgbClr val="41503D"/>
                          </a:solidFill>
                          <a:latin typeface="Arial"/>
                          <a:cs typeface="Arial"/>
                        </a:rPr>
                        <a:t>place</a:t>
                      </a:r>
                      <a:r>
                        <a:rPr sz="1400" spc="45" dirty="0">
                          <a:solidFill>
                            <a:srgbClr val="41503D"/>
                          </a:solidFill>
                          <a:latin typeface="Arial"/>
                          <a:cs typeface="Arial"/>
                        </a:rPr>
                        <a:t> </a:t>
                      </a:r>
                      <a:r>
                        <a:rPr sz="1400" spc="-5" dirty="0">
                          <a:solidFill>
                            <a:srgbClr val="41503D"/>
                          </a:solidFill>
                          <a:latin typeface="Arial"/>
                          <a:cs typeface="Arial"/>
                        </a:rPr>
                        <a:t>at </a:t>
                      </a:r>
                      <a:r>
                        <a:rPr sz="1400" dirty="0">
                          <a:solidFill>
                            <a:srgbClr val="41503D"/>
                          </a:solidFill>
                          <a:latin typeface="Arial"/>
                          <a:cs typeface="Arial"/>
                        </a:rPr>
                        <a:t> </a:t>
                      </a:r>
                      <a:r>
                        <a:rPr sz="1400" spc="-5" dirty="0">
                          <a:solidFill>
                            <a:srgbClr val="41503D"/>
                          </a:solidFill>
                          <a:latin typeface="Arial"/>
                          <a:cs typeface="Arial"/>
                        </a:rPr>
                        <a:t>worksit</a:t>
                      </a:r>
                      <a:r>
                        <a:rPr sz="1400" spc="-15" dirty="0">
                          <a:solidFill>
                            <a:srgbClr val="41503D"/>
                          </a:solidFill>
                          <a:latin typeface="Arial"/>
                          <a:cs typeface="Arial"/>
                        </a:rPr>
                        <a:t>e</a:t>
                      </a:r>
                      <a:r>
                        <a:rPr sz="1400" dirty="0">
                          <a:solidFill>
                            <a:srgbClr val="41503D"/>
                          </a:solidFill>
                          <a:latin typeface="Arial"/>
                          <a:cs typeface="Arial"/>
                        </a:rPr>
                        <a:t>-</a:t>
                      </a:r>
                      <a:r>
                        <a:rPr sz="1400" spc="-140" dirty="0">
                          <a:solidFill>
                            <a:srgbClr val="41503D"/>
                          </a:solidFill>
                          <a:latin typeface="Arial"/>
                          <a:cs typeface="Arial"/>
                        </a:rPr>
                        <a:t> </a:t>
                      </a:r>
                      <a:r>
                        <a:rPr sz="1400" spc="-5" dirty="0">
                          <a:solidFill>
                            <a:srgbClr val="41503D"/>
                          </a:solidFill>
                          <a:latin typeface="Arial"/>
                          <a:cs typeface="Arial"/>
                        </a:rPr>
                        <a:t>overal</a:t>
                      </a:r>
                      <a:r>
                        <a:rPr sz="1400" dirty="0">
                          <a:solidFill>
                            <a:srgbClr val="41503D"/>
                          </a:solidFill>
                          <a:latin typeface="Arial"/>
                          <a:cs typeface="Arial"/>
                        </a:rPr>
                        <a:t>l </a:t>
                      </a:r>
                      <a:r>
                        <a:rPr sz="1400" spc="-5" dirty="0">
                          <a:solidFill>
                            <a:srgbClr val="41503D"/>
                          </a:solidFill>
                          <a:latin typeface="Arial"/>
                          <a:cs typeface="Arial"/>
                        </a:rPr>
                        <a:t>an</a:t>
                      </a:r>
                      <a:r>
                        <a:rPr sz="1400" dirty="0">
                          <a:solidFill>
                            <a:srgbClr val="41503D"/>
                          </a:solidFill>
                          <a:latin typeface="Arial"/>
                          <a:cs typeface="Arial"/>
                        </a:rPr>
                        <a:t>d </a:t>
                      </a:r>
                      <a:r>
                        <a:rPr sz="1400" spc="-5" dirty="0">
                          <a:solidFill>
                            <a:srgbClr val="41503D"/>
                          </a:solidFill>
                          <a:latin typeface="Arial"/>
                          <a:cs typeface="Arial"/>
                        </a:rPr>
                        <a:t>b</a:t>
                      </a:r>
                      <a:r>
                        <a:rPr sz="1400" dirty="0">
                          <a:solidFill>
                            <a:srgbClr val="41503D"/>
                          </a:solidFill>
                          <a:latin typeface="Arial"/>
                          <a:cs typeface="Arial"/>
                        </a:rPr>
                        <a:t>y topic</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FFFFFF"/>
                    </a:solidFill>
                  </a:tcPr>
                </a:tc>
                <a:extLst>
                  <a:ext uri="{0D108BD9-81ED-4DB2-BD59-A6C34878D82A}">
                    <a16:rowId xmlns:a16="http://schemas.microsoft.com/office/drawing/2014/main" val="10003"/>
                  </a:ext>
                </a:extLst>
              </a:tr>
              <a:tr h="708660">
                <a:tc>
                  <a:txBody>
                    <a:bodyPr/>
                    <a:lstStyle/>
                    <a:p>
                      <a:pPr marL="51435">
                        <a:lnSpc>
                          <a:spcPct val="100000"/>
                        </a:lnSpc>
                        <a:spcBef>
                          <a:spcPts val="175"/>
                        </a:spcBef>
                      </a:pPr>
                      <a:r>
                        <a:rPr sz="1400" b="1" spc="-55" dirty="0">
                          <a:solidFill>
                            <a:srgbClr val="41503D"/>
                          </a:solidFill>
                          <a:latin typeface="Arial"/>
                          <a:cs typeface="Arial"/>
                        </a:rPr>
                        <a:t>Scoresfor</a:t>
                      </a:r>
                      <a:r>
                        <a:rPr sz="1400" b="1" spc="-25" dirty="0">
                          <a:solidFill>
                            <a:srgbClr val="41503D"/>
                          </a:solidFill>
                          <a:latin typeface="Arial"/>
                          <a:cs typeface="Arial"/>
                        </a:rPr>
                        <a:t> </a:t>
                      </a:r>
                      <a:r>
                        <a:rPr sz="1400" b="1" spc="-60" dirty="0">
                          <a:solidFill>
                            <a:srgbClr val="41503D"/>
                          </a:solidFill>
                          <a:latin typeface="Arial"/>
                          <a:cs typeface="Arial"/>
                        </a:rPr>
                        <a:t>Employers</a:t>
                      </a:r>
                      <a:endParaRPr sz="1400">
                        <a:latin typeface="Arial"/>
                        <a:cs typeface="Arial"/>
                      </a:endParaRPr>
                    </a:p>
                    <a:p>
                      <a:pPr marL="50800" marR="525145">
                        <a:lnSpc>
                          <a:spcPct val="100000"/>
                        </a:lnSpc>
                      </a:pPr>
                      <a:r>
                        <a:rPr sz="1400" dirty="0">
                          <a:solidFill>
                            <a:srgbClr val="41503D"/>
                          </a:solidFill>
                          <a:latin typeface="Arial"/>
                          <a:cs typeface="Arial"/>
                        </a:rPr>
                        <a:t>(</a:t>
                      </a:r>
                      <a:r>
                        <a:rPr sz="1400" spc="-45" dirty="0">
                          <a:solidFill>
                            <a:srgbClr val="41503D"/>
                          </a:solidFill>
                          <a:latin typeface="Arial"/>
                          <a:cs typeface="Arial"/>
                        </a:rPr>
                        <a:t>f</a:t>
                      </a:r>
                      <a:r>
                        <a:rPr sz="1400" spc="-5" dirty="0">
                          <a:solidFill>
                            <a:srgbClr val="41503D"/>
                          </a:solidFill>
                          <a:latin typeface="Arial"/>
                          <a:cs typeface="Arial"/>
                        </a:rPr>
                        <a:t>o</a:t>
                      </a:r>
                      <a:r>
                        <a:rPr sz="1400" dirty="0">
                          <a:solidFill>
                            <a:srgbClr val="41503D"/>
                          </a:solidFill>
                          <a:latin typeface="Arial"/>
                          <a:cs typeface="Arial"/>
                        </a:rPr>
                        <a:t>r</a:t>
                      </a:r>
                      <a:r>
                        <a:rPr sz="1400" spc="-80" dirty="0">
                          <a:solidFill>
                            <a:srgbClr val="41503D"/>
                          </a:solidFill>
                          <a:latin typeface="Arial"/>
                          <a:cs typeface="Arial"/>
                        </a:rPr>
                        <a:t> </a:t>
                      </a:r>
                      <a:r>
                        <a:rPr sz="1400" spc="-5" dirty="0">
                          <a:solidFill>
                            <a:srgbClr val="41503D"/>
                          </a:solidFill>
                          <a:latin typeface="Arial"/>
                          <a:cs typeface="Arial"/>
                        </a:rPr>
                        <a:t>employe</a:t>
                      </a:r>
                      <a:r>
                        <a:rPr sz="1400" dirty="0">
                          <a:solidFill>
                            <a:srgbClr val="41503D"/>
                          </a:solidFill>
                          <a:latin typeface="Arial"/>
                          <a:cs typeface="Arial"/>
                        </a:rPr>
                        <a:t>r </a:t>
                      </a:r>
                      <a:r>
                        <a:rPr sz="1400" spc="-5" dirty="0">
                          <a:solidFill>
                            <a:srgbClr val="41503D"/>
                          </a:solidFill>
                          <a:latin typeface="Arial"/>
                          <a:cs typeface="Arial"/>
                        </a:rPr>
                        <a:t>account</a:t>
                      </a:r>
                      <a:r>
                        <a:rPr sz="1400" dirty="0">
                          <a:solidFill>
                            <a:srgbClr val="41503D"/>
                          </a:solidFill>
                          <a:latin typeface="Arial"/>
                          <a:cs typeface="Arial"/>
                        </a:rPr>
                        <a:t>s </a:t>
                      </a:r>
                      <a:r>
                        <a:rPr sz="1400" spc="-5" dirty="0">
                          <a:solidFill>
                            <a:srgbClr val="41503D"/>
                          </a:solidFill>
                          <a:latin typeface="Arial"/>
                          <a:cs typeface="Arial"/>
                        </a:rPr>
                        <a:t>with  </a:t>
                      </a:r>
                      <a:r>
                        <a:rPr sz="1400" dirty="0">
                          <a:solidFill>
                            <a:srgbClr val="41503D"/>
                          </a:solidFill>
                          <a:latin typeface="Arial"/>
                          <a:cs typeface="Arial"/>
                        </a:rPr>
                        <a:t>multiple</a:t>
                      </a:r>
                      <a:r>
                        <a:rPr sz="1400" spc="-5" dirty="0">
                          <a:solidFill>
                            <a:srgbClr val="41503D"/>
                          </a:solidFill>
                          <a:latin typeface="Arial"/>
                          <a:cs typeface="Arial"/>
                        </a:rPr>
                        <a:t> worksites)</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ACCDEB"/>
                    </a:solidFill>
                  </a:tcPr>
                </a:tc>
                <a:tc>
                  <a:txBody>
                    <a:bodyPr/>
                    <a:lstStyle/>
                    <a:p>
                      <a:pPr marL="50800">
                        <a:lnSpc>
                          <a:spcPct val="100000"/>
                        </a:lnSpc>
                        <a:spcBef>
                          <a:spcPts val="175"/>
                        </a:spcBef>
                      </a:pPr>
                      <a:r>
                        <a:rPr sz="1400" spc="-5" dirty="0">
                          <a:solidFill>
                            <a:srgbClr val="41503D"/>
                          </a:solidFill>
                          <a:latin typeface="Arial"/>
                          <a:cs typeface="Arial"/>
                        </a:rPr>
                        <a:t>Chart</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ACCDEB"/>
                    </a:solidFill>
                  </a:tcPr>
                </a:tc>
                <a:tc>
                  <a:txBody>
                    <a:bodyPr/>
                    <a:lstStyle/>
                    <a:p>
                      <a:pPr marL="50800" marR="229870">
                        <a:lnSpc>
                          <a:spcPct val="100000"/>
                        </a:lnSpc>
                        <a:spcBef>
                          <a:spcPts val="175"/>
                        </a:spcBef>
                      </a:pPr>
                      <a:r>
                        <a:rPr sz="1400" spc="-5" dirty="0">
                          <a:solidFill>
                            <a:srgbClr val="41503D"/>
                          </a:solidFill>
                          <a:latin typeface="Arial"/>
                          <a:cs typeface="Arial"/>
                        </a:rPr>
                        <a:t>Comparisons of worksites by </a:t>
                      </a:r>
                      <a:r>
                        <a:rPr sz="1400" dirty="0">
                          <a:solidFill>
                            <a:srgbClr val="41503D"/>
                          </a:solidFill>
                          <a:latin typeface="Arial"/>
                          <a:cs typeface="Arial"/>
                        </a:rPr>
                        <a:t> </a:t>
                      </a:r>
                      <a:r>
                        <a:rPr sz="1400" spc="-5" dirty="0">
                          <a:solidFill>
                            <a:srgbClr val="41503D"/>
                          </a:solidFill>
                          <a:latin typeface="Arial"/>
                          <a:cs typeface="Arial"/>
                        </a:rPr>
                        <a:t>overall </a:t>
                      </a:r>
                      <a:r>
                        <a:rPr sz="1400" dirty="0">
                          <a:solidFill>
                            <a:srgbClr val="41503D"/>
                          </a:solidFill>
                          <a:latin typeface="Arial"/>
                          <a:cs typeface="Arial"/>
                        </a:rPr>
                        <a:t>score, </a:t>
                      </a:r>
                      <a:r>
                        <a:rPr sz="1400" spc="-5" dirty="0">
                          <a:solidFill>
                            <a:srgbClr val="41503D"/>
                          </a:solidFill>
                          <a:latin typeface="Arial"/>
                          <a:cs typeface="Arial"/>
                        </a:rPr>
                        <a:t>by </a:t>
                      </a:r>
                      <a:r>
                        <a:rPr sz="1400" dirty="0">
                          <a:solidFill>
                            <a:srgbClr val="41503D"/>
                          </a:solidFill>
                          <a:latin typeface="Arial"/>
                          <a:cs typeface="Arial"/>
                        </a:rPr>
                        <a:t>topic, </a:t>
                      </a:r>
                      <a:r>
                        <a:rPr sz="1400" spc="-5" dirty="0">
                          <a:solidFill>
                            <a:srgbClr val="41503D"/>
                          </a:solidFill>
                          <a:latin typeface="Arial"/>
                          <a:cs typeface="Arial"/>
                        </a:rPr>
                        <a:t>and by </a:t>
                      </a:r>
                      <a:r>
                        <a:rPr sz="1400" spc="-375" dirty="0">
                          <a:solidFill>
                            <a:srgbClr val="41503D"/>
                          </a:solidFill>
                          <a:latin typeface="Arial"/>
                          <a:cs typeface="Arial"/>
                        </a:rPr>
                        <a:t> </a:t>
                      </a:r>
                      <a:r>
                        <a:rPr sz="1400" dirty="0">
                          <a:solidFill>
                            <a:srgbClr val="41503D"/>
                          </a:solidFill>
                          <a:latin typeface="Arial"/>
                          <a:cs typeface="Arial"/>
                        </a:rPr>
                        <a:t>year</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solidFill>
                      <a:srgbClr val="ACCDEB"/>
                    </a:solidFill>
                  </a:tcPr>
                </a:tc>
                <a:extLst>
                  <a:ext uri="{0D108BD9-81ED-4DB2-BD59-A6C34878D82A}">
                    <a16:rowId xmlns:a16="http://schemas.microsoft.com/office/drawing/2014/main" val="10004"/>
                  </a:ext>
                </a:extLst>
              </a:tr>
              <a:tr h="532765">
                <a:tc>
                  <a:txBody>
                    <a:bodyPr/>
                    <a:lstStyle/>
                    <a:p>
                      <a:pPr marL="51435">
                        <a:lnSpc>
                          <a:spcPct val="100000"/>
                        </a:lnSpc>
                        <a:spcBef>
                          <a:spcPts val="175"/>
                        </a:spcBef>
                      </a:pPr>
                      <a:r>
                        <a:rPr sz="1400" b="1" spc="-55" dirty="0">
                          <a:solidFill>
                            <a:srgbClr val="41503D"/>
                          </a:solidFill>
                          <a:latin typeface="Arial"/>
                          <a:cs typeface="Arial"/>
                        </a:rPr>
                        <a:t>Program</a:t>
                      </a:r>
                      <a:r>
                        <a:rPr sz="1400" b="1" spc="-20" dirty="0">
                          <a:solidFill>
                            <a:srgbClr val="41503D"/>
                          </a:solidFill>
                          <a:latin typeface="Arial"/>
                          <a:cs typeface="Arial"/>
                        </a:rPr>
                        <a:t> </a:t>
                      </a:r>
                      <a:r>
                        <a:rPr sz="1400" b="1" spc="-60" dirty="0">
                          <a:solidFill>
                            <a:srgbClr val="41503D"/>
                          </a:solidFill>
                          <a:latin typeface="Arial"/>
                          <a:cs typeface="Arial"/>
                        </a:rPr>
                        <a:t>Progress</a:t>
                      </a:r>
                      <a:r>
                        <a:rPr sz="1400" b="1" spc="-20" dirty="0">
                          <a:solidFill>
                            <a:srgbClr val="41503D"/>
                          </a:solidFill>
                          <a:latin typeface="Arial"/>
                          <a:cs typeface="Arial"/>
                        </a:rPr>
                        <a:t> </a:t>
                      </a:r>
                      <a:r>
                        <a:rPr sz="1400" b="1" spc="-55" dirty="0">
                          <a:solidFill>
                            <a:srgbClr val="41503D"/>
                          </a:solidFill>
                          <a:latin typeface="Arial"/>
                          <a:cs typeface="Arial"/>
                        </a:rPr>
                        <a:t>Report</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tcPr>
                </a:tc>
                <a:tc>
                  <a:txBody>
                    <a:bodyPr/>
                    <a:lstStyle/>
                    <a:p>
                      <a:pPr marL="51435">
                        <a:lnSpc>
                          <a:spcPct val="100000"/>
                        </a:lnSpc>
                        <a:spcBef>
                          <a:spcPts val="175"/>
                        </a:spcBef>
                      </a:pPr>
                      <a:r>
                        <a:rPr sz="1400" dirty="0">
                          <a:solidFill>
                            <a:srgbClr val="41503D"/>
                          </a:solidFill>
                          <a:latin typeface="Arial"/>
                          <a:cs typeface="Arial"/>
                        </a:rPr>
                        <a:t>Table</a:t>
                      </a:r>
                      <a:endParaRPr sz="1400">
                        <a:latin typeface="Arial"/>
                        <a:cs typeface="Arial"/>
                      </a:endParaRPr>
                    </a:p>
                  </a:txBody>
                  <a:tcPr marL="0" marR="0" marT="2222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tcPr>
                </a:tc>
                <a:tc>
                  <a:txBody>
                    <a:bodyPr/>
                    <a:lstStyle/>
                    <a:p>
                      <a:pPr marL="51435" marR="163830">
                        <a:lnSpc>
                          <a:spcPct val="100000"/>
                        </a:lnSpc>
                        <a:spcBef>
                          <a:spcPts val="225"/>
                        </a:spcBef>
                      </a:pPr>
                      <a:r>
                        <a:rPr sz="1400" dirty="0">
                          <a:solidFill>
                            <a:srgbClr val="41503D"/>
                          </a:solidFill>
                          <a:latin typeface="Arial"/>
                          <a:cs typeface="Arial"/>
                        </a:rPr>
                        <a:t>% </a:t>
                      </a:r>
                      <a:r>
                        <a:rPr sz="1400" spc="-5" dirty="0">
                          <a:solidFill>
                            <a:srgbClr val="41503D"/>
                          </a:solidFill>
                          <a:latin typeface="Arial"/>
                          <a:cs typeface="Arial"/>
                        </a:rPr>
                        <a:t>of </a:t>
                      </a:r>
                      <a:r>
                        <a:rPr sz="1400" dirty="0">
                          <a:solidFill>
                            <a:srgbClr val="41503D"/>
                          </a:solidFill>
                          <a:latin typeface="Arial"/>
                          <a:cs typeface="Arial"/>
                        </a:rPr>
                        <a:t>total points </a:t>
                      </a:r>
                      <a:r>
                        <a:rPr sz="1400" spc="-5" dirty="0">
                          <a:solidFill>
                            <a:srgbClr val="41503D"/>
                          </a:solidFill>
                          <a:latin typeface="Arial"/>
                          <a:cs typeface="Arial"/>
                        </a:rPr>
                        <a:t>by </a:t>
                      </a:r>
                      <a:r>
                        <a:rPr sz="1400" dirty="0">
                          <a:solidFill>
                            <a:srgbClr val="41503D"/>
                          </a:solidFill>
                          <a:latin typeface="Arial"/>
                          <a:cs typeface="Arial"/>
                        </a:rPr>
                        <a:t>quartile </a:t>
                      </a:r>
                      <a:r>
                        <a:rPr sz="1400" spc="5" dirty="0">
                          <a:solidFill>
                            <a:srgbClr val="41503D"/>
                          </a:solidFill>
                          <a:latin typeface="Arial"/>
                          <a:cs typeface="Arial"/>
                        </a:rPr>
                        <a:t> </a:t>
                      </a:r>
                      <a:r>
                        <a:rPr sz="1400" spc="-5" dirty="0">
                          <a:solidFill>
                            <a:srgbClr val="41503D"/>
                          </a:solidFill>
                          <a:latin typeface="Arial"/>
                          <a:cs typeface="Arial"/>
                        </a:rPr>
                        <a:t>showing</a:t>
                      </a:r>
                      <a:r>
                        <a:rPr sz="1400" spc="-40" dirty="0">
                          <a:solidFill>
                            <a:srgbClr val="41503D"/>
                          </a:solidFill>
                          <a:latin typeface="Arial"/>
                          <a:cs typeface="Arial"/>
                        </a:rPr>
                        <a:t> </a:t>
                      </a:r>
                      <a:r>
                        <a:rPr sz="1400" spc="-5" dirty="0">
                          <a:solidFill>
                            <a:srgbClr val="41503D"/>
                          </a:solidFill>
                          <a:latin typeface="Arial"/>
                          <a:cs typeface="Arial"/>
                        </a:rPr>
                        <a:t>program</a:t>
                      </a:r>
                      <a:r>
                        <a:rPr sz="1400" spc="-50" dirty="0">
                          <a:solidFill>
                            <a:srgbClr val="41503D"/>
                          </a:solidFill>
                          <a:latin typeface="Arial"/>
                          <a:cs typeface="Arial"/>
                        </a:rPr>
                        <a:t> </a:t>
                      </a:r>
                      <a:r>
                        <a:rPr sz="1400" spc="-5" dirty="0">
                          <a:solidFill>
                            <a:srgbClr val="41503D"/>
                          </a:solidFill>
                          <a:latin typeface="Arial"/>
                          <a:cs typeface="Arial"/>
                        </a:rPr>
                        <a:t>development</a:t>
                      </a:r>
                      <a:endParaRPr sz="1400" dirty="0">
                        <a:latin typeface="Arial"/>
                        <a:cs typeface="Arial"/>
                      </a:endParaRPr>
                    </a:p>
                  </a:txBody>
                  <a:tcPr marL="0" marR="0" marT="28575" marB="0">
                    <a:lnL w="12700">
                      <a:solidFill>
                        <a:srgbClr val="41503D"/>
                      </a:solidFill>
                      <a:prstDash val="solid"/>
                    </a:lnL>
                    <a:lnR w="12700">
                      <a:solidFill>
                        <a:srgbClr val="41503D"/>
                      </a:solidFill>
                      <a:prstDash val="solid"/>
                    </a:lnR>
                    <a:lnT w="12700">
                      <a:solidFill>
                        <a:srgbClr val="41503D"/>
                      </a:solidFill>
                      <a:prstDash val="solid"/>
                    </a:lnT>
                    <a:lnB w="12700">
                      <a:solidFill>
                        <a:srgbClr val="41503D"/>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790" y="182454"/>
            <a:ext cx="281876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02B40"/>
                </a:solidFill>
                <a:latin typeface="Arial"/>
                <a:cs typeface="Arial"/>
              </a:rPr>
              <a:t>Program</a:t>
            </a:r>
            <a:r>
              <a:rPr sz="1800" b="1" spc="-45" dirty="0">
                <a:solidFill>
                  <a:srgbClr val="102B40"/>
                </a:solidFill>
                <a:latin typeface="Arial"/>
                <a:cs typeface="Arial"/>
              </a:rPr>
              <a:t> </a:t>
            </a:r>
            <a:r>
              <a:rPr sz="1800" b="1" spc="-5" dirty="0">
                <a:solidFill>
                  <a:srgbClr val="102B40"/>
                </a:solidFill>
                <a:latin typeface="Arial"/>
                <a:cs typeface="Arial"/>
              </a:rPr>
              <a:t>Progress</a:t>
            </a:r>
            <a:r>
              <a:rPr sz="1800" b="1" spc="-25" dirty="0">
                <a:solidFill>
                  <a:srgbClr val="102B40"/>
                </a:solidFill>
                <a:latin typeface="Arial"/>
                <a:cs typeface="Arial"/>
              </a:rPr>
              <a:t> </a:t>
            </a:r>
            <a:r>
              <a:rPr sz="1800" b="1" spc="-5" dirty="0">
                <a:solidFill>
                  <a:srgbClr val="102B40"/>
                </a:solidFill>
                <a:latin typeface="Arial"/>
                <a:cs typeface="Arial"/>
              </a:rPr>
              <a:t>Report</a:t>
            </a:r>
            <a:endParaRPr sz="1800">
              <a:latin typeface="Arial"/>
              <a:cs typeface="Arial"/>
            </a:endParaRPr>
          </a:p>
        </p:txBody>
      </p:sp>
      <p:pic>
        <p:nvPicPr>
          <p:cNvPr id="3" name="object 3"/>
          <p:cNvPicPr/>
          <p:nvPr/>
        </p:nvPicPr>
        <p:blipFill>
          <a:blip r:embed="rId3" cstate="print"/>
          <a:stretch>
            <a:fillRect/>
          </a:stretch>
        </p:blipFill>
        <p:spPr>
          <a:xfrm>
            <a:off x="381000" y="454152"/>
            <a:ext cx="5852159" cy="4235195"/>
          </a:xfrm>
          <a:prstGeom prst="rect">
            <a:avLst/>
          </a:prstGeom>
        </p:spPr>
      </p:pic>
      <p:sp>
        <p:nvSpPr>
          <p:cNvPr id="4" name="object 4"/>
          <p:cNvSpPr txBox="1"/>
          <p:nvPr/>
        </p:nvSpPr>
        <p:spPr>
          <a:xfrm>
            <a:off x="6260608" y="4574485"/>
            <a:ext cx="251460" cy="211454"/>
          </a:xfrm>
          <a:prstGeom prst="rect">
            <a:avLst/>
          </a:prstGeom>
        </p:spPr>
        <p:txBody>
          <a:bodyPr vert="horz" wrap="square" lIns="0" tIns="44450" rIns="0" bIns="0" rtlCol="0">
            <a:spAutoFit/>
          </a:bodyPr>
          <a:lstStyle/>
          <a:p>
            <a:pPr marL="59690">
              <a:lnSpc>
                <a:spcPct val="100000"/>
              </a:lnSpc>
              <a:spcBef>
                <a:spcPts val="350"/>
              </a:spcBef>
            </a:pPr>
            <a:fld id="{81D60167-4931-47E6-BA6A-407CBD079E47}" type="slidenum">
              <a:rPr sz="1000" spc="-5" dirty="0">
                <a:solidFill>
                  <a:srgbClr val="3381CC"/>
                </a:solidFill>
                <a:latin typeface="Arial"/>
                <a:cs typeface="Arial"/>
              </a:rPr>
              <a:t>31</a:t>
            </a:fld>
            <a:endParaRPr sz="1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962" y="326138"/>
            <a:ext cx="542099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02B40"/>
                </a:solidFill>
                <a:latin typeface="Arial"/>
                <a:cs typeface="Arial"/>
              </a:rPr>
              <a:t>Sign</a:t>
            </a:r>
            <a:r>
              <a:rPr sz="1800" b="1" spc="-10" dirty="0">
                <a:solidFill>
                  <a:srgbClr val="102B40"/>
                </a:solidFill>
                <a:latin typeface="Arial"/>
                <a:cs typeface="Arial"/>
              </a:rPr>
              <a:t> </a:t>
            </a:r>
            <a:r>
              <a:rPr sz="1800" b="1" spc="-5" dirty="0">
                <a:solidFill>
                  <a:srgbClr val="102B40"/>
                </a:solidFill>
                <a:latin typeface="Arial"/>
                <a:cs typeface="Arial"/>
              </a:rPr>
              <a:t>Up</a:t>
            </a:r>
            <a:r>
              <a:rPr sz="1800" b="1" spc="-10" dirty="0">
                <a:solidFill>
                  <a:srgbClr val="102B40"/>
                </a:solidFill>
                <a:latin typeface="Arial"/>
                <a:cs typeface="Arial"/>
              </a:rPr>
              <a:t> </a:t>
            </a:r>
            <a:r>
              <a:rPr sz="1800" b="1" dirty="0">
                <a:solidFill>
                  <a:srgbClr val="102B40"/>
                </a:solidFill>
                <a:latin typeface="Arial"/>
                <a:cs typeface="Arial"/>
              </a:rPr>
              <a:t>for</a:t>
            </a:r>
            <a:r>
              <a:rPr sz="1800" b="1" spc="-5" dirty="0">
                <a:solidFill>
                  <a:srgbClr val="102B40"/>
                </a:solidFill>
                <a:latin typeface="Arial"/>
                <a:cs typeface="Arial"/>
              </a:rPr>
              <a:t> </a:t>
            </a:r>
            <a:r>
              <a:rPr sz="1800" b="1" dirty="0">
                <a:solidFill>
                  <a:srgbClr val="102B40"/>
                </a:solidFill>
                <a:latin typeface="Arial"/>
                <a:cs typeface="Arial"/>
              </a:rPr>
              <a:t>the</a:t>
            </a:r>
            <a:r>
              <a:rPr sz="1800" b="1" spc="-10" dirty="0">
                <a:solidFill>
                  <a:srgbClr val="102B40"/>
                </a:solidFill>
                <a:latin typeface="Arial"/>
                <a:cs typeface="Arial"/>
              </a:rPr>
              <a:t> </a:t>
            </a:r>
            <a:r>
              <a:rPr sz="1800" b="1" spc="-5" dirty="0">
                <a:solidFill>
                  <a:srgbClr val="102B40"/>
                </a:solidFill>
                <a:latin typeface="Arial"/>
                <a:cs typeface="Arial"/>
              </a:rPr>
              <a:t>CDC</a:t>
            </a:r>
            <a:r>
              <a:rPr sz="1800" b="1" dirty="0">
                <a:solidFill>
                  <a:srgbClr val="102B40"/>
                </a:solidFill>
                <a:latin typeface="Arial"/>
                <a:cs typeface="Arial"/>
              </a:rPr>
              <a:t> </a:t>
            </a:r>
            <a:r>
              <a:rPr sz="1800" b="1" spc="-10" dirty="0">
                <a:solidFill>
                  <a:srgbClr val="102B40"/>
                </a:solidFill>
                <a:latin typeface="Arial"/>
                <a:cs typeface="Arial"/>
              </a:rPr>
              <a:t>Workplace</a:t>
            </a:r>
            <a:r>
              <a:rPr sz="1800" b="1" spc="5" dirty="0">
                <a:solidFill>
                  <a:srgbClr val="102B40"/>
                </a:solidFill>
                <a:latin typeface="Arial"/>
                <a:cs typeface="Arial"/>
              </a:rPr>
              <a:t> </a:t>
            </a:r>
            <a:r>
              <a:rPr sz="1800" b="1" spc="-5" dirty="0">
                <a:solidFill>
                  <a:srgbClr val="102B40"/>
                </a:solidFill>
                <a:latin typeface="Arial"/>
                <a:cs typeface="Arial"/>
              </a:rPr>
              <a:t>Health</a:t>
            </a:r>
            <a:r>
              <a:rPr sz="1800" b="1" spc="5" dirty="0">
                <a:solidFill>
                  <a:srgbClr val="102B40"/>
                </a:solidFill>
                <a:latin typeface="Arial"/>
                <a:cs typeface="Arial"/>
              </a:rPr>
              <a:t> </a:t>
            </a:r>
            <a:r>
              <a:rPr sz="1800" b="1" spc="-5" dirty="0">
                <a:solidFill>
                  <a:srgbClr val="102B40"/>
                </a:solidFill>
                <a:latin typeface="Arial"/>
                <a:cs typeface="Arial"/>
              </a:rPr>
              <a:t>Newsletter</a:t>
            </a:r>
            <a:endParaRPr sz="1800">
              <a:latin typeface="Arial"/>
              <a:cs typeface="Arial"/>
            </a:endParaRPr>
          </a:p>
        </p:txBody>
      </p:sp>
      <p:grpSp>
        <p:nvGrpSpPr>
          <p:cNvPr id="3" name="object 3"/>
          <p:cNvGrpSpPr/>
          <p:nvPr/>
        </p:nvGrpSpPr>
        <p:grpSpPr>
          <a:xfrm>
            <a:off x="461009" y="1162050"/>
            <a:ext cx="6303645" cy="2877820"/>
            <a:chOff x="461009" y="1162050"/>
            <a:chExt cx="6303645" cy="2877820"/>
          </a:xfrm>
        </p:grpSpPr>
        <p:pic>
          <p:nvPicPr>
            <p:cNvPr id="4" name="object 4"/>
            <p:cNvPicPr/>
            <p:nvPr/>
          </p:nvPicPr>
          <p:blipFill>
            <a:blip r:embed="rId3" cstate="print"/>
            <a:stretch>
              <a:fillRect/>
            </a:stretch>
          </p:blipFill>
          <p:spPr>
            <a:xfrm>
              <a:off x="480059" y="1181100"/>
              <a:ext cx="3110506" cy="1833587"/>
            </a:xfrm>
            <a:prstGeom prst="rect">
              <a:avLst/>
            </a:prstGeom>
          </p:spPr>
        </p:pic>
        <p:sp>
          <p:nvSpPr>
            <p:cNvPr id="5" name="object 5"/>
            <p:cNvSpPr/>
            <p:nvPr/>
          </p:nvSpPr>
          <p:spPr>
            <a:xfrm>
              <a:off x="470534" y="1171575"/>
              <a:ext cx="3137535" cy="1864995"/>
            </a:xfrm>
            <a:custGeom>
              <a:avLst/>
              <a:gdLst/>
              <a:ahLst/>
              <a:cxnLst/>
              <a:rect l="l" t="t" r="r" b="b"/>
              <a:pathLst>
                <a:path w="3137535" h="1864995">
                  <a:moveTo>
                    <a:pt x="0" y="0"/>
                  </a:moveTo>
                  <a:lnTo>
                    <a:pt x="3137154" y="0"/>
                  </a:lnTo>
                  <a:lnTo>
                    <a:pt x="3137154" y="1864614"/>
                  </a:lnTo>
                  <a:lnTo>
                    <a:pt x="0" y="1864614"/>
                  </a:lnTo>
                  <a:lnTo>
                    <a:pt x="0" y="0"/>
                  </a:lnTo>
                  <a:close/>
                </a:path>
              </a:pathLst>
            </a:custGeom>
            <a:ln w="19050">
              <a:solidFill>
                <a:srgbClr val="559FD2"/>
              </a:solidFill>
            </a:ln>
          </p:spPr>
          <p:txBody>
            <a:bodyPr wrap="square" lIns="0" tIns="0" rIns="0" bIns="0" rtlCol="0"/>
            <a:lstStyle/>
            <a:p>
              <a:endParaRPr/>
            </a:p>
          </p:txBody>
        </p:sp>
        <p:pic>
          <p:nvPicPr>
            <p:cNvPr id="6" name="object 6"/>
            <p:cNvPicPr/>
            <p:nvPr/>
          </p:nvPicPr>
          <p:blipFill>
            <a:blip r:embed="rId4" cstate="print"/>
            <a:stretch>
              <a:fillRect/>
            </a:stretch>
          </p:blipFill>
          <p:spPr>
            <a:xfrm>
              <a:off x="3029711" y="1786128"/>
              <a:ext cx="3715499" cy="2234183"/>
            </a:xfrm>
            <a:prstGeom prst="rect">
              <a:avLst/>
            </a:prstGeom>
          </p:spPr>
        </p:pic>
        <p:sp>
          <p:nvSpPr>
            <p:cNvPr id="7" name="object 7"/>
            <p:cNvSpPr/>
            <p:nvPr/>
          </p:nvSpPr>
          <p:spPr>
            <a:xfrm>
              <a:off x="3020186" y="1776602"/>
              <a:ext cx="3735070" cy="2253615"/>
            </a:xfrm>
            <a:custGeom>
              <a:avLst/>
              <a:gdLst/>
              <a:ahLst/>
              <a:cxnLst/>
              <a:rect l="l" t="t" r="r" b="b"/>
              <a:pathLst>
                <a:path w="3735070" h="2253615">
                  <a:moveTo>
                    <a:pt x="0" y="0"/>
                  </a:moveTo>
                  <a:lnTo>
                    <a:pt x="3734562" y="0"/>
                  </a:lnTo>
                  <a:lnTo>
                    <a:pt x="3734562" y="2253234"/>
                  </a:lnTo>
                  <a:lnTo>
                    <a:pt x="0" y="2253234"/>
                  </a:lnTo>
                  <a:lnTo>
                    <a:pt x="0" y="0"/>
                  </a:lnTo>
                  <a:close/>
                </a:path>
              </a:pathLst>
            </a:custGeom>
            <a:ln w="19050">
              <a:solidFill>
                <a:srgbClr val="559FD2"/>
              </a:solidFill>
            </a:ln>
          </p:spPr>
          <p:txBody>
            <a:bodyPr wrap="square" lIns="0" tIns="0" rIns="0" bIns="0" rtlCol="0"/>
            <a:lstStyle/>
            <a:p>
              <a:endParaRPr/>
            </a:p>
          </p:txBody>
        </p:sp>
        <p:sp>
          <p:nvSpPr>
            <p:cNvPr id="8" name="object 8"/>
            <p:cNvSpPr/>
            <p:nvPr/>
          </p:nvSpPr>
          <p:spPr>
            <a:xfrm>
              <a:off x="3212592" y="3063239"/>
              <a:ext cx="562610" cy="460375"/>
            </a:xfrm>
            <a:custGeom>
              <a:avLst/>
              <a:gdLst/>
              <a:ahLst/>
              <a:cxnLst/>
              <a:rect l="l" t="t" r="r" b="b"/>
              <a:pathLst>
                <a:path w="562610" h="460375">
                  <a:moveTo>
                    <a:pt x="332232" y="0"/>
                  </a:moveTo>
                  <a:lnTo>
                    <a:pt x="332232" y="115062"/>
                  </a:lnTo>
                  <a:lnTo>
                    <a:pt x="0" y="115062"/>
                  </a:lnTo>
                  <a:lnTo>
                    <a:pt x="0" y="345186"/>
                  </a:lnTo>
                  <a:lnTo>
                    <a:pt x="332232" y="345186"/>
                  </a:lnTo>
                  <a:lnTo>
                    <a:pt x="332232" y="460248"/>
                  </a:lnTo>
                  <a:lnTo>
                    <a:pt x="562356" y="230124"/>
                  </a:lnTo>
                  <a:lnTo>
                    <a:pt x="332232" y="0"/>
                  </a:lnTo>
                  <a:close/>
                </a:path>
              </a:pathLst>
            </a:custGeom>
            <a:solidFill>
              <a:srgbClr val="FF0000"/>
            </a:solidFill>
          </p:spPr>
          <p:txBody>
            <a:bodyPr wrap="square" lIns="0" tIns="0" rIns="0" bIns="0" rtlCol="0"/>
            <a:lstStyle/>
            <a:p>
              <a:endParaRPr/>
            </a:p>
          </p:txBody>
        </p:sp>
        <p:sp>
          <p:nvSpPr>
            <p:cNvPr id="9" name="object 9"/>
            <p:cNvSpPr/>
            <p:nvPr/>
          </p:nvSpPr>
          <p:spPr>
            <a:xfrm>
              <a:off x="3859530" y="3064001"/>
              <a:ext cx="436245" cy="460375"/>
            </a:xfrm>
            <a:custGeom>
              <a:avLst/>
              <a:gdLst/>
              <a:ahLst/>
              <a:cxnLst/>
              <a:rect l="l" t="t" r="r" b="b"/>
              <a:pathLst>
                <a:path w="436245" h="460375">
                  <a:moveTo>
                    <a:pt x="0" y="0"/>
                  </a:moveTo>
                  <a:lnTo>
                    <a:pt x="435863" y="0"/>
                  </a:lnTo>
                  <a:lnTo>
                    <a:pt x="435863" y="460248"/>
                  </a:lnTo>
                  <a:lnTo>
                    <a:pt x="0" y="460248"/>
                  </a:lnTo>
                  <a:lnTo>
                    <a:pt x="0" y="0"/>
                  </a:lnTo>
                  <a:close/>
                </a:path>
              </a:pathLst>
            </a:custGeom>
            <a:ln w="38100">
              <a:solidFill>
                <a:srgbClr val="FF0000"/>
              </a:solidFill>
            </a:ln>
          </p:spPr>
          <p:txBody>
            <a:bodyPr wrap="square" lIns="0" tIns="0" rIns="0" bIns="0" rtlCol="0"/>
            <a:lstStyle/>
            <a:p>
              <a:endParaRPr/>
            </a:p>
          </p:txBody>
        </p:sp>
      </p:grpSp>
      <p:sp>
        <p:nvSpPr>
          <p:cNvPr id="10" name="object 10"/>
          <p:cNvSpPr txBox="1"/>
          <p:nvPr/>
        </p:nvSpPr>
        <p:spPr>
          <a:xfrm>
            <a:off x="558250" y="4114656"/>
            <a:ext cx="4022725" cy="482600"/>
          </a:xfrm>
          <a:prstGeom prst="rect">
            <a:avLst/>
          </a:prstGeom>
        </p:spPr>
        <p:txBody>
          <a:bodyPr vert="horz" wrap="square" lIns="0" tIns="12700" rIns="0" bIns="0" rtlCol="0">
            <a:spAutoFit/>
          </a:bodyPr>
          <a:lstStyle/>
          <a:p>
            <a:pPr marL="12700">
              <a:lnSpc>
                <a:spcPts val="1675"/>
              </a:lnSpc>
              <a:spcBef>
                <a:spcPts val="100"/>
              </a:spcBef>
            </a:pPr>
            <a:r>
              <a:rPr sz="1400" b="1" u="sng" spc="-10" dirty="0">
                <a:solidFill>
                  <a:srgbClr val="006FC0"/>
                </a:solidFill>
                <a:uFill>
                  <a:solidFill>
                    <a:srgbClr val="006FC0"/>
                  </a:solidFill>
                </a:uFill>
                <a:latin typeface="Calibri"/>
                <a:cs typeface="Calibri"/>
                <a:hlinkClick r:id="rId5"/>
              </a:rPr>
              <a:t>https://www.cdc.gov/other/emailupdates/index.html</a:t>
            </a:r>
            <a:endParaRPr sz="1400">
              <a:latin typeface="Calibri"/>
              <a:cs typeface="Calibri"/>
            </a:endParaRPr>
          </a:p>
          <a:p>
            <a:pPr marL="12700">
              <a:lnSpc>
                <a:spcPts val="1914"/>
              </a:lnSpc>
            </a:pPr>
            <a:r>
              <a:rPr sz="1600" spc="-30" dirty="0">
                <a:latin typeface="Calibri"/>
                <a:cs typeface="Calibri"/>
              </a:rPr>
              <a:t>Topic:</a:t>
            </a:r>
            <a:r>
              <a:rPr sz="1600" spc="-25" dirty="0">
                <a:latin typeface="Calibri"/>
                <a:cs typeface="Calibri"/>
              </a:rPr>
              <a:t> </a:t>
            </a:r>
            <a:r>
              <a:rPr sz="1600" spc="-15" dirty="0">
                <a:latin typeface="Calibri"/>
                <a:cs typeface="Calibri"/>
              </a:rPr>
              <a:t>Workplace</a:t>
            </a:r>
            <a:r>
              <a:rPr sz="1600" spc="15" dirty="0">
                <a:latin typeface="Calibri"/>
                <a:cs typeface="Calibri"/>
              </a:rPr>
              <a:t> </a:t>
            </a:r>
            <a:r>
              <a:rPr sz="1600" spc="-5" dirty="0">
                <a:latin typeface="Calibri"/>
                <a:cs typeface="Calibri"/>
              </a:rPr>
              <a:t>Health</a:t>
            </a:r>
            <a:endParaRPr sz="16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32</a:t>
            </a:fld>
            <a:endParaRPr spc="-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6858000" cy="5143500"/>
            <a:chOff x="0" y="0"/>
            <a:chExt cx="6858000" cy="5143500"/>
          </a:xfrm>
        </p:grpSpPr>
        <p:pic>
          <p:nvPicPr>
            <p:cNvPr id="3" name="object 3"/>
            <p:cNvPicPr/>
            <p:nvPr/>
          </p:nvPicPr>
          <p:blipFill>
            <a:blip r:embed="rId3" cstate="print"/>
            <a:stretch>
              <a:fillRect/>
            </a:stretch>
          </p:blipFill>
          <p:spPr>
            <a:xfrm>
              <a:off x="0" y="0"/>
              <a:ext cx="6857999" cy="5143499"/>
            </a:xfrm>
            <a:prstGeom prst="rect">
              <a:avLst/>
            </a:prstGeom>
          </p:spPr>
        </p:pic>
        <p:sp>
          <p:nvSpPr>
            <p:cNvPr id="4" name="object 4"/>
            <p:cNvSpPr/>
            <p:nvPr/>
          </p:nvSpPr>
          <p:spPr>
            <a:xfrm>
              <a:off x="251459" y="4922520"/>
              <a:ext cx="4018915" cy="73660"/>
            </a:xfrm>
            <a:custGeom>
              <a:avLst/>
              <a:gdLst/>
              <a:ahLst/>
              <a:cxnLst/>
              <a:rect l="l" t="t" r="r" b="b"/>
              <a:pathLst>
                <a:path w="4018915" h="73660">
                  <a:moveTo>
                    <a:pt x="0" y="73151"/>
                  </a:moveTo>
                  <a:lnTo>
                    <a:pt x="4018788" y="73151"/>
                  </a:lnTo>
                  <a:lnTo>
                    <a:pt x="4018788" y="0"/>
                  </a:lnTo>
                  <a:lnTo>
                    <a:pt x="0" y="0"/>
                  </a:lnTo>
                  <a:lnTo>
                    <a:pt x="0" y="73151"/>
                  </a:lnTo>
                  <a:close/>
                </a:path>
              </a:pathLst>
            </a:custGeom>
            <a:solidFill>
              <a:srgbClr val="102B40"/>
            </a:solidFill>
          </p:spPr>
          <p:txBody>
            <a:bodyPr wrap="square" lIns="0" tIns="0" rIns="0" bIns="0" rtlCol="0"/>
            <a:lstStyle/>
            <a:p>
              <a:endParaRPr/>
            </a:p>
          </p:txBody>
        </p:sp>
        <p:sp>
          <p:nvSpPr>
            <p:cNvPr id="5" name="object 5"/>
            <p:cNvSpPr/>
            <p:nvPr/>
          </p:nvSpPr>
          <p:spPr>
            <a:xfrm>
              <a:off x="42702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898D08"/>
            </a:solidFill>
          </p:spPr>
          <p:txBody>
            <a:bodyPr wrap="square" lIns="0" tIns="0" rIns="0" bIns="0" rtlCol="0"/>
            <a:lstStyle/>
            <a:p>
              <a:endParaRPr/>
            </a:p>
          </p:txBody>
        </p:sp>
        <p:sp>
          <p:nvSpPr>
            <p:cNvPr id="6" name="object 6"/>
            <p:cNvSpPr/>
            <p:nvPr/>
          </p:nvSpPr>
          <p:spPr>
            <a:xfrm>
              <a:off x="4610100"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3381CC"/>
            </a:solidFill>
          </p:spPr>
          <p:txBody>
            <a:bodyPr wrap="square" lIns="0" tIns="0" rIns="0" bIns="0" rtlCol="0"/>
            <a:lstStyle/>
            <a:p>
              <a:endParaRPr/>
            </a:p>
          </p:txBody>
        </p:sp>
        <p:sp>
          <p:nvSpPr>
            <p:cNvPr id="7" name="object 7"/>
            <p:cNvSpPr/>
            <p:nvPr/>
          </p:nvSpPr>
          <p:spPr>
            <a:xfrm>
              <a:off x="4949952"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5ACA58"/>
            </a:solidFill>
          </p:spPr>
          <p:txBody>
            <a:bodyPr wrap="square" lIns="0" tIns="0" rIns="0" bIns="0" rtlCol="0"/>
            <a:lstStyle/>
            <a:p>
              <a:endParaRPr/>
            </a:p>
          </p:txBody>
        </p:sp>
        <p:sp>
          <p:nvSpPr>
            <p:cNvPr id="8" name="object 8"/>
            <p:cNvSpPr/>
            <p:nvPr/>
          </p:nvSpPr>
          <p:spPr>
            <a:xfrm>
              <a:off x="5291328" y="4922520"/>
              <a:ext cx="312420" cy="73660"/>
            </a:xfrm>
            <a:custGeom>
              <a:avLst/>
              <a:gdLst/>
              <a:ahLst/>
              <a:cxnLst/>
              <a:rect l="l" t="t" r="r" b="b"/>
              <a:pathLst>
                <a:path w="312420" h="73660">
                  <a:moveTo>
                    <a:pt x="0" y="73151"/>
                  </a:moveTo>
                  <a:lnTo>
                    <a:pt x="312420" y="73151"/>
                  </a:lnTo>
                  <a:lnTo>
                    <a:pt x="312420" y="0"/>
                  </a:lnTo>
                  <a:lnTo>
                    <a:pt x="0" y="0"/>
                  </a:lnTo>
                  <a:lnTo>
                    <a:pt x="0" y="73151"/>
                  </a:lnTo>
                  <a:close/>
                </a:path>
              </a:pathLst>
            </a:custGeom>
            <a:solidFill>
              <a:srgbClr val="F45F5C"/>
            </a:solidFill>
          </p:spPr>
          <p:txBody>
            <a:bodyPr wrap="square" lIns="0" tIns="0" rIns="0" bIns="0" rtlCol="0"/>
            <a:lstStyle/>
            <a:p>
              <a:endParaRPr/>
            </a:p>
          </p:txBody>
        </p:sp>
        <p:sp>
          <p:nvSpPr>
            <p:cNvPr id="9" name="object 9"/>
            <p:cNvSpPr/>
            <p:nvPr/>
          </p:nvSpPr>
          <p:spPr>
            <a:xfrm>
              <a:off x="56037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1FDFC5"/>
            </a:solidFill>
          </p:spPr>
          <p:txBody>
            <a:bodyPr wrap="square" lIns="0" tIns="0" rIns="0" bIns="0" rtlCol="0"/>
            <a:lstStyle/>
            <a:p>
              <a:endParaRPr/>
            </a:p>
          </p:txBody>
        </p:sp>
        <p:sp>
          <p:nvSpPr>
            <p:cNvPr id="10" name="object 10"/>
            <p:cNvSpPr/>
            <p:nvPr/>
          </p:nvSpPr>
          <p:spPr>
            <a:xfrm>
              <a:off x="5943600" y="4922520"/>
              <a:ext cx="317500" cy="73660"/>
            </a:xfrm>
            <a:custGeom>
              <a:avLst/>
              <a:gdLst/>
              <a:ahLst/>
              <a:cxnLst/>
              <a:rect l="l" t="t" r="r" b="b"/>
              <a:pathLst>
                <a:path w="317500" h="73660">
                  <a:moveTo>
                    <a:pt x="0" y="73151"/>
                  </a:moveTo>
                  <a:lnTo>
                    <a:pt x="316991" y="73151"/>
                  </a:lnTo>
                  <a:lnTo>
                    <a:pt x="316991" y="0"/>
                  </a:lnTo>
                  <a:lnTo>
                    <a:pt x="0" y="0"/>
                  </a:lnTo>
                  <a:lnTo>
                    <a:pt x="0" y="73151"/>
                  </a:lnTo>
                  <a:close/>
                </a:path>
              </a:pathLst>
            </a:custGeom>
            <a:solidFill>
              <a:srgbClr val="FCDC00"/>
            </a:solidFill>
          </p:spPr>
          <p:txBody>
            <a:bodyPr wrap="square" lIns="0" tIns="0" rIns="0" bIns="0" rtlCol="0"/>
            <a:lstStyle/>
            <a:p>
              <a:endParaRPr/>
            </a:p>
          </p:txBody>
        </p:sp>
        <p:sp>
          <p:nvSpPr>
            <p:cNvPr id="11" name="object 11"/>
            <p:cNvSpPr/>
            <p:nvPr/>
          </p:nvSpPr>
          <p:spPr>
            <a:xfrm>
              <a:off x="6260591"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074696"/>
            </a:solidFill>
          </p:spPr>
          <p:txBody>
            <a:bodyPr wrap="square" lIns="0" tIns="0" rIns="0" bIns="0" rtlCol="0"/>
            <a:lstStyle/>
            <a:p>
              <a:endParaRPr/>
            </a:p>
          </p:txBody>
        </p:sp>
      </p:grpSp>
      <p:grpSp>
        <p:nvGrpSpPr>
          <p:cNvPr id="12" name="object 12"/>
          <p:cNvGrpSpPr/>
          <p:nvPr/>
        </p:nvGrpSpPr>
        <p:grpSpPr>
          <a:xfrm>
            <a:off x="0" y="1523"/>
            <a:ext cx="6858000" cy="5142230"/>
            <a:chOff x="0" y="1523"/>
            <a:chExt cx="6858000" cy="5142230"/>
          </a:xfrm>
        </p:grpSpPr>
        <p:pic>
          <p:nvPicPr>
            <p:cNvPr id="13" name="object 13"/>
            <p:cNvPicPr/>
            <p:nvPr/>
          </p:nvPicPr>
          <p:blipFill>
            <a:blip r:embed="rId4" cstate="print"/>
            <a:stretch>
              <a:fillRect/>
            </a:stretch>
          </p:blipFill>
          <p:spPr>
            <a:xfrm>
              <a:off x="0" y="1523"/>
              <a:ext cx="6857999" cy="5141976"/>
            </a:xfrm>
            <a:prstGeom prst="rect">
              <a:avLst/>
            </a:prstGeom>
          </p:spPr>
        </p:pic>
        <p:sp>
          <p:nvSpPr>
            <p:cNvPr id="14" name="object 14"/>
            <p:cNvSpPr/>
            <p:nvPr/>
          </p:nvSpPr>
          <p:spPr>
            <a:xfrm>
              <a:off x="251459" y="4922520"/>
              <a:ext cx="4018915" cy="73660"/>
            </a:xfrm>
            <a:custGeom>
              <a:avLst/>
              <a:gdLst/>
              <a:ahLst/>
              <a:cxnLst/>
              <a:rect l="l" t="t" r="r" b="b"/>
              <a:pathLst>
                <a:path w="4018915" h="73660">
                  <a:moveTo>
                    <a:pt x="0" y="73151"/>
                  </a:moveTo>
                  <a:lnTo>
                    <a:pt x="4018788" y="73151"/>
                  </a:lnTo>
                  <a:lnTo>
                    <a:pt x="4018788" y="0"/>
                  </a:lnTo>
                  <a:lnTo>
                    <a:pt x="0" y="0"/>
                  </a:lnTo>
                  <a:lnTo>
                    <a:pt x="0" y="73151"/>
                  </a:lnTo>
                  <a:close/>
                </a:path>
              </a:pathLst>
            </a:custGeom>
            <a:solidFill>
              <a:srgbClr val="102B40"/>
            </a:solidFill>
          </p:spPr>
          <p:txBody>
            <a:bodyPr wrap="square" lIns="0" tIns="0" rIns="0" bIns="0" rtlCol="0"/>
            <a:lstStyle/>
            <a:p>
              <a:endParaRPr/>
            </a:p>
          </p:txBody>
        </p:sp>
        <p:sp>
          <p:nvSpPr>
            <p:cNvPr id="15" name="object 15"/>
            <p:cNvSpPr/>
            <p:nvPr/>
          </p:nvSpPr>
          <p:spPr>
            <a:xfrm>
              <a:off x="42702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898D08"/>
            </a:solidFill>
          </p:spPr>
          <p:txBody>
            <a:bodyPr wrap="square" lIns="0" tIns="0" rIns="0" bIns="0" rtlCol="0"/>
            <a:lstStyle/>
            <a:p>
              <a:endParaRPr/>
            </a:p>
          </p:txBody>
        </p:sp>
        <p:sp>
          <p:nvSpPr>
            <p:cNvPr id="16" name="object 16"/>
            <p:cNvSpPr/>
            <p:nvPr/>
          </p:nvSpPr>
          <p:spPr>
            <a:xfrm>
              <a:off x="4610100"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3381CC"/>
            </a:solidFill>
          </p:spPr>
          <p:txBody>
            <a:bodyPr wrap="square" lIns="0" tIns="0" rIns="0" bIns="0" rtlCol="0"/>
            <a:lstStyle/>
            <a:p>
              <a:endParaRPr/>
            </a:p>
          </p:txBody>
        </p:sp>
        <p:sp>
          <p:nvSpPr>
            <p:cNvPr id="17" name="object 17"/>
            <p:cNvSpPr/>
            <p:nvPr/>
          </p:nvSpPr>
          <p:spPr>
            <a:xfrm>
              <a:off x="4949952"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5ACA58"/>
            </a:solidFill>
          </p:spPr>
          <p:txBody>
            <a:bodyPr wrap="square" lIns="0" tIns="0" rIns="0" bIns="0" rtlCol="0"/>
            <a:lstStyle/>
            <a:p>
              <a:endParaRPr/>
            </a:p>
          </p:txBody>
        </p:sp>
        <p:sp>
          <p:nvSpPr>
            <p:cNvPr id="18" name="object 18"/>
            <p:cNvSpPr/>
            <p:nvPr/>
          </p:nvSpPr>
          <p:spPr>
            <a:xfrm>
              <a:off x="5291328" y="4922520"/>
              <a:ext cx="312420" cy="73660"/>
            </a:xfrm>
            <a:custGeom>
              <a:avLst/>
              <a:gdLst/>
              <a:ahLst/>
              <a:cxnLst/>
              <a:rect l="l" t="t" r="r" b="b"/>
              <a:pathLst>
                <a:path w="312420" h="73660">
                  <a:moveTo>
                    <a:pt x="0" y="73151"/>
                  </a:moveTo>
                  <a:lnTo>
                    <a:pt x="312420" y="73151"/>
                  </a:lnTo>
                  <a:lnTo>
                    <a:pt x="312420" y="0"/>
                  </a:lnTo>
                  <a:lnTo>
                    <a:pt x="0" y="0"/>
                  </a:lnTo>
                  <a:lnTo>
                    <a:pt x="0" y="73151"/>
                  </a:lnTo>
                  <a:close/>
                </a:path>
              </a:pathLst>
            </a:custGeom>
            <a:solidFill>
              <a:srgbClr val="F45F5C"/>
            </a:solidFill>
          </p:spPr>
          <p:txBody>
            <a:bodyPr wrap="square" lIns="0" tIns="0" rIns="0" bIns="0" rtlCol="0"/>
            <a:lstStyle/>
            <a:p>
              <a:endParaRPr/>
            </a:p>
          </p:txBody>
        </p:sp>
        <p:sp>
          <p:nvSpPr>
            <p:cNvPr id="19" name="object 19"/>
            <p:cNvSpPr/>
            <p:nvPr/>
          </p:nvSpPr>
          <p:spPr>
            <a:xfrm>
              <a:off x="56037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1FDFC5"/>
            </a:solidFill>
          </p:spPr>
          <p:txBody>
            <a:bodyPr wrap="square" lIns="0" tIns="0" rIns="0" bIns="0" rtlCol="0"/>
            <a:lstStyle/>
            <a:p>
              <a:endParaRPr/>
            </a:p>
          </p:txBody>
        </p:sp>
        <p:sp>
          <p:nvSpPr>
            <p:cNvPr id="20" name="object 20"/>
            <p:cNvSpPr/>
            <p:nvPr/>
          </p:nvSpPr>
          <p:spPr>
            <a:xfrm>
              <a:off x="5943600" y="4922520"/>
              <a:ext cx="317500" cy="73660"/>
            </a:xfrm>
            <a:custGeom>
              <a:avLst/>
              <a:gdLst/>
              <a:ahLst/>
              <a:cxnLst/>
              <a:rect l="l" t="t" r="r" b="b"/>
              <a:pathLst>
                <a:path w="317500" h="73660">
                  <a:moveTo>
                    <a:pt x="0" y="73151"/>
                  </a:moveTo>
                  <a:lnTo>
                    <a:pt x="316991" y="73151"/>
                  </a:lnTo>
                  <a:lnTo>
                    <a:pt x="316991" y="0"/>
                  </a:lnTo>
                  <a:lnTo>
                    <a:pt x="0" y="0"/>
                  </a:lnTo>
                  <a:lnTo>
                    <a:pt x="0" y="73151"/>
                  </a:lnTo>
                  <a:close/>
                </a:path>
              </a:pathLst>
            </a:custGeom>
            <a:solidFill>
              <a:srgbClr val="FCDC00"/>
            </a:solidFill>
          </p:spPr>
          <p:txBody>
            <a:bodyPr wrap="square" lIns="0" tIns="0" rIns="0" bIns="0" rtlCol="0"/>
            <a:lstStyle/>
            <a:p>
              <a:endParaRPr/>
            </a:p>
          </p:txBody>
        </p:sp>
        <p:sp>
          <p:nvSpPr>
            <p:cNvPr id="21" name="object 21"/>
            <p:cNvSpPr/>
            <p:nvPr/>
          </p:nvSpPr>
          <p:spPr>
            <a:xfrm>
              <a:off x="6260591"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074696"/>
            </a:solidFill>
          </p:spPr>
          <p:txBody>
            <a:bodyPr wrap="square" lIns="0" tIns="0" rIns="0" bIns="0" rtlCol="0"/>
            <a:lstStyle/>
            <a:p>
              <a:endParaRPr/>
            </a:p>
          </p:txBody>
        </p:sp>
      </p:grpSp>
      <p:sp>
        <p:nvSpPr>
          <p:cNvPr id="22" name="object 22"/>
          <p:cNvSpPr txBox="1">
            <a:spLocks noGrp="1"/>
          </p:cNvSpPr>
          <p:nvPr>
            <p:ph type="title"/>
          </p:nvPr>
        </p:nvSpPr>
        <p:spPr>
          <a:xfrm>
            <a:off x="2681112" y="376759"/>
            <a:ext cx="1475105" cy="369570"/>
          </a:xfrm>
          <a:prstGeom prst="rect">
            <a:avLst/>
          </a:prstGeom>
        </p:spPr>
        <p:txBody>
          <a:bodyPr vert="horz" wrap="square" lIns="0" tIns="13335" rIns="0" bIns="0" rtlCol="0">
            <a:spAutoFit/>
          </a:bodyPr>
          <a:lstStyle/>
          <a:p>
            <a:pPr marL="12700">
              <a:lnSpc>
                <a:spcPct val="100000"/>
              </a:lnSpc>
              <a:spcBef>
                <a:spcPts val="105"/>
              </a:spcBef>
            </a:pPr>
            <a:r>
              <a:rPr sz="2250" spc="-5" dirty="0"/>
              <a:t>Q</a:t>
            </a:r>
            <a:r>
              <a:rPr sz="2250" dirty="0"/>
              <a:t>ue</a:t>
            </a:r>
            <a:r>
              <a:rPr sz="2250" spc="-5" dirty="0"/>
              <a:t>st</a:t>
            </a:r>
            <a:r>
              <a:rPr sz="2250" dirty="0"/>
              <a:t>io</a:t>
            </a:r>
            <a:r>
              <a:rPr sz="2250" spc="-10" dirty="0"/>
              <a:t>n</a:t>
            </a:r>
            <a:r>
              <a:rPr sz="2250" dirty="0"/>
              <a:t>s?</a:t>
            </a:r>
            <a:endParaRPr sz="2250"/>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33</a:t>
            </a:fld>
            <a:endParaRPr spc="-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858000" cy="5143500"/>
            <a:chOff x="0" y="0"/>
            <a:chExt cx="6858000" cy="5143500"/>
          </a:xfrm>
        </p:grpSpPr>
        <p:pic>
          <p:nvPicPr>
            <p:cNvPr id="3" name="object 3"/>
            <p:cNvPicPr/>
            <p:nvPr/>
          </p:nvPicPr>
          <p:blipFill>
            <a:blip r:embed="rId3" cstate="print"/>
            <a:stretch>
              <a:fillRect/>
            </a:stretch>
          </p:blipFill>
          <p:spPr>
            <a:xfrm>
              <a:off x="0" y="0"/>
              <a:ext cx="6857999" cy="5143499"/>
            </a:xfrm>
            <a:prstGeom prst="rect">
              <a:avLst/>
            </a:prstGeom>
          </p:spPr>
        </p:pic>
        <p:pic>
          <p:nvPicPr>
            <p:cNvPr id="4" name="object 4"/>
            <p:cNvPicPr/>
            <p:nvPr/>
          </p:nvPicPr>
          <p:blipFill>
            <a:blip r:embed="rId4" cstate="print"/>
            <a:stretch>
              <a:fillRect/>
            </a:stretch>
          </p:blipFill>
          <p:spPr>
            <a:xfrm>
              <a:off x="5658612" y="4134611"/>
              <a:ext cx="856487" cy="655319"/>
            </a:xfrm>
            <a:prstGeom prst="rect">
              <a:avLst/>
            </a:prstGeom>
          </p:spPr>
        </p:pic>
        <p:sp>
          <p:nvSpPr>
            <p:cNvPr id="5" name="object 5"/>
            <p:cNvSpPr/>
            <p:nvPr/>
          </p:nvSpPr>
          <p:spPr>
            <a:xfrm>
              <a:off x="251459" y="4922520"/>
              <a:ext cx="4018915" cy="73660"/>
            </a:xfrm>
            <a:custGeom>
              <a:avLst/>
              <a:gdLst/>
              <a:ahLst/>
              <a:cxnLst/>
              <a:rect l="l" t="t" r="r" b="b"/>
              <a:pathLst>
                <a:path w="4018915" h="73660">
                  <a:moveTo>
                    <a:pt x="0" y="73151"/>
                  </a:moveTo>
                  <a:lnTo>
                    <a:pt x="4018788" y="73151"/>
                  </a:lnTo>
                  <a:lnTo>
                    <a:pt x="4018788" y="0"/>
                  </a:lnTo>
                  <a:lnTo>
                    <a:pt x="0" y="0"/>
                  </a:lnTo>
                  <a:lnTo>
                    <a:pt x="0" y="73151"/>
                  </a:lnTo>
                  <a:close/>
                </a:path>
              </a:pathLst>
            </a:custGeom>
            <a:solidFill>
              <a:srgbClr val="102B40"/>
            </a:solidFill>
          </p:spPr>
          <p:txBody>
            <a:bodyPr wrap="square" lIns="0" tIns="0" rIns="0" bIns="0" rtlCol="0"/>
            <a:lstStyle/>
            <a:p>
              <a:endParaRPr/>
            </a:p>
          </p:txBody>
        </p:sp>
        <p:sp>
          <p:nvSpPr>
            <p:cNvPr id="6" name="object 6"/>
            <p:cNvSpPr/>
            <p:nvPr/>
          </p:nvSpPr>
          <p:spPr>
            <a:xfrm>
              <a:off x="42702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898D08"/>
            </a:solidFill>
          </p:spPr>
          <p:txBody>
            <a:bodyPr wrap="square" lIns="0" tIns="0" rIns="0" bIns="0" rtlCol="0"/>
            <a:lstStyle/>
            <a:p>
              <a:endParaRPr/>
            </a:p>
          </p:txBody>
        </p:sp>
        <p:sp>
          <p:nvSpPr>
            <p:cNvPr id="7" name="object 7"/>
            <p:cNvSpPr/>
            <p:nvPr/>
          </p:nvSpPr>
          <p:spPr>
            <a:xfrm>
              <a:off x="4610100"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3381CC"/>
            </a:solidFill>
          </p:spPr>
          <p:txBody>
            <a:bodyPr wrap="square" lIns="0" tIns="0" rIns="0" bIns="0" rtlCol="0"/>
            <a:lstStyle/>
            <a:p>
              <a:endParaRPr/>
            </a:p>
          </p:txBody>
        </p:sp>
        <p:sp>
          <p:nvSpPr>
            <p:cNvPr id="8" name="object 8"/>
            <p:cNvSpPr/>
            <p:nvPr/>
          </p:nvSpPr>
          <p:spPr>
            <a:xfrm>
              <a:off x="4949952"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5ACA58"/>
            </a:solidFill>
          </p:spPr>
          <p:txBody>
            <a:bodyPr wrap="square" lIns="0" tIns="0" rIns="0" bIns="0" rtlCol="0"/>
            <a:lstStyle/>
            <a:p>
              <a:endParaRPr/>
            </a:p>
          </p:txBody>
        </p:sp>
        <p:sp>
          <p:nvSpPr>
            <p:cNvPr id="9" name="object 9"/>
            <p:cNvSpPr/>
            <p:nvPr/>
          </p:nvSpPr>
          <p:spPr>
            <a:xfrm>
              <a:off x="5291328" y="4922520"/>
              <a:ext cx="312420" cy="73660"/>
            </a:xfrm>
            <a:custGeom>
              <a:avLst/>
              <a:gdLst/>
              <a:ahLst/>
              <a:cxnLst/>
              <a:rect l="l" t="t" r="r" b="b"/>
              <a:pathLst>
                <a:path w="312420" h="73660">
                  <a:moveTo>
                    <a:pt x="0" y="73151"/>
                  </a:moveTo>
                  <a:lnTo>
                    <a:pt x="312420" y="73151"/>
                  </a:lnTo>
                  <a:lnTo>
                    <a:pt x="312420" y="0"/>
                  </a:lnTo>
                  <a:lnTo>
                    <a:pt x="0" y="0"/>
                  </a:lnTo>
                  <a:lnTo>
                    <a:pt x="0" y="73151"/>
                  </a:lnTo>
                  <a:close/>
                </a:path>
              </a:pathLst>
            </a:custGeom>
            <a:solidFill>
              <a:srgbClr val="F45F5C"/>
            </a:solidFill>
          </p:spPr>
          <p:txBody>
            <a:bodyPr wrap="square" lIns="0" tIns="0" rIns="0" bIns="0" rtlCol="0"/>
            <a:lstStyle/>
            <a:p>
              <a:endParaRPr/>
            </a:p>
          </p:txBody>
        </p:sp>
        <p:sp>
          <p:nvSpPr>
            <p:cNvPr id="10" name="object 10"/>
            <p:cNvSpPr/>
            <p:nvPr/>
          </p:nvSpPr>
          <p:spPr>
            <a:xfrm>
              <a:off x="5603747"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1FDFC5"/>
            </a:solidFill>
          </p:spPr>
          <p:txBody>
            <a:bodyPr wrap="square" lIns="0" tIns="0" rIns="0" bIns="0" rtlCol="0"/>
            <a:lstStyle/>
            <a:p>
              <a:endParaRPr/>
            </a:p>
          </p:txBody>
        </p:sp>
        <p:sp>
          <p:nvSpPr>
            <p:cNvPr id="11" name="object 11"/>
            <p:cNvSpPr/>
            <p:nvPr/>
          </p:nvSpPr>
          <p:spPr>
            <a:xfrm>
              <a:off x="5943600" y="4922520"/>
              <a:ext cx="317500" cy="73660"/>
            </a:xfrm>
            <a:custGeom>
              <a:avLst/>
              <a:gdLst/>
              <a:ahLst/>
              <a:cxnLst/>
              <a:rect l="l" t="t" r="r" b="b"/>
              <a:pathLst>
                <a:path w="317500" h="73660">
                  <a:moveTo>
                    <a:pt x="0" y="73151"/>
                  </a:moveTo>
                  <a:lnTo>
                    <a:pt x="316991" y="73151"/>
                  </a:lnTo>
                  <a:lnTo>
                    <a:pt x="316991" y="0"/>
                  </a:lnTo>
                  <a:lnTo>
                    <a:pt x="0" y="0"/>
                  </a:lnTo>
                  <a:lnTo>
                    <a:pt x="0" y="73151"/>
                  </a:lnTo>
                  <a:close/>
                </a:path>
              </a:pathLst>
            </a:custGeom>
            <a:solidFill>
              <a:srgbClr val="FCDC00"/>
            </a:solidFill>
          </p:spPr>
          <p:txBody>
            <a:bodyPr wrap="square" lIns="0" tIns="0" rIns="0" bIns="0" rtlCol="0"/>
            <a:lstStyle/>
            <a:p>
              <a:endParaRPr/>
            </a:p>
          </p:txBody>
        </p:sp>
        <p:sp>
          <p:nvSpPr>
            <p:cNvPr id="12" name="object 12"/>
            <p:cNvSpPr/>
            <p:nvPr/>
          </p:nvSpPr>
          <p:spPr>
            <a:xfrm>
              <a:off x="6260591" y="4922520"/>
              <a:ext cx="342900" cy="73660"/>
            </a:xfrm>
            <a:custGeom>
              <a:avLst/>
              <a:gdLst/>
              <a:ahLst/>
              <a:cxnLst/>
              <a:rect l="l" t="t" r="r" b="b"/>
              <a:pathLst>
                <a:path w="342900" h="73660">
                  <a:moveTo>
                    <a:pt x="342900" y="0"/>
                  </a:moveTo>
                  <a:lnTo>
                    <a:pt x="0" y="0"/>
                  </a:lnTo>
                  <a:lnTo>
                    <a:pt x="0" y="73151"/>
                  </a:lnTo>
                  <a:lnTo>
                    <a:pt x="342900" y="73151"/>
                  </a:lnTo>
                  <a:lnTo>
                    <a:pt x="342900" y="0"/>
                  </a:lnTo>
                  <a:close/>
                </a:path>
              </a:pathLst>
            </a:custGeom>
            <a:solidFill>
              <a:srgbClr val="074696"/>
            </a:solidFill>
          </p:spPr>
          <p:txBody>
            <a:bodyPr wrap="square" lIns="0" tIns="0" rIns="0" bIns="0" rtlCol="0"/>
            <a:lstStyle/>
            <a:p>
              <a:endParaRPr/>
            </a:p>
          </p:txBody>
        </p:sp>
      </p:grpSp>
      <p:sp>
        <p:nvSpPr>
          <p:cNvPr id="13" name="object 13"/>
          <p:cNvSpPr txBox="1"/>
          <p:nvPr/>
        </p:nvSpPr>
        <p:spPr>
          <a:xfrm>
            <a:off x="405660" y="1359467"/>
            <a:ext cx="2570480" cy="973455"/>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29CD3"/>
                </a:solidFill>
                <a:latin typeface="Arial"/>
                <a:cs typeface="Arial"/>
              </a:rPr>
              <a:t>E-mail:</a:t>
            </a:r>
            <a:r>
              <a:rPr sz="900" spc="195" dirty="0">
                <a:solidFill>
                  <a:srgbClr val="529CD3"/>
                </a:solidFill>
                <a:latin typeface="Arial"/>
                <a:cs typeface="Arial"/>
              </a:rPr>
              <a:t> </a:t>
            </a:r>
            <a:r>
              <a:rPr sz="900" b="1" u="sng" spc="-5" dirty="0">
                <a:solidFill>
                  <a:srgbClr val="006FC0"/>
                </a:solidFill>
                <a:uFill>
                  <a:solidFill>
                    <a:srgbClr val="006FC0"/>
                  </a:solidFill>
                </a:uFill>
                <a:latin typeface="Arial"/>
                <a:cs typeface="Arial"/>
                <a:hlinkClick r:id="rId5"/>
              </a:rPr>
              <a:t>jlang@cdc.gov</a:t>
            </a:r>
            <a:endParaRPr sz="900">
              <a:latin typeface="Arial"/>
              <a:cs typeface="Arial"/>
            </a:endParaRPr>
          </a:p>
          <a:p>
            <a:pPr>
              <a:lnSpc>
                <a:spcPct val="100000"/>
              </a:lnSpc>
              <a:spcBef>
                <a:spcPts val="40"/>
              </a:spcBef>
            </a:pPr>
            <a:endParaRPr sz="1350">
              <a:latin typeface="Arial"/>
              <a:cs typeface="Arial"/>
            </a:endParaRPr>
          </a:p>
          <a:p>
            <a:pPr marL="12700" marR="5080">
              <a:lnSpc>
                <a:spcPct val="147800"/>
              </a:lnSpc>
            </a:pPr>
            <a:r>
              <a:rPr sz="900" spc="5" dirty="0">
                <a:solidFill>
                  <a:srgbClr val="529CD3"/>
                </a:solidFill>
                <a:latin typeface="Arial"/>
                <a:cs typeface="Arial"/>
              </a:rPr>
              <a:t>Web </a:t>
            </a:r>
            <a:r>
              <a:rPr sz="900" spc="10" dirty="0">
                <a:solidFill>
                  <a:srgbClr val="529CD3"/>
                </a:solidFill>
                <a:latin typeface="Arial"/>
                <a:cs typeface="Arial"/>
              </a:rPr>
              <a:t> </a:t>
            </a:r>
            <a:r>
              <a:rPr sz="900" b="1" u="sng" spc="-5" dirty="0">
                <a:solidFill>
                  <a:srgbClr val="006FC0"/>
                </a:solidFill>
                <a:uFill>
                  <a:solidFill>
                    <a:srgbClr val="006FC0"/>
                  </a:solidFill>
                </a:uFill>
                <a:latin typeface="Arial"/>
                <a:cs typeface="Arial"/>
                <a:hlinkClick r:id="rId6"/>
              </a:rPr>
              <a:t>http://www.cdc.gov/workplacehealthpromotion </a:t>
            </a:r>
            <a:r>
              <a:rPr sz="900" b="1" spc="-235" dirty="0">
                <a:solidFill>
                  <a:srgbClr val="006FC0"/>
                </a:solidFill>
                <a:latin typeface="Arial"/>
                <a:cs typeface="Arial"/>
              </a:rPr>
              <a:t> </a:t>
            </a:r>
            <a:r>
              <a:rPr sz="900" b="1" u="sng" spc="-5" dirty="0">
                <a:solidFill>
                  <a:srgbClr val="006FC0"/>
                </a:solidFill>
                <a:uFill>
                  <a:solidFill>
                    <a:srgbClr val="006FC0"/>
                  </a:solidFill>
                </a:uFill>
                <a:latin typeface="Arial"/>
                <a:cs typeface="Arial"/>
                <a:hlinkClick r:id="rId7"/>
              </a:rPr>
              <a:t>http://www.cdc.gov/healthscorecard/</a:t>
            </a:r>
            <a:endParaRPr sz="900">
              <a:latin typeface="Arial"/>
              <a:cs typeface="Arial"/>
            </a:endParaRPr>
          </a:p>
        </p:txBody>
      </p:sp>
      <p:sp>
        <p:nvSpPr>
          <p:cNvPr id="14" name="object 14"/>
          <p:cNvSpPr txBox="1">
            <a:spLocks noGrp="1"/>
          </p:cNvSpPr>
          <p:nvPr>
            <p:ph type="title"/>
          </p:nvPr>
        </p:nvSpPr>
        <p:spPr>
          <a:xfrm>
            <a:off x="405659" y="642406"/>
            <a:ext cx="2229485" cy="590550"/>
          </a:xfrm>
          <a:prstGeom prst="rect">
            <a:avLst/>
          </a:prstGeom>
        </p:spPr>
        <p:txBody>
          <a:bodyPr vert="horz" wrap="square" lIns="0" tIns="13335" rIns="0" bIns="0" rtlCol="0">
            <a:spAutoFit/>
          </a:bodyPr>
          <a:lstStyle/>
          <a:p>
            <a:pPr marL="12700">
              <a:lnSpc>
                <a:spcPct val="100000"/>
              </a:lnSpc>
              <a:spcBef>
                <a:spcPts val="105"/>
              </a:spcBef>
            </a:pPr>
            <a:r>
              <a:rPr sz="3700" dirty="0">
                <a:solidFill>
                  <a:srgbClr val="102B40"/>
                </a:solidFill>
              </a:rPr>
              <a:t>Thank</a:t>
            </a:r>
            <a:r>
              <a:rPr sz="3700" spc="-60" dirty="0">
                <a:solidFill>
                  <a:srgbClr val="102B40"/>
                </a:solidFill>
              </a:rPr>
              <a:t> </a:t>
            </a:r>
            <a:r>
              <a:rPr sz="3700" spc="5" dirty="0">
                <a:solidFill>
                  <a:srgbClr val="102B40"/>
                </a:solidFill>
              </a:rPr>
              <a:t>you</a:t>
            </a:r>
            <a:endParaRPr sz="3700"/>
          </a:p>
        </p:txBody>
      </p:sp>
      <p:sp>
        <p:nvSpPr>
          <p:cNvPr id="15" name="object 15"/>
          <p:cNvSpPr txBox="1"/>
          <p:nvPr/>
        </p:nvSpPr>
        <p:spPr>
          <a:xfrm>
            <a:off x="380433" y="3958818"/>
            <a:ext cx="4904105" cy="849630"/>
          </a:xfrm>
          <a:prstGeom prst="rect">
            <a:avLst/>
          </a:prstGeom>
        </p:spPr>
        <p:txBody>
          <a:bodyPr vert="horz" wrap="square" lIns="0" tIns="53975" rIns="0" bIns="0" rtlCol="0">
            <a:spAutoFit/>
          </a:bodyPr>
          <a:lstStyle/>
          <a:p>
            <a:pPr marL="12700">
              <a:lnSpc>
                <a:spcPct val="100000"/>
              </a:lnSpc>
              <a:spcBef>
                <a:spcPts val="425"/>
              </a:spcBef>
            </a:pPr>
            <a:r>
              <a:rPr sz="800" b="1" spc="-35" dirty="0">
                <a:solidFill>
                  <a:srgbClr val="102B40"/>
                </a:solidFill>
                <a:latin typeface="Arial"/>
                <a:cs typeface="Arial"/>
              </a:rPr>
              <a:t>Centers</a:t>
            </a:r>
            <a:r>
              <a:rPr sz="800" b="1" spc="-5" dirty="0">
                <a:solidFill>
                  <a:srgbClr val="102B40"/>
                </a:solidFill>
                <a:latin typeface="Arial"/>
                <a:cs typeface="Arial"/>
              </a:rPr>
              <a:t> </a:t>
            </a:r>
            <a:r>
              <a:rPr sz="800" b="1" spc="-50" dirty="0">
                <a:solidFill>
                  <a:srgbClr val="102B40"/>
                </a:solidFill>
                <a:latin typeface="Arial"/>
                <a:cs typeface="Arial"/>
              </a:rPr>
              <a:t>for</a:t>
            </a:r>
            <a:r>
              <a:rPr sz="800" b="1" spc="-5" dirty="0">
                <a:solidFill>
                  <a:srgbClr val="102B40"/>
                </a:solidFill>
                <a:latin typeface="Arial"/>
                <a:cs typeface="Arial"/>
              </a:rPr>
              <a:t> </a:t>
            </a:r>
            <a:r>
              <a:rPr sz="800" b="1" spc="-30" dirty="0">
                <a:solidFill>
                  <a:srgbClr val="102B40"/>
                </a:solidFill>
                <a:latin typeface="Arial"/>
                <a:cs typeface="Arial"/>
              </a:rPr>
              <a:t>Diseas</a:t>
            </a:r>
            <a:r>
              <a:rPr sz="800" b="1" spc="-25" dirty="0">
                <a:solidFill>
                  <a:srgbClr val="102B40"/>
                </a:solidFill>
                <a:latin typeface="Arial"/>
                <a:cs typeface="Arial"/>
              </a:rPr>
              <a:t>e</a:t>
            </a:r>
            <a:r>
              <a:rPr sz="800" b="1" spc="-5" dirty="0">
                <a:solidFill>
                  <a:srgbClr val="102B40"/>
                </a:solidFill>
                <a:latin typeface="Arial"/>
                <a:cs typeface="Arial"/>
              </a:rPr>
              <a:t> </a:t>
            </a:r>
            <a:r>
              <a:rPr sz="800" b="1" spc="-50" dirty="0">
                <a:solidFill>
                  <a:srgbClr val="102B40"/>
                </a:solidFill>
                <a:latin typeface="Arial"/>
                <a:cs typeface="Arial"/>
              </a:rPr>
              <a:t>Contro</a:t>
            </a:r>
            <a:r>
              <a:rPr sz="800" b="1" spc="-25" dirty="0">
                <a:solidFill>
                  <a:srgbClr val="102B40"/>
                </a:solidFill>
                <a:latin typeface="Arial"/>
                <a:cs typeface="Arial"/>
              </a:rPr>
              <a:t>l</a:t>
            </a:r>
            <a:r>
              <a:rPr sz="800" b="1" spc="-5" dirty="0">
                <a:solidFill>
                  <a:srgbClr val="102B40"/>
                </a:solidFill>
                <a:latin typeface="Arial"/>
                <a:cs typeface="Arial"/>
              </a:rPr>
              <a:t> </a:t>
            </a:r>
            <a:r>
              <a:rPr sz="800" b="1" spc="-40" dirty="0">
                <a:solidFill>
                  <a:srgbClr val="102B40"/>
                </a:solidFill>
                <a:latin typeface="Arial"/>
                <a:cs typeface="Arial"/>
              </a:rPr>
              <a:t>an</a:t>
            </a:r>
            <a:r>
              <a:rPr sz="800" b="1" spc="-35" dirty="0">
                <a:solidFill>
                  <a:srgbClr val="102B40"/>
                </a:solidFill>
                <a:latin typeface="Arial"/>
                <a:cs typeface="Arial"/>
              </a:rPr>
              <a:t>d</a:t>
            </a:r>
            <a:r>
              <a:rPr sz="800" b="1" spc="-5" dirty="0">
                <a:solidFill>
                  <a:srgbClr val="102B40"/>
                </a:solidFill>
                <a:latin typeface="Arial"/>
                <a:cs typeface="Arial"/>
              </a:rPr>
              <a:t> </a:t>
            </a:r>
            <a:r>
              <a:rPr sz="800" b="1" spc="-35" dirty="0">
                <a:solidFill>
                  <a:srgbClr val="102B40"/>
                </a:solidFill>
                <a:latin typeface="Arial"/>
                <a:cs typeface="Arial"/>
              </a:rPr>
              <a:t>Prevention</a:t>
            </a:r>
            <a:endParaRPr sz="800">
              <a:latin typeface="Arial"/>
              <a:cs typeface="Arial"/>
            </a:endParaRPr>
          </a:p>
          <a:p>
            <a:pPr marL="12700">
              <a:lnSpc>
                <a:spcPct val="100000"/>
              </a:lnSpc>
              <a:spcBef>
                <a:spcPts val="280"/>
              </a:spcBef>
            </a:pPr>
            <a:r>
              <a:rPr sz="600" b="1" spc="-15" dirty="0">
                <a:solidFill>
                  <a:srgbClr val="102B40"/>
                </a:solidFill>
                <a:latin typeface="Arial"/>
                <a:cs typeface="Arial"/>
              </a:rPr>
              <a:t>National</a:t>
            </a:r>
            <a:r>
              <a:rPr sz="600" b="1" spc="5" dirty="0">
                <a:solidFill>
                  <a:srgbClr val="102B40"/>
                </a:solidFill>
                <a:latin typeface="Arial"/>
                <a:cs typeface="Arial"/>
              </a:rPr>
              <a:t> </a:t>
            </a:r>
            <a:r>
              <a:rPr sz="600" b="1" spc="-10" dirty="0">
                <a:solidFill>
                  <a:srgbClr val="102B40"/>
                </a:solidFill>
                <a:latin typeface="Arial"/>
                <a:cs typeface="Arial"/>
              </a:rPr>
              <a:t>Center</a:t>
            </a:r>
            <a:r>
              <a:rPr sz="600" b="1" spc="10" dirty="0">
                <a:solidFill>
                  <a:srgbClr val="102B40"/>
                </a:solidFill>
                <a:latin typeface="Arial"/>
                <a:cs typeface="Arial"/>
              </a:rPr>
              <a:t> </a:t>
            </a:r>
            <a:r>
              <a:rPr sz="600" b="1" spc="-25" dirty="0">
                <a:solidFill>
                  <a:srgbClr val="102B40"/>
                </a:solidFill>
                <a:latin typeface="Arial"/>
                <a:cs typeface="Arial"/>
              </a:rPr>
              <a:t>for</a:t>
            </a:r>
            <a:r>
              <a:rPr sz="600" b="1" spc="10" dirty="0">
                <a:solidFill>
                  <a:srgbClr val="102B40"/>
                </a:solidFill>
                <a:latin typeface="Arial"/>
                <a:cs typeface="Arial"/>
              </a:rPr>
              <a:t> </a:t>
            </a:r>
            <a:r>
              <a:rPr sz="600" b="1" spc="-25" dirty="0">
                <a:solidFill>
                  <a:srgbClr val="102B40"/>
                </a:solidFill>
                <a:latin typeface="Arial"/>
                <a:cs typeface="Arial"/>
              </a:rPr>
              <a:t>Chronic</a:t>
            </a:r>
            <a:r>
              <a:rPr sz="600" b="1" spc="10" dirty="0">
                <a:solidFill>
                  <a:srgbClr val="102B40"/>
                </a:solidFill>
                <a:latin typeface="Arial"/>
                <a:cs typeface="Arial"/>
              </a:rPr>
              <a:t> </a:t>
            </a:r>
            <a:r>
              <a:rPr sz="600" b="1" spc="-10" dirty="0">
                <a:solidFill>
                  <a:srgbClr val="102B40"/>
                </a:solidFill>
                <a:latin typeface="Arial"/>
                <a:cs typeface="Arial"/>
              </a:rPr>
              <a:t>Disease</a:t>
            </a:r>
            <a:r>
              <a:rPr sz="600" b="1" spc="10" dirty="0">
                <a:solidFill>
                  <a:srgbClr val="102B40"/>
                </a:solidFill>
                <a:latin typeface="Arial"/>
                <a:cs typeface="Arial"/>
              </a:rPr>
              <a:t> </a:t>
            </a:r>
            <a:r>
              <a:rPr sz="600" b="1" spc="-15" dirty="0">
                <a:solidFill>
                  <a:srgbClr val="102B40"/>
                </a:solidFill>
                <a:latin typeface="Arial"/>
                <a:cs typeface="Arial"/>
              </a:rPr>
              <a:t>Prevention</a:t>
            </a:r>
            <a:r>
              <a:rPr sz="600" b="1" spc="10" dirty="0">
                <a:solidFill>
                  <a:srgbClr val="102B40"/>
                </a:solidFill>
                <a:latin typeface="Arial"/>
                <a:cs typeface="Arial"/>
              </a:rPr>
              <a:t> </a:t>
            </a:r>
            <a:r>
              <a:rPr sz="600" b="1" spc="-15" dirty="0">
                <a:solidFill>
                  <a:srgbClr val="102B40"/>
                </a:solidFill>
                <a:latin typeface="Arial"/>
                <a:cs typeface="Arial"/>
              </a:rPr>
              <a:t>and</a:t>
            </a:r>
            <a:r>
              <a:rPr sz="600" b="1" spc="10" dirty="0">
                <a:solidFill>
                  <a:srgbClr val="102B40"/>
                </a:solidFill>
                <a:latin typeface="Arial"/>
                <a:cs typeface="Arial"/>
              </a:rPr>
              <a:t> </a:t>
            </a:r>
            <a:r>
              <a:rPr sz="600" b="1" spc="-10" dirty="0">
                <a:solidFill>
                  <a:srgbClr val="102B40"/>
                </a:solidFill>
                <a:latin typeface="Arial"/>
                <a:cs typeface="Arial"/>
              </a:rPr>
              <a:t>Health</a:t>
            </a:r>
            <a:r>
              <a:rPr sz="600" b="1" spc="10" dirty="0">
                <a:solidFill>
                  <a:srgbClr val="102B40"/>
                </a:solidFill>
                <a:latin typeface="Arial"/>
                <a:cs typeface="Arial"/>
              </a:rPr>
              <a:t> </a:t>
            </a:r>
            <a:r>
              <a:rPr sz="600" b="1" spc="-20" dirty="0">
                <a:solidFill>
                  <a:srgbClr val="102B40"/>
                </a:solidFill>
                <a:latin typeface="Arial"/>
                <a:cs typeface="Arial"/>
              </a:rPr>
              <a:t>Promotion</a:t>
            </a:r>
            <a:endParaRPr sz="600">
              <a:latin typeface="Arial"/>
              <a:cs typeface="Arial"/>
            </a:endParaRPr>
          </a:p>
          <a:p>
            <a:pPr>
              <a:lnSpc>
                <a:spcPct val="100000"/>
              </a:lnSpc>
            </a:pPr>
            <a:endParaRPr sz="700">
              <a:latin typeface="Arial"/>
              <a:cs typeface="Arial"/>
            </a:endParaRPr>
          </a:p>
          <a:p>
            <a:pPr>
              <a:lnSpc>
                <a:spcPct val="100000"/>
              </a:lnSpc>
              <a:spcBef>
                <a:spcPts val="10"/>
              </a:spcBef>
            </a:pPr>
            <a:endParaRPr sz="700">
              <a:latin typeface="Arial"/>
              <a:cs typeface="Arial"/>
            </a:endParaRPr>
          </a:p>
          <a:p>
            <a:pPr marL="12700">
              <a:lnSpc>
                <a:spcPct val="100000"/>
              </a:lnSpc>
              <a:spcBef>
                <a:spcPts val="5"/>
              </a:spcBef>
            </a:pPr>
            <a:r>
              <a:rPr sz="550" dirty="0">
                <a:solidFill>
                  <a:srgbClr val="102B40"/>
                </a:solidFill>
                <a:latin typeface="Arial"/>
                <a:cs typeface="Arial"/>
              </a:rPr>
              <a:t>Division of Population</a:t>
            </a:r>
            <a:r>
              <a:rPr sz="550" spc="30" dirty="0">
                <a:solidFill>
                  <a:srgbClr val="102B40"/>
                </a:solidFill>
                <a:latin typeface="Arial"/>
                <a:cs typeface="Arial"/>
              </a:rPr>
              <a:t> </a:t>
            </a:r>
            <a:r>
              <a:rPr sz="550" dirty="0">
                <a:solidFill>
                  <a:srgbClr val="102B40"/>
                </a:solidFill>
                <a:latin typeface="Arial"/>
                <a:cs typeface="Arial"/>
              </a:rPr>
              <a:t>Health</a:t>
            </a:r>
            <a:endParaRPr sz="550">
              <a:latin typeface="Arial"/>
              <a:cs typeface="Arial"/>
            </a:endParaRPr>
          </a:p>
          <a:p>
            <a:pPr>
              <a:lnSpc>
                <a:spcPct val="100000"/>
              </a:lnSpc>
            </a:pPr>
            <a:endParaRPr sz="600">
              <a:latin typeface="Arial"/>
              <a:cs typeface="Arial"/>
            </a:endParaRPr>
          </a:p>
          <a:p>
            <a:pPr>
              <a:lnSpc>
                <a:spcPct val="100000"/>
              </a:lnSpc>
              <a:spcBef>
                <a:spcPts val="50"/>
              </a:spcBef>
            </a:pPr>
            <a:endParaRPr sz="500">
              <a:latin typeface="Arial"/>
              <a:cs typeface="Arial"/>
            </a:endParaRPr>
          </a:p>
          <a:p>
            <a:pPr marL="17780">
              <a:lnSpc>
                <a:spcPct val="100000"/>
              </a:lnSpc>
            </a:pPr>
            <a:r>
              <a:rPr sz="500" dirty="0">
                <a:solidFill>
                  <a:srgbClr val="102B40"/>
                </a:solidFill>
                <a:latin typeface="Arial"/>
                <a:cs typeface="Arial"/>
              </a:rPr>
              <a:t>The</a:t>
            </a:r>
            <a:r>
              <a:rPr sz="500" spc="20" dirty="0">
                <a:solidFill>
                  <a:srgbClr val="102B40"/>
                </a:solidFill>
                <a:latin typeface="Arial"/>
                <a:cs typeface="Arial"/>
              </a:rPr>
              <a:t> </a:t>
            </a:r>
            <a:r>
              <a:rPr sz="500" dirty="0">
                <a:solidFill>
                  <a:srgbClr val="102B40"/>
                </a:solidFill>
                <a:latin typeface="Arial"/>
                <a:cs typeface="Arial"/>
              </a:rPr>
              <a:t>findings</a:t>
            </a:r>
            <a:r>
              <a:rPr sz="500" spc="25" dirty="0">
                <a:solidFill>
                  <a:srgbClr val="102B40"/>
                </a:solidFill>
                <a:latin typeface="Arial"/>
                <a:cs typeface="Arial"/>
              </a:rPr>
              <a:t> </a:t>
            </a:r>
            <a:r>
              <a:rPr sz="500" spc="-5" dirty="0">
                <a:solidFill>
                  <a:srgbClr val="102B40"/>
                </a:solidFill>
                <a:latin typeface="Arial"/>
                <a:cs typeface="Arial"/>
              </a:rPr>
              <a:t>and</a:t>
            </a:r>
            <a:r>
              <a:rPr sz="500" spc="30" dirty="0">
                <a:solidFill>
                  <a:srgbClr val="102B40"/>
                </a:solidFill>
                <a:latin typeface="Arial"/>
                <a:cs typeface="Arial"/>
              </a:rPr>
              <a:t> </a:t>
            </a:r>
            <a:r>
              <a:rPr sz="500" spc="-5" dirty="0">
                <a:solidFill>
                  <a:srgbClr val="102B40"/>
                </a:solidFill>
                <a:latin typeface="Arial"/>
                <a:cs typeface="Arial"/>
              </a:rPr>
              <a:t>conclusions</a:t>
            </a:r>
            <a:r>
              <a:rPr sz="500" spc="50" dirty="0">
                <a:solidFill>
                  <a:srgbClr val="102B40"/>
                </a:solidFill>
                <a:latin typeface="Arial"/>
                <a:cs typeface="Arial"/>
              </a:rPr>
              <a:t> </a:t>
            </a:r>
            <a:r>
              <a:rPr sz="500" dirty="0">
                <a:solidFill>
                  <a:srgbClr val="102B40"/>
                </a:solidFill>
                <a:latin typeface="Arial"/>
                <a:cs typeface="Arial"/>
              </a:rPr>
              <a:t>in</a:t>
            </a:r>
            <a:r>
              <a:rPr sz="500" spc="10" dirty="0">
                <a:solidFill>
                  <a:srgbClr val="102B40"/>
                </a:solidFill>
                <a:latin typeface="Arial"/>
                <a:cs typeface="Arial"/>
              </a:rPr>
              <a:t> </a:t>
            </a:r>
            <a:r>
              <a:rPr sz="500" dirty="0">
                <a:solidFill>
                  <a:srgbClr val="102B40"/>
                </a:solidFill>
                <a:latin typeface="Arial"/>
                <a:cs typeface="Arial"/>
              </a:rPr>
              <a:t>this </a:t>
            </a:r>
            <a:r>
              <a:rPr sz="500" spc="-5" dirty="0">
                <a:solidFill>
                  <a:srgbClr val="102B40"/>
                </a:solidFill>
                <a:latin typeface="Arial"/>
                <a:cs typeface="Arial"/>
              </a:rPr>
              <a:t>report</a:t>
            </a:r>
            <a:r>
              <a:rPr sz="500" spc="30" dirty="0">
                <a:solidFill>
                  <a:srgbClr val="102B40"/>
                </a:solidFill>
                <a:latin typeface="Arial"/>
                <a:cs typeface="Arial"/>
              </a:rPr>
              <a:t> </a:t>
            </a:r>
            <a:r>
              <a:rPr sz="500" dirty="0">
                <a:solidFill>
                  <a:srgbClr val="102B40"/>
                </a:solidFill>
                <a:latin typeface="Arial"/>
                <a:cs typeface="Arial"/>
              </a:rPr>
              <a:t>are</a:t>
            </a:r>
            <a:r>
              <a:rPr sz="500" spc="20" dirty="0">
                <a:solidFill>
                  <a:srgbClr val="102B40"/>
                </a:solidFill>
                <a:latin typeface="Arial"/>
                <a:cs typeface="Arial"/>
              </a:rPr>
              <a:t> </a:t>
            </a:r>
            <a:r>
              <a:rPr sz="500" spc="-5" dirty="0">
                <a:solidFill>
                  <a:srgbClr val="102B40"/>
                </a:solidFill>
                <a:latin typeface="Arial"/>
                <a:cs typeface="Arial"/>
              </a:rPr>
              <a:t>those</a:t>
            </a:r>
            <a:r>
              <a:rPr sz="500" spc="50" dirty="0">
                <a:solidFill>
                  <a:srgbClr val="102B40"/>
                </a:solidFill>
                <a:latin typeface="Arial"/>
                <a:cs typeface="Arial"/>
              </a:rPr>
              <a:t> </a:t>
            </a:r>
            <a:r>
              <a:rPr sz="500" spc="-5" dirty="0">
                <a:solidFill>
                  <a:srgbClr val="102B40"/>
                </a:solidFill>
                <a:latin typeface="Arial"/>
                <a:cs typeface="Arial"/>
              </a:rPr>
              <a:t>of</a:t>
            </a:r>
            <a:r>
              <a:rPr sz="500" spc="10" dirty="0">
                <a:solidFill>
                  <a:srgbClr val="102B40"/>
                </a:solidFill>
                <a:latin typeface="Arial"/>
                <a:cs typeface="Arial"/>
              </a:rPr>
              <a:t> </a:t>
            </a:r>
            <a:r>
              <a:rPr sz="500" dirty="0">
                <a:solidFill>
                  <a:srgbClr val="102B40"/>
                </a:solidFill>
                <a:latin typeface="Arial"/>
                <a:cs typeface="Arial"/>
              </a:rPr>
              <a:t>the</a:t>
            </a:r>
            <a:r>
              <a:rPr sz="500" spc="10" dirty="0">
                <a:solidFill>
                  <a:srgbClr val="102B40"/>
                </a:solidFill>
                <a:latin typeface="Arial"/>
                <a:cs typeface="Arial"/>
              </a:rPr>
              <a:t> </a:t>
            </a:r>
            <a:r>
              <a:rPr sz="500" spc="-5" dirty="0">
                <a:solidFill>
                  <a:srgbClr val="102B40"/>
                </a:solidFill>
                <a:latin typeface="Arial"/>
                <a:cs typeface="Arial"/>
              </a:rPr>
              <a:t>authors</a:t>
            </a:r>
            <a:r>
              <a:rPr sz="500" spc="55" dirty="0">
                <a:solidFill>
                  <a:srgbClr val="102B40"/>
                </a:solidFill>
                <a:latin typeface="Arial"/>
                <a:cs typeface="Arial"/>
              </a:rPr>
              <a:t> </a:t>
            </a:r>
            <a:r>
              <a:rPr sz="500" spc="-5" dirty="0">
                <a:solidFill>
                  <a:srgbClr val="102B40"/>
                </a:solidFill>
                <a:latin typeface="Arial"/>
                <a:cs typeface="Arial"/>
              </a:rPr>
              <a:t>and</a:t>
            </a:r>
            <a:r>
              <a:rPr sz="500" spc="30" dirty="0">
                <a:solidFill>
                  <a:srgbClr val="102B40"/>
                </a:solidFill>
                <a:latin typeface="Arial"/>
                <a:cs typeface="Arial"/>
              </a:rPr>
              <a:t> </a:t>
            </a:r>
            <a:r>
              <a:rPr sz="500" spc="-5" dirty="0">
                <a:solidFill>
                  <a:srgbClr val="102B40"/>
                </a:solidFill>
                <a:latin typeface="Arial"/>
                <a:cs typeface="Arial"/>
              </a:rPr>
              <a:t>do</a:t>
            </a:r>
            <a:r>
              <a:rPr sz="500" spc="20" dirty="0">
                <a:solidFill>
                  <a:srgbClr val="102B40"/>
                </a:solidFill>
                <a:latin typeface="Arial"/>
                <a:cs typeface="Arial"/>
              </a:rPr>
              <a:t> </a:t>
            </a:r>
            <a:r>
              <a:rPr sz="500" spc="-5" dirty="0">
                <a:solidFill>
                  <a:srgbClr val="102B40"/>
                </a:solidFill>
                <a:latin typeface="Arial"/>
                <a:cs typeface="Arial"/>
              </a:rPr>
              <a:t>not</a:t>
            </a:r>
            <a:r>
              <a:rPr sz="500" spc="30" dirty="0">
                <a:solidFill>
                  <a:srgbClr val="102B40"/>
                </a:solidFill>
                <a:latin typeface="Arial"/>
                <a:cs typeface="Arial"/>
              </a:rPr>
              <a:t> </a:t>
            </a:r>
            <a:r>
              <a:rPr sz="500" spc="-5" dirty="0">
                <a:solidFill>
                  <a:srgbClr val="102B40"/>
                </a:solidFill>
                <a:latin typeface="Arial"/>
                <a:cs typeface="Arial"/>
              </a:rPr>
              <a:t>necessarily</a:t>
            </a:r>
            <a:r>
              <a:rPr sz="500" spc="55" dirty="0">
                <a:solidFill>
                  <a:srgbClr val="102B40"/>
                </a:solidFill>
                <a:latin typeface="Arial"/>
                <a:cs typeface="Arial"/>
              </a:rPr>
              <a:t> </a:t>
            </a:r>
            <a:r>
              <a:rPr sz="500" spc="-5" dirty="0">
                <a:solidFill>
                  <a:srgbClr val="102B40"/>
                </a:solidFill>
                <a:latin typeface="Arial"/>
                <a:cs typeface="Arial"/>
              </a:rPr>
              <a:t>represent</a:t>
            </a:r>
            <a:r>
              <a:rPr sz="500" spc="65" dirty="0">
                <a:solidFill>
                  <a:srgbClr val="102B40"/>
                </a:solidFill>
                <a:latin typeface="Arial"/>
                <a:cs typeface="Arial"/>
              </a:rPr>
              <a:t> </a:t>
            </a:r>
            <a:r>
              <a:rPr sz="500" dirty="0">
                <a:solidFill>
                  <a:srgbClr val="102B40"/>
                </a:solidFill>
                <a:latin typeface="Arial"/>
                <a:cs typeface="Arial"/>
              </a:rPr>
              <a:t>the</a:t>
            </a:r>
            <a:r>
              <a:rPr sz="500" spc="10" dirty="0">
                <a:solidFill>
                  <a:srgbClr val="102B40"/>
                </a:solidFill>
                <a:latin typeface="Arial"/>
                <a:cs typeface="Arial"/>
              </a:rPr>
              <a:t> </a:t>
            </a:r>
            <a:r>
              <a:rPr sz="500" spc="5" dirty="0">
                <a:solidFill>
                  <a:srgbClr val="102B40"/>
                </a:solidFill>
                <a:latin typeface="Arial"/>
                <a:cs typeface="Arial"/>
              </a:rPr>
              <a:t>official</a:t>
            </a:r>
            <a:r>
              <a:rPr sz="500" spc="-15" dirty="0">
                <a:solidFill>
                  <a:srgbClr val="102B40"/>
                </a:solidFill>
                <a:latin typeface="Arial"/>
                <a:cs typeface="Arial"/>
              </a:rPr>
              <a:t> </a:t>
            </a:r>
            <a:r>
              <a:rPr sz="500" spc="-5" dirty="0">
                <a:solidFill>
                  <a:srgbClr val="102B40"/>
                </a:solidFill>
                <a:latin typeface="Arial"/>
                <a:cs typeface="Arial"/>
              </a:rPr>
              <a:t>position</a:t>
            </a:r>
            <a:r>
              <a:rPr sz="500" spc="30" dirty="0">
                <a:solidFill>
                  <a:srgbClr val="102B40"/>
                </a:solidFill>
                <a:latin typeface="Arial"/>
                <a:cs typeface="Arial"/>
              </a:rPr>
              <a:t> </a:t>
            </a:r>
            <a:r>
              <a:rPr sz="500" spc="-5" dirty="0">
                <a:solidFill>
                  <a:srgbClr val="102B40"/>
                </a:solidFill>
                <a:latin typeface="Arial"/>
                <a:cs typeface="Arial"/>
              </a:rPr>
              <a:t>of</a:t>
            </a:r>
            <a:r>
              <a:rPr sz="500" spc="15" dirty="0">
                <a:solidFill>
                  <a:srgbClr val="102B40"/>
                </a:solidFill>
                <a:latin typeface="Arial"/>
                <a:cs typeface="Arial"/>
              </a:rPr>
              <a:t> </a:t>
            </a:r>
            <a:r>
              <a:rPr sz="500" spc="-5" dirty="0">
                <a:solidFill>
                  <a:srgbClr val="102B40"/>
                </a:solidFill>
                <a:latin typeface="Arial"/>
                <a:cs typeface="Arial"/>
              </a:rPr>
              <a:t>the</a:t>
            </a:r>
            <a:r>
              <a:rPr sz="500" spc="20" dirty="0">
                <a:solidFill>
                  <a:srgbClr val="102B40"/>
                </a:solidFill>
                <a:latin typeface="Arial"/>
                <a:cs typeface="Arial"/>
              </a:rPr>
              <a:t> </a:t>
            </a:r>
            <a:r>
              <a:rPr sz="500" spc="-5" dirty="0">
                <a:solidFill>
                  <a:srgbClr val="102B40"/>
                </a:solidFill>
                <a:latin typeface="Arial"/>
                <a:cs typeface="Arial"/>
              </a:rPr>
              <a:t>Centers</a:t>
            </a:r>
            <a:r>
              <a:rPr sz="500" spc="25" dirty="0">
                <a:solidFill>
                  <a:srgbClr val="102B40"/>
                </a:solidFill>
                <a:latin typeface="Arial"/>
                <a:cs typeface="Arial"/>
              </a:rPr>
              <a:t> </a:t>
            </a:r>
            <a:r>
              <a:rPr sz="500" dirty="0">
                <a:solidFill>
                  <a:srgbClr val="102B40"/>
                </a:solidFill>
                <a:latin typeface="Arial"/>
                <a:cs typeface="Arial"/>
              </a:rPr>
              <a:t>for </a:t>
            </a:r>
            <a:r>
              <a:rPr sz="500" spc="-5" dirty="0">
                <a:solidFill>
                  <a:srgbClr val="102B40"/>
                </a:solidFill>
                <a:latin typeface="Arial"/>
                <a:cs typeface="Arial"/>
              </a:rPr>
              <a:t>Disease</a:t>
            </a:r>
            <a:r>
              <a:rPr sz="500" spc="45" dirty="0">
                <a:solidFill>
                  <a:srgbClr val="102B40"/>
                </a:solidFill>
                <a:latin typeface="Arial"/>
                <a:cs typeface="Arial"/>
              </a:rPr>
              <a:t> </a:t>
            </a:r>
            <a:r>
              <a:rPr sz="500" spc="-5" dirty="0">
                <a:solidFill>
                  <a:srgbClr val="102B40"/>
                </a:solidFill>
                <a:latin typeface="Arial"/>
                <a:cs typeface="Arial"/>
              </a:rPr>
              <a:t>Control</a:t>
            </a:r>
            <a:r>
              <a:rPr sz="500" spc="35" dirty="0">
                <a:solidFill>
                  <a:srgbClr val="102B40"/>
                </a:solidFill>
                <a:latin typeface="Arial"/>
                <a:cs typeface="Arial"/>
              </a:rPr>
              <a:t> </a:t>
            </a:r>
            <a:r>
              <a:rPr sz="500" spc="-5" dirty="0">
                <a:solidFill>
                  <a:srgbClr val="102B40"/>
                </a:solidFill>
                <a:latin typeface="Arial"/>
                <a:cs typeface="Arial"/>
              </a:rPr>
              <a:t>and</a:t>
            </a:r>
            <a:r>
              <a:rPr sz="500" spc="35" dirty="0">
                <a:solidFill>
                  <a:srgbClr val="102B40"/>
                </a:solidFill>
                <a:latin typeface="Arial"/>
                <a:cs typeface="Arial"/>
              </a:rPr>
              <a:t> </a:t>
            </a:r>
            <a:r>
              <a:rPr sz="500" dirty="0">
                <a:solidFill>
                  <a:srgbClr val="102B40"/>
                </a:solidFill>
                <a:latin typeface="Arial"/>
                <a:cs typeface="Arial"/>
              </a:rPr>
              <a:t>Prevention.</a:t>
            </a:r>
            <a:endParaRPr sz="5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33350"/>
            <a:ext cx="6858000" cy="566822"/>
          </a:xfrm>
          <a:prstGeom prst="rect">
            <a:avLst/>
          </a:prstGeom>
        </p:spPr>
        <p:txBody>
          <a:bodyPr vert="horz" wrap="square" lIns="0" tIns="12700" rIns="0" bIns="0" rtlCol="0">
            <a:spAutoFit/>
          </a:bodyPr>
          <a:lstStyle/>
          <a:p>
            <a:pPr marL="12700" algn="ctr">
              <a:lnSpc>
                <a:spcPct val="100000"/>
              </a:lnSpc>
              <a:spcBef>
                <a:spcPts val="100"/>
              </a:spcBef>
            </a:pPr>
            <a:r>
              <a:rPr lang="en-US" sz="1800" b="1" dirty="0">
                <a:solidFill>
                  <a:schemeClr val="tx1"/>
                </a:solidFill>
                <a:latin typeface="Arial"/>
                <a:cs typeface="Arial"/>
              </a:rPr>
              <a:t>Benefits of Workplace </a:t>
            </a:r>
            <a:r>
              <a:rPr lang="en-US" sz="1800" b="1" dirty="0">
                <a:solidFill>
                  <a:schemeClr val="tx1"/>
                </a:solidFill>
              </a:rPr>
              <a:t>H</a:t>
            </a:r>
            <a:r>
              <a:rPr lang="en-US" sz="1800" b="1" dirty="0">
                <a:solidFill>
                  <a:schemeClr val="tx1"/>
                </a:solidFill>
                <a:latin typeface="Arial"/>
                <a:cs typeface="Arial"/>
              </a:rPr>
              <a:t>ealth </a:t>
            </a:r>
            <a:r>
              <a:rPr lang="en-US" sz="1800" b="1" dirty="0">
                <a:solidFill>
                  <a:schemeClr val="tx1"/>
                </a:solidFill>
              </a:rPr>
              <a:t>P</a:t>
            </a:r>
            <a:r>
              <a:rPr lang="en-US" sz="1800" b="1" dirty="0">
                <a:solidFill>
                  <a:schemeClr val="tx1"/>
                </a:solidFill>
                <a:latin typeface="Arial"/>
                <a:cs typeface="Arial"/>
              </a:rPr>
              <a:t>romotion for Employers</a:t>
            </a:r>
            <a:br>
              <a:rPr lang="en-US" sz="1800" b="1" dirty="0">
                <a:solidFill>
                  <a:schemeClr val="tx1"/>
                </a:solidFill>
                <a:latin typeface="Arial"/>
                <a:cs typeface="Arial"/>
              </a:rPr>
            </a:br>
            <a:endParaRPr sz="1800" b="1" dirty="0">
              <a:solidFill>
                <a:schemeClr val="tx1"/>
              </a:solidFill>
              <a:latin typeface="Arial"/>
              <a:cs typeface="Arial"/>
            </a:endParaRPr>
          </a:p>
        </p:txBody>
      </p:sp>
      <p:sp>
        <p:nvSpPr>
          <p:cNvPr id="4" name="object 4"/>
          <p:cNvSpPr txBox="1"/>
          <p:nvPr/>
        </p:nvSpPr>
        <p:spPr>
          <a:xfrm>
            <a:off x="6333760" y="4569912"/>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3381CC"/>
                </a:solidFill>
                <a:latin typeface="Arial"/>
                <a:cs typeface="Arial"/>
              </a:rPr>
              <a:t>4</a:t>
            </a:fld>
            <a:endParaRPr sz="1000">
              <a:latin typeface="Arial"/>
              <a:cs typeface="Arial"/>
            </a:endParaRPr>
          </a:p>
        </p:txBody>
      </p:sp>
      <p:sp>
        <p:nvSpPr>
          <p:cNvPr id="3" name="object 3"/>
          <p:cNvSpPr txBox="1"/>
          <p:nvPr/>
        </p:nvSpPr>
        <p:spPr>
          <a:xfrm>
            <a:off x="364855" y="579672"/>
            <a:ext cx="6324600" cy="3851695"/>
          </a:xfrm>
          <a:prstGeom prst="rect">
            <a:avLst/>
          </a:prstGeom>
        </p:spPr>
        <p:txBody>
          <a:bodyPr vert="horz" wrap="square" lIns="0" tIns="12065" rIns="0" bIns="0" rtlCol="0">
            <a:spAutoFit/>
          </a:bodyPr>
          <a:lstStyle/>
          <a:p>
            <a:pPr marL="184785" marR="949960" indent="-172720">
              <a:lnSpc>
                <a:spcPct val="100000"/>
              </a:lnSpc>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Chronic and mental health conditions represent about 90% of the nation’s $3.3 trillion annual health care expenditures </a:t>
            </a:r>
          </a:p>
          <a:p>
            <a:pPr marL="184785" marR="949960" indent="-172720">
              <a:lnSpc>
                <a:spcPct val="100000"/>
              </a:lnSpc>
              <a:spcBef>
                <a:spcPts val="95"/>
              </a:spcBef>
              <a:buClr>
                <a:srgbClr val="3381CC"/>
              </a:buClr>
              <a:buSzPct val="90625"/>
              <a:buFont typeface="Wingdings"/>
              <a:buChar char=""/>
              <a:tabLst>
                <a:tab pos="185420" algn="l"/>
              </a:tabLst>
            </a:pPr>
            <a:endParaRPr lang="en-US" sz="1600" spc="-5" dirty="0">
              <a:solidFill>
                <a:srgbClr val="122C41"/>
              </a:solidFill>
              <a:latin typeface="Arial"/>
              <a:cs typeface="Arial"/>
            </a:endParaRPr>
          </a:p>
          <a:p>
            <a:pPr marL="184785" marR="949960" indent="-172720">
              <a:lnSpc>
                <a:spcPct val="100000"/>
              </a:lnSpc>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Interventions in the workplace can help to mitigate this trend:</a:t>
            </a:r>
          </a:p>
          <a:p>
            <a:pPr marL="641985" marR="949960" lvl="1" indent="-172720">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Improve employee health, well-being and safety</a:t>
            </a:r>
          </a:p>
          <a:p>
            <a:pPr marL="641985" marR="949960" lvl="1" indent="-172720">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Decrease disability, healthcare utilization and costs </a:t>
            </a:r>
          </a:p>
          <a:p>
            <a:pPr marL="641985" marR="949960" lvl="1" indent="-172720">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Reduce absenteeism and presenteeism</a:t>
            </a:r>
          </a:p>
          <a:p>
            <a:pPr marL="641985" marR="949960" lvl="1" indent="-172720">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Increase worker productivity, creativity and engagement</a:t>
            </a:r>
          </a:p>
          <a:p>
            <a:pPr marL="641985" marR="949960" lvl="1" indent="-172720">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Attract/retain top talent</a:t>
            </a:r>
          </a:p>
          <a:p>
            <a:pPr marL="641985" marR="949960" lvl="1" indent="-172720">
              <a:spcBef>
                <a:spcPts val="95"/>
              </a:spcBef>
              <a:buClr>
                <a:srgbClr val="3381CC"/>
              </a:buClr>
              <a:buSzPct val="90625"/>
              <a:buFont typeface="Wingdings"/>
              <a:buChar char=""/>
              <a:tabLst>
                <a:tab pos="185420" algn="l"/>
              </a:tabLst>
            </a:pPr>
            <a:r>
              <a:rPr lang="en-US" sz="1600" spc="-5" dirty="0">
                <a:solidFill>
                  <a:srgbClr val="122C41"/>
                </a:solidFill>
                <a:latin typeface="Arial"/>
                <a:cs typeface="Arial"/>
              </a:rPr>
              <a:t>Bolster stock market performance</a:t>
            </a:r>
          </a:p>
          <a:p>
            <a:pPr marL="184785" marR="949960" indent="-172720">
              <a:lnSpc>
                <a:spcPct val="100000"/>
              </a:lnSpc>
              <a:spcBef>
                <a:spcPts val="95"/>
              </a:spcBef>
              <a:buClr>
                <a:srgbClr val="3381CC"/>
              </a:buClr>
              <a:buSzPct val="90625"/>
              <a:buFont typeface="Wingdings"/>
              <a:buChar char=""/>
              <a:tabLst>
                <a:tab pos="185420" algn="l"/>
              </a:tabLst>
            </a:pPr>
            <a:endParaRPr lang="en-US" sz="1600" spc="-5" dirty="0">
              <a:solidFill>
                <a:srgbClr val="122C41"/>
              </a:solidFill>
              <a:latin typeface="Arial"/>
              <a:cs typeface="Arial"/>
            </a:endParaRPr>
          </a:p>
          <a:p>
            <a:pPr>
              <a:lnSpc>
                <a:spcPct val="100000"/>
              </a:lnSpc>
              <a:buClr>
                <a:srgbClr val="3381CC"/>
              </a:buClr>
              <a:buFont typeface="Wingdings"/>
              <a:buChar char=""/>
            </a:pPr>
            <a:endParaRPr sz="1800" dirty="0">
              <a:latin typeface="Arial"/>
              <a:cs typeface="Arial"/>
            </a:endParaRPr>
          </a:p>
        </p:txBody>
      </p:sp>
      <p:sp>
        <p:nvSpPr>
          <p:cNvPr id="5" name="TextBox 4">
            <a:extLst>
              <a:ext uri="{FF2B5EF4-FFF2-40B4-BE49-F238E27FC236}">
                <a16:creationId xmlns:a16="http://schemas.microsoft.com/office/drawing/2014/main" id="{3156E46A-9D5B-B495-A28A-D5DC5EB819A2}"/>
              </a:ext>
            </a:extLst>
          </p:cNvPr>
          <p:cNvSpPr txBox="1"/>
          <p:nvPr/>
        </p:nvSpPr>
        <p:spPr>
          <a:xfrm>
            <a:off x="372083" y="4165917"/>
            <a:ext cx="6298881" cy="1149033"/>
          </a:xfrm>
          <a:prstGeom prst="rect">
            <a:avLst/>
          </a:prstGeom>
          <a:noFill/>
        </p:spPr>
        <p:txBody>
          <a:bodyPr wrap="square" rtlCol="0">
            <a:spAutoFit/>
          </a:bodyPr>
          <a:lstStyle/>
          <a:p>
            <a:pPr defTabSz="257175"/>
            <a:r>
              <a:rPr lang="en-US" sz="619" dirty="0">
                <a:solidFill>
                  <a:srgbClr val="122C41"/>
                </a:solidFill>
                <a:latin typeface="Calibri"/>
              </a:rPr>
              <a:t>SOURCE: </a:t>
            </a:r>
            <a:r>
              <a:rPr lang="en-US" sz="619" dirty="0" err="1">
                <a:solidFill>
                  <a:srgbClr val="122C41"/>
                </a:solidFill>
                <a:latin typeface="Calibri"/>
              </a:rPr>
              <a:t>Buttorff</a:t>
            </a:r>
            <a:r>
              <a:rPr lang="en-US" sz="619" dirty="0">
                <a:solidFill>
                  <a:srgbClr val="122C41"/>
                </a:solidFill>
                <a:latin typeface="Calibri"/>
              </a:rPr>
              <a:t> C, Ruder T, Bauman M. Multiple Chronic Conditions in the United States. Santa Monica, CA: Rand Corp.; 2017.</a:t>
            </a:r>
          </a:p>
          <a:p>
            <a:pPr defTabSz="257175"/>
            <a:r>
              <a:rPr lang="en-US" sz="619" dirty="0">
                <a:solidFill>
                  <a:srgbClr val="122C41"/>
                </a:solidFill>
                <a:latin typeface="Calibri"/>
              </a:rPr>
              <a:t>Center for Medicare &amp; Medicaid Services. National Health Expenditure Data for 2016—Highlights.</a:t>
            </a:r>
          </a:p>
          <a:p>
            <a:pPr defTabSz="257175"/>
            <a:r>
              <a:rPr lang="en-US" sz="619" dirty="0" err="1">
                <a:solidFill>
                  <a:srgbClr val="122C41"/>
                </a:solidFill>
                <a:latin typeface="Calibri"/>
              </a:rPr>
              <a:t>Fabius</a:t>
            </a:r>
            <a:r>
              <a:rPr lang="en-US" sz="619" dirty="0">
                <a:solidFill>
                  <a:srgbClr val="122C41"/>
                </a:solidFill>
                <a:latin typeface="Calibri"/>
              </a:rPr>
              <a:t> R, Thayer RD, </a:t>
            </a:r>
            <a:r>
              <a:rPr lang="en-US" sz="619" dirty="0" err="1">
                <a:solidFill>
                  <a:srgbClr val="122C41"/>
                </a:solidFill>
                <a:latin typeface="Calibri"/>
              </a:rPr>
              <a:t>Konicki</a:t>
            </a:r>
            <a:r>
              <a:rPr lang="en-US" sz="619" dirty="0">
                <a:solidFill>
                  <a:srgbClr val="122C41"/>
                </a:solidFill>
                <a:latin typeface="Calibri"/>
              </a:rPr>
              <a:t> DL, et al. The link between workforce health and safety and the health of the bottom line: tracking market performance of</a:t>
            </a:r>
          </a:p>
          <a:p>
            <a:pPr defTabSz="257175"/>
            <a:r>
              <a:rPr lang="en-US" sz="619" dirty="0">
                <a:solidFill>
                  <a:srgbClr val="122C41"/>
                </a:solidFill>
                <a:latin typeface="Calibri"/>
              </a:rPr>
              <a:t>companies that Nurture a ‘culture of health’. J </a:t>
            </a:r>
            <a:r>
              <a:rPr lang="en-US" sz="619" dirty="0" err="1">
                <a:solidFill>
                  <a:srgbClr val="122C41"/>
                </a:solidFill>
                <a:latin typeface="Calibri"/>
              </a:rPr>
              <a:t>Occup</a:t>
            </a:r>
            <a:r>
              <a:rPr lang="en-US" sz="619" dirty="0">
                <a:solidFill>
                  <a:srgbClr val="122C41"/>
                </a:solidFill>
                <a:latin typeface="Calibri"/>
              </a:rPr>
              <a:t> Environ Med. 2013;55:993–1000.</a:t>
            </a:r>
          </a:p>
          <a:p>
            <a:pPr defTabSz="257175"/>
            <a:r>
              <a:rPr lang="en-US" sz="619" dirty="0">
                <a:solidFill>
                  <a:srgbClr val="122C41"/>
                </a:solidFill>
                <a:latin typeface="Calibri"/>
              </a:rPr>
              <a:t>Goetzel RZ, </a:t>
            </a:r>
            <a:r>
              <a:rPr lang="en-US" sz="619" dirty="0" err="1">
                <a:solidFill>
                  <a:srgbClr val="122C41"/>
                </a:solidFill>
                <a:latin typeface="Calibri"/>
              </a:rPr>
              <a:t>Fabius</a:t>
            </a:r>
            <a:r>
              <a:rPr lang="en-US" sz="619" dirty="0">
                <a:solidFill>
                  <a:srgbClr val="122C41"/>
                </a:solidFill>
                <a:latin typeface="Calibri"/>
              </a:rPr>
              <a:t> R, </a:t>
            </a:r>
            <a:r>
              <a:rPr lang="en-US" sz="619" dirty="0" err="1">
                <a:solidFill>
                  <a:srgbClr val="122C41"/>
                </a:solidFill>
                <a:latin typeface="Calibri"/>
              </a:rPr>
              <a:t>Fabius</a:t>
            </a:r>
            <a:r>
              <a:rPr lang="en-US" sz="619" dirty="0">
                <a:solidFill>
                  <a:srgbClr val="122C41"/>
                </a:solidFill>
                <a:latin typeface="Calibri"/>
              </a:rPr>
              <a:t> D, Roemer EC, Thornton N, Kelly RK, Pelletier KR. The Stock Performance of C. Everett Koop Award Winners Compared With the Standard &amp; Poor's 500 Index. J </a:t>
            </a:r>
            <a:r>
              <a:rPr lang="en-US" sz="619" dirty="0" err="1">
                <a:solidFill>
                  <a:srgbClr val="122C41"/>
                </a:solidFill>
                <a:latin typeface="Calibri"/>
              </a:rPr>
              <a:t>Occup</a:t>
            </a:r>
            <a:r>
              <a:rPr lang="en-US" sz="619" dirty="0">
                <a:solidFill>
                  <a:srgbClr val="122C41"/>
                </a:solidFill>
                <a:latin typeface="Calibri"/>
              </a:rPr>
              <a:t> Environ Med. 2016 Jan;58(1):9-15.</a:t>
            </a:r>
          </a:p>
          <a:p>
            <a:pPr defTabSz="257175"/>
            <a:endParaRPr lang="en-US" sz="788" dirty="0">
              <a:solidFill>
                <a:srgbClr val="122C41"/>
              </a:solidFill>
              <a:latin typeface="Calibri"/>
            </a:endParaRPr>
          </a:p>
          <a:p>
            <a:pPr defTabSz="257175"/>
            <a:endParaRPr lang="en-US" sz="788" dirty="0">
              <a:solidFill>
                <a:srgbClr val="122C41"/>
              </a:solidFill>
              <a:latin typeface="Calibri"/>
            </a:endParaRPr>
          </a:p>
          <a:p>
            <a:pPr defTabSz="257175"/>
            <a:endParaRPr lang="en-US" sz="788" dirty="0">
              <a:solidFill>
                <a:srgbClr val="122C41"/>
              </a:solidFill>
              <a:latin typeface="Calibri"/>
            </a:endParaRPr>
          </a:p>
          <a:p>
            <a:pPr defTabSz="257175"/>
            <a:endParaRPr lang="en-US" sz="788" dirty="0">
              <a:solidFill>
                <a:srgbClr val="122C41"/>
              </a:solidFill>
              <a:latin typeface="Calibri"/>
            </a:endParaRPr>
          </a:p>
        </p:txBody>
      </p:sp>
    </p:spTree>
    <p:extLst>
      <p:ext uri="{BB962C8B-B14F-4D97-AF65-F5344CB8AC3E}">
        <p14:creationId xmlns:p14="http://schemas.microsoft.com/office/powerpoint/2010/main" val="46261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8086946"/>
              </p:ext>
            </p:extLst>
          </p:nvPr>
        </p:nvGraphicFramePr>
        <p:xfrm>
          <a:off x="639211" y="1262046"/>
          <a:ext cx="5579579" cy="246552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p:cNvSpPr txBox="1">
            <a:spLocks/>
          </p:cNvSpPr>
          <p:nvPr/>
        </p:nvSpPr>
        <p:spPr>
          <a:xfrm>
            <a:off x="0" y="597620"/>
            <a:ext cx="6858000" cy="678730"/>
          </a:xfrm>
          <a:prstGeom prst="rect">
            <a:avLst/>
          </a:prstGeom>
        </p:spPr>
        <p:txBody>
          <a:bodyPr vert="horz" lIns="51435" tIns="25718" rIns="51435" bIns="25718" rtlCol="0" anchor="b">
            <a:normAutofit/>
          </a:bodyPr>
          <a:lstStyle>
            <a:lvl1pPr algn="l" defTabSz="457200" rtl="0" eaLnBrk="1" latinLnBrk="0" hangingPunct="1">
              <a:lnSpc>
                <a:spcPct val="90000"/>
              </a:lnSpc>
              <a:spcBef>
                <a:spcPct val="0"/>
              </a:spcBef>
              <a:buNone/>
              <a:defRPr sz="3200" b="0" kern="1200" cap="all">
                <a:solidFill>
                  <a:schemeClr val="bg1"/>
                </a:solidFill>
                <a:latin typeface="Calibri" panose="020F0502020204030204" pitchFamily="34" charset="0"/>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257175"/>
            <a:r>
              <a:rPr lang="en-US" sz="1800" b="1" dirty="0">
                <a:solidFill>
                  <a:srgbClr val="3D3D3D"/>
                </a:solidFill>
                <a:latin typeface="Arial" panose="020B0604020202020204" pitchFamily="34" charset="0"/>
                <a:cs typeface="Arial" panose="020B0604020202020204" pitchFamily="34" charset="0"/>
              </a:rPr>
              <a:t>46% of U.S. Worksite Offer Any Type of Health Promotion Program</a:t>
            </a:r>
          </a:p>
        </p:txBody>
      </p:sp>
      <p:sp>
        <p:nvSpPr>
          <p:cNvPr id="7" name="TextBox 6"/>
          <p:cNvSpPr txBox="1"/>
          <p:nvPr/>
        </p:nvSpPr>
        <p:spPr>
          <a:xfrm>
            <a:off x="427692" y="3727571"/>
            <a:ext cx="4114800" cy="265586"/>
          </a:xfrm>
          <a:prstGeom prst="rect">
            <a:avLst/>
          </a:prstGeom>
          <a:noFill/>
        </p:spPr>
        <p:txBody>
          <a:bodyPr wrap="square" rtlCol="0">
            <a:spAutoFit/>
          </a:bodyPr>
          <a:lstStyle/>
          <a:p>
            <a:pPr defTabSz="257175"/>
            <a:r>
              <a:rPr lang="en-US" sz="563" dirty="0">
                <a:solidFill>
                  <a:srgbClr val="000000"/>
                </a:solidFill>
                <a:latin typeface="Calibri"/>
              </a:rPr>
              <a:t>Percentages based on weighted estimates.</a:t>
            </a:r>
          </a:p>
          <a:p>
            <a:pPr defTabSz="257175"/>
            <a:r>
              <a:rPr lang="en-US" sz="563" dirty="0">
                <a:solidFill>
                  <a:srgbClr val="000000"/>
                </a:solidFill>
                <a:latin typeface="Calibri"/>
              </a:rPr>
              <a:t> </a:t>
            </a:r>
          </a:p>
        </p:txBody>
      </p:sp>
      <p:sp>
        <p:nvSpPr>
          <p:cNvPr id="8" name="TextBox 7"/>
          <p:cNvSpPr txBox="1"/>
          <p:nvPr/>
        </p:nvSpPr>
        <p:spPr>
          <a:xfrm>
            <a:off x="428625" y="3862238"/>
            <a:ext cx="5816255" cy="507831"/>
          </a:xfrm>
          <a:prstGeom prst="rect">
            <a:avLst/>
          </a:prstGeom>
          <a:noFill/>
        </p:spPr>
        <p:txBody>
          <a:bodyPr wrap="square" rtlCol="0">
            <a:spAutoFit/>
          </a:bodyPr>
          <a:lstStyle/>
          <a:p>
            <a:pPr defTabSz="257175"/>
            <a:r>
              <a:rPr lang="en-US" sz="900" dirty="0">
                <a:solidFill>
                  <a:srgbClr val="122C41"/>
                </a:solidFill>
                <a:latin typeface="Calibri"/>
              </a:rPr>
              <a:t>Linnan LA, Cluff L, Lang JE, Penne M, Leff MS. Results of the Workplace Health in America Survey. American Journal of Health Promotion 2019, Vol. 33, No. 5, pp. 652-665.</a:t>
            </a:r>
          </a:p>
          <a:p>
            <a:pPr defTabSz="257175"/>
            <a:r>
              <a:rPr lang="en-US" sz="900" u="sng" dirty="0">
                <a:solidFill>
                  <a:srgbClr val="0070C0"/>
                </a:solidFill>
                <a:latin typeface="Calibri"/>
              </a:rPr>
              <a:t>https://www.cdc.gov/workplacehealthpromotion/data-surveillance/index.html </a:t>
            </a:r>
          </a:p>
        </p:txBody>
      </p:sp>
    </p:spTree>
    <p:extLst>
      <p:ext uri="{BB962C8B-B14F-4D97-AF65-F5344CB8AC3E}">
        <p14:creationId xmlns:p14="http://schemas.microsoft.com/office/powerpoint/2010/main" val="1475116269"/>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257175"/>
            <a:fld id="{D57F1E4F-1CFF-5643-939E-217C01CDF565}" type="slidenum">
              <a:rPr lang="en-US">
                <a:solidFill>
                  <a:srgbClr val="56A0B8"/>
                </a:solidFill>
                <a:latin typeface="Calibri"/>
              </a:rPr>
              <a:pPr defTabSz="257175"/>
              <a:t>6</a:t>
            </a:fld>
            <a:endParaRPr lang="en-US" dirty="0">
              <a:solidFill>
                <a:srgbClr val="56A0B8"/>
              </a:solidFill>
              <a:latin typeface="Calibri"/>
            </a:endParaRPr>
          </a:p>
        </p:txBody>
      </p:sp>
      <p:graphicFrame>
        <p:nvGraphicFramePr>
          <p:cNvPr id="3" name="Content Placeholder 4" descr="Figure 19 is a bar chart showing the percentage of worksites with each element of a comprehensive health promotion program&#10;Supportive social and physical environment 47.8%&#10;Linkage to related programs 46.0%&#10;Health education programs 33.7%&#10;Integration of health promotion into organizational structure 28.4%&#10;Health screening programs 26.6%&#10;">
            <a:extLst>
              <a:ext uri="{FF2B5EF4-FFF2-40B4-BE49-F238E27FC236}">
                <a16:creationId xmlns:a16="http://schemas.microsoft.com/office/drawing/2014/main" id="{DE0F95B3-C440-4A22-96AE-1AEBA5C71757}"/>
              </a:ext>
            </a:extLst>
          </p:cNvPr>
          <p:cNvGraphicFramePr>
            <a:graphicFrameLocks/>
          </p:cNvGraphicFramePr>
          <p:nvPr>
            <p:extLst>
              <p:ext uri="{D42A27DB-BD31-4B8C-83A1-F6EECF244321}">
                <p14:modId xmlns:p14="http://schemas.microsoft.com/office/powerpoint/2010/main" val="2068986444"/>
              </p:ext>
            </p:extLst>
          </p:nvPr>
        </p:nvGraphicFramePr>
        <p:xfrm>
          <a:off x="1120948" y="1297751"/>
          <a:ext cx="4629150" cy="23574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28624" y="3790950"/>
            <a:ext cx="4114800" cy="352212"/>
          </a:xfrm>
          <a:prstGeom prst="rect">
            <a:avLst/>
          </a:prstGeom>
          <a:noFill/>
        </p:spPr>
        <p:txBody>
          <a:bodyPr wrap="square" rtlCol="0">
            <a:spAutoFit/>
          </a:bodyPr>
          <a:lstStyle/>
          <a:p>
            <a:pPr defTabSz="257175"/>
            <a:r>
              <a:rPr lang="en-US" sz="563" dirty="0">
                <a:solidFill>
                  <a:srgbClr val="000000"/>
                </a:solidFill>
                <a:latin typeface="Calibri"/>
              </a:rPr>
              <a:t>Note: 5 elements of a comprehensive health promotion program as defined by Healthy People 2010.</a:t>
            </a:r>
          </a:p>
          <a:p>
            <a:pPr defTabSz="257175"/>
            <a:r>
              <a:rPr lang="en-US" sz="563" dirty="0">
                <a:solidFill>
                  <a:srgbClr val="000000"/>
                </a:solidFill>
                <a:latin typeface="Calibri"/>
              </a:rPr>
              <a:t>Percentages based on weighted estimates.</a:t>
            </a:r>
          </a:p>
          <a:p>
            <a:pPr defTabSz="257175"/>
            <a:r>
              <a:rPr lang="en-US" sz="563" dirty="0">
                <a:solidFill>
                  <a:srgbClr val="000000"/>
                </a:solidFill>
                <a:latin typeface="Calibri"/>
              </a:rPr>
              <a:t> </a:t>
            </a:r>
          </a:p>
        </p:txBody>
      </p:sp>
      <p:sp>
        <p:nvSpPr>
          <p:cNvPr id="5" name="TextBox 4"/>
          <p:cNvSpPr txBox="1"/>
          <p:nvPr/>
        </p:nvSpPr>
        <p:spPr>
          <a:xfrm>
            <a:off x="428625" y="4197519"/>
            <a:ext cx="5816255" cy="507831"/>
          </a:xfrm>
          <a:prstGeom prst="rect">
            <a:avLst/>
          </a:prstGeom>
          <a:noFill/>
        </p:spPr>
        <p:txBody>
          <a:bodyPr wrap="square" rtlCol="0">
            <a:spAutoFit/>
          </a:bodyPr>
          <a:lstStyle/>
          <a:p>
            <a:pPr defTabSz="257175"/>
            <a:r>
              <a:rPr lang="en-US" sz="900" dirty="0">
                <a:solidFill>
                  <a:srgbClr val="122C41"/>
                </a:solidFill>
                <a:latin typeface="Calibri"/>
              </a:rPr>
              <a:t>Linnan LA, Cluff L, Lang JE, Penne M, Leff MS. Results of the Workplace Health in America Survey. American Journal of Health Promotion 2019, Vol. 33, No. 5, pp. 652-665.</a:t>
            </a:r>
          </a:p>
          <a:p>
            <a:pPr defTabSz="257175"/>
            <a:r>
              <a:rPr lang="en-US" sz="900" u="sng" dirty="0">
                <a:solidFill>
                  <a:srgbClr val="0070C0"/>
                </a:solidFill>
                <a:latin typeface="Calibri"/>
              </a:rPr>
              <a:t>https://www.cdc.gov/workplacehealthpromotion/data-surveillance/index.html </a:t>
            </a:r>
          </a:p>
        </p:txBody>
      </p:sp>
      <p:sp>
        <p:nvSpPr>
          <p:cNvPr id="6" name="Rectangle 5"/>
          <p:cNvSpPr/>
          <p:nvPr/>
        </p:nvSpPr>
        <p:spPr>
          <a:xfrm>
            <a:off x="240403" y="630019"/>
            <a:ext cx="6390240" cy="646331"/>
          </a:xfrm>
          <a:prstGeom prst="rect">
            <a:avLst/>
          </a:prstGeom>
        </p:spPr>
        <p:txBody>
          <a:bodyPr wrap="square">
            <a:spAutoFit/>
          </a:bodyPr>
          <a:lstStyle/>
          <a:p>
            <a:pPr algn="ctr" defTabSz="257175"/>
            <a:r>
              <a:rPr lang="en-US" altLang="en-US" b="1" cap="all" dirty="0">
                <a:solidFill>
                  <a:srgbClr val="3D3D3D"/>
                </a:solidFill>
                <a:latin typeface="Arial" panose="020B0604020202020204" pitchFamily="34" charset="0"/>
                <a:cs typeface="Arial" panose="020B0604020202020204" pitchFamily="34" charset="0"/>
              </a:rPr>
              <a:t>However, Only 12% of U.S. Worksite Have Comprehensive Programs  in place</a:t>
            </a:r>
            <a:endParaRPr lang="en-US" sz="1013" b="1" dirty="0">
              <a:solidFill>
                <a:srgbClr val="122C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88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894" rIns="0" bIns="0" rtlCol="0">
            <a:spAutoFit/>
          </a:bodyPr>
          <a:lstStyle/>
          <a:p>
            <a:pPr marL="12700" marR="5080">
              <a:lnSpc>
                <a:spcPts val="2180"/>
              </a:lnSpc>
              <a:spcBef>
                <a:spcPts val="384"/>
              </a:spcBef>
            </a:pPr>
            <a:r>
              <a:rPr spc="-20" dirty="0"/>
              <a:t>WHAT </a:t>
            </a:r>
            <a:r>
              <a:rPr spc="10" dirty="0"/>
              <a:t>IS </a:t>
            </a:r>
            <a:r>
              <a:rPr spc="15" dirty="0"/>
              <a:t>THE CDC WORKSITE </a:t>
            </a:r>
            <a:r>
              <a:rPr spc="-10" dirty="0"/>
              <a:t>HEALTH </a:t>
            </a:r>
            <a:r>
              <a:rPr spc="-5" dirty="0"/>
              <a:t> </a:t>
            </a:r>
            <a:r>
              <a:rPr spc="15" dirty="0"/>
              <a:t>SCORECARD</a:t>
            </a:r>
            <a:r>
              <a:rPr spc="-130" dirty="0"/>
              <a:t> </a:t>
            </a:r>
            <a:r>
              <a:rPr spc="15" dirty="0"/>
              <a:t>AND</a:t>
            </a:r>
            <a:r>
              <a:rPr spc="-15" dirty="0"/>
              <a:t> </a:t>
            </a:r>
            <a:r>
              <a:rPr spc="15" dirty="0"/>
              <a:t>HOW</a:t>
            </a:r>
            <a:r>
              <a:rPr spc="-5" dirty="0"/>
              <a:t> </a:t>
            </a:r>
            <a:r>
              <a:rPr spc="15" dirty="0"/>
              <a:t>CAN</a:t>
            </a:r>
            <a:r>
              <a:rPr spc="-10" dirty="0"/>
              <a:t> </a:t>
            </a:r>
            <a:r>
              <a:rPr spc="10" dirty="0"/>
              <a:t>IT</a:t>
            </a:r>
            <a:r>
              <a:rPr spc="-40" dirty="0"/>
              <a:t> </a:t>
            </a:r>
            <a:r>
              <a:rPr spc="15" dirty="0"/>
              <a:t>BE</a:t>
            </a:r>
            <a:r>
              <a:rPr spc="-10" dirty="0"/>
              <a:t> </a:t>
            </a:r>
            <a:r>
              <a:rPr spc="15" dirty="0"/>
              <a:t>USED</a:t>
            </a:r>
          </a:p>
        </p:txBody>
      </p:sp>
      <p:sp>
        <p:nvSpPr>
          <p:cNvPr id="3" name="object 3"/>
          <p:cNvSpPr txBox="1"/>
          <p:nvPr/>
        </p:nvSpPr>
        <p:spPr>
          <a:xfrm>
            <a:off x="6333760" y="4569912"/>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3381CC"/>
                </a:solidFill>
                <a:latin typeface="Arial"/>
                <a:cs typeface="Arial"/>
              </a:rPr>
              <a:t>7</a:t>
            </a:fld>
            <a:endParaRPr sz="1000">
              <a:latin typeface="Arial"/>
              <a:cs typeface="Arial"/>
            </a:endParaRPr>
          </a:p>
        </p:txBody>
      </p:sp>
    </p:spTree>
    <p:extLst>
      <p:ext uri="{BB962C8B-B14F-4D97-AF65-F5344CB8AC3E}">
        <p14:creationId xmlns:p14="http://schemas.microsoft.com/office/powerpoint/2010/main" val="297065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5890" y="264024"/>
            <a:ext cx="352361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02B40"/>
                </a:solidFill>
                <a:latin typeface="Arial"/>
                <a:cs typeface="Arial"/>
              </a:rPr>
              <a:t>CDC </a:t>
            </a:r>
            <a:r>
              <a:rPr sz="1800" b="1" spc="-10" dirty="0">
                <a:solidFill>
                  <a:srgbClr val="102B40"/>
                </a:solidFill>
                <a:latin typeface="Arial"/>
                <a:cs typeface="Arial"/>
              </a:rPr>
              <a:t>Worksite </a:t>
            </a:r>
            <a:r>
              <a:rPr sz="1800" b="1" spc="-5" dirty="0">
                <a:solidFill>
                  <a:srgbClr val="102B40"/>
                </a:solidFill>
                <a:latin typeface="Arial"/>
                <a:cs typeface="Arial"/>
              </a:rPr>
              <a:t>Health </a:t>
            </a:r>
            <a:r>
              <a:rPr sz="1800" b="1" spc="-10" dirty="0">
                <a:solidFill>
                  <a:srgbClr val="102B40"/>
                </a:solidFill>
                <a:latin typeface="Arial"/>
                <a:cs typeface="Arial"/>
              </a:rPr>
              <a:t>ScoreCard</a:t>
            </a:r>
            <a:endParaRPr sz="1800">
              <a:latin typeface="Arial"/>
              <a:cs typeface="Arial"/>
            </a:endParaRPr>
          </a:p>
        </p:txBody>
      </p:sp>
      <p:sp>
        <p:nvSpPr>
          <p:cNvPr id="3" name="object 3"/>
          <p:cNvSpPr txBox="1"/>
          <p:nvPr/>
        </p:nvSpPr>
        <p:spPr>
          <a:xfrm>
            <a:off x="6356112" y="4562502"/>
            <a:ext cx="95885" cy="166071"/>
          </a:xfrm>
          <a:prstGeom prst="rect">
            <a:avLst/>
          </a:prstGeom>
        </p:spPr>
        <p:txBody>
          <a:bodyPr vert="horz" wrap="square" lIns="0" tIns="12065" rIns="0" bIns="0" rtlCol="0">
            <a:spAutoFit/>
          </a:bodyPr>
          <a:lstStyle/>
          <a:p>
            <a:pPr marL="12700">
              <a:lnSpc>
                <a:spcPct val="100000"/>
              </a:lnSpc>
              <a:spcBef>
                <a:spcPts val="95"/>
              </a:spcBef>
            </a:pPr>
            <a:r>
              <a:rPr lang="en-US" sz="1000" spc="-5" dirty="0">
                <a:solidFill>
                  <a:srgbClr val="3381CC"/>
                </a:solidFill>
                <a:latin typeface="Arial"/>
                <a:cs typeface="Arial"/>
              </a:rPr>
              <a:t>8</a:t>
            </a:r>
            <a:endParaRPr sz="1000" dirty="0">
              <a:latin typeface="Arial"/>
              <a:cs typeface="Arial"/>
            </a:endParaRPr>
          </a:p>
        </p:txBody>
      </p:sp>
      <p:sp>
        <p:nvSpPr>
          <p:cNvPr id="4" name="object 4"/>
          <p:cNvSpPr txBox="1"/>
          <p:nvPr/>
        </p:nvSpPr>
        <p:spPr>
          <a:xfrm>
            <a:off x="405565" y="1520587"/>
            <a:ext cx="71755" cy="182880"/>
          </a:xfrm>
          <a:prstGeom prst="rect">
            <a:avLst/>
          </a:prstGeom>
        </p:spPr>
        <p:txBody>
          <a:bodyPr vert="horz" wrap="square" lIns="0" tIns="16510" rIns="0" bIns="0" rtlCol="0">
            <a:spAutoFit/>
          </a:bodyPr>
          <a:lstStyle/>
          <a:p>
            <a:pPr marL="12700">
              <a:lnSpc>
                <a:spcPct val="100000"/>
              </a:lnSpc>
              <a:spcBef>
                <a:spcPts val="130"/>
              </a:spcBef>
            </a:pPr>
            <a:r>
              <a:rPr sz="1000" spc="10" dirty="0">
                <a:solidFill>
                  <a:srgbClr val="3381CC"/>
                </a:solidFill>
                <a:latin typeface="Arial"/>
                <a:cs typeface="Arial"/>
              </a:rPr>
              <a:t>•</a:t>
            </a:r>
            <a:endParaRPr sz="1000">
              <a:latin typeface="Arial"/>
              <a:cs typeface="Arial"/>
            </a:endParaRPr>
          </a:p>
        </p:txBody>
      </p:sp>
      <p:sp>
        <p:nvSpPr>
          <p:cNvPr id="5" name="object 5"/>
          <p:cNvSpPr txBox="1"/>
          <p:nvPr/>
        </p:nvSpPr>
        <p:spPr>
          <a:xfrm>
            <a:off x="590477" y="1534665"/>
            <a:ext cx="921385" cy="384175"/>
          </a:xfrm>
          <a:prstGeom prst="rect">
            <a:avLst/>
          </a:prstGeom>
        </p:spPr>
        <p:txBody>
          <a:bodyPr vert="horz" wrap="square" lIns="0" tIns="0" rIns="0" bIns="0" rtlCol="0">
            <a:spAutoFit/>
          </a:bodyPr>
          <a:lstStyle/>
          <a:p>
            <a:pPr>
              <a:lnSpc>
                <a:spcPts val="1240"/>
              </a:lnSpc>
            </a:pPr>
            <a:r>
              <a:rPr sz="1100" spc="10" dirty="0">
                <a:solidFill>
                  <a:srgbClr val="122C41"/>
                </a:solidFill>
                <a:latin typeface="Arial"/>
                <a:cs typeface="Arial"/>
              </a:rPr>
              <a:t>Edit</a:t>
            </a:r>
            <a:r>
              <a:rPr sz="1100" spc="-50" dirty="0">
                <a:solidFill>
                  <a:srgbClr val="122C41"/>
                </a:solidFill>
                <a:latin typeface="Arial"/>
                <a:cs typeface="Arial"/>
              </a:rPr>
              <a:t> </a:t>
            </a:r>
            <a:r>
              <a:rPr sz="1100" spc="5" dirty="0">
                <a:solidFill>
                  <a:srgbClr val="122C41"/>
                </a:solidFill>
                <a:latin typeface="Arial"/>
                <a:cs typeface="Arial"/>
              </a:rPr>
              <a:t>text</a:t>
            </a:r>
            <a:endParaRPr sz="1100">
              <a:latin typeface="Arial"/>
              <a:cs typeface="Arial"/>
            </a:endParaRPr>
          </a:p>
          <a:p>
            <a:pPr marL="10160">
              <a:lnSpc>
                <a:spcPct val="100000"/>
              </a:lnSpc>
              <a:spcBef>
                <a:spcPts val="565"/>
              </a:spcBef>
              <a:tabLst>
                <a:tab pos="182245" algn="l"/>
              </a:tabLst>
            </a:pPr>
            <a:r>
              <a:rPr sz="900" spc="10" dirty="0">
                <a:solidFill>
                  <a:srgbClr val="3381CC"/>
                </a:solidFill>
                <a:latin typeface="Arial"/>
                <a:cs typeface="Arial"/>
              </a:rPr>
              <a:t>•	</a:t>
            </a:r>
            <a:r>
              <a:rPr sz="1000" dirty="0">
                <a:solidFill>
                  <a:srgbClr val="122C41"/>
                </a:solidFill>
                <a:latin typeface="Arial"/>
                <a:cs typeface="Arial"/>
              </a:rPr>
              <a:t>Second</a:t>
            </a:r>
            <a:r>
              <a:rPr sz="1000" spc="-35" dirty="0">
                <a:solidFill>
                  <a:srgbClr val="122C41"/>
                </a:solidFill>
                <a:latin typeface="Arial"/>
                <a:cs typeface="Arial"/>
              </a:rPr>
              <a:t> </a:t>
            </a:r>
            <a:r>
              <a:rPr sz="1000" spc="5" dirty="0">
                <a:solidFill>
                  <a:srgbClr val="122C41"/>
                </a:solidFill>
                <a:latin typeface="Arial"/>
                <a:cs typeface="Arial"/>
              </a:rPr>
              <a:t>level</a:t>
            </a:r>
            <a:endParaRPr sz="1000">
              <a:latin typeface="Arial"/>
              <a:cs typeface="Arial"/>
            </a:endParaRPr>
          </a:p>
        </p:txBody>
      </p:sp>
      <p:pic>
        <p:nvPicPr>
          <p:cNvPr id="6" name="object 6"/>
          <p:cNvPicPr/>
          <p:nvPr/>
        </p:nvPicPr>
        <p:blipFill>
          <a:blip r:embed="rId3" cstate="print"/>
          <a:stretch>
            <a:fillRect/>
          </a:stretch>
        </p:blipFill>
        <p:spPr>
          <a:xfrm>
            <a:off x="470916" y="751333"/>
            <a:ext cx="2629966" cy="3361866"/>
          </a:xfrm>
          <a:prstGeom prst="rect">
            <a:avLst/>
          </a:prstGeom>
        </p:spPr>
      </p:pic>
      <p:grpSp>
        <p:nvGrpSpPr>
          <p:cNvPr id="7" name="object 7"/>
          <p:cNvGrpSpPr/>
          <p:nvPr/>
        </p:nvGrpSpPr>
        <p:grpSpPr>
          <a:xfrm>
            <a:off x="3245739" y="766191"/>
            <a:ext cx="3186430" cy="3417570"/>
            <a:chOff x="3245739" y="766191"/>
            <a:chExt cx="3186430" cy="3417570"/>
          </a:xfrm>
        </p:grpSpPr>
        <p:pic>
          <p:nvPicPr>
            <p:cNvPr id="8" name="object 8"/>
            <p:cNvPicPr/>
            <p:nvPr/>
          </p:nvPicPr>
          <p:blipFill>
            <a:blip r:embed="rId4" cstate="print"/>
            <a:stretch>
              <a:fillRect/>
            </a:stretch>
          </p:blipFill>
          <p:spPr>
            <a:xfrm>
              <a:off x="3255264" y="775716"/>
              <a:ext cx="2523743" cy="2170163"/>
            </a:xfrm>
            <a:prstGeom prst="rect">
              <a:avLst/>
            </a:prstGeom>
          </p:spPr>
        </p:pic>
        <p:sp>
          <p:nvSpPr>
            <p:cNvPr id="9" name="object 9"/>
            <p:cNvSpPr/>
            <p:nvPr/>
          </p:nvSpPr>
          <p:spPr>
            <a:xfrm>
              <a:off x="3250501" y="770953"/>
              <a:ext cx="2533650" cy="2179955"/>
            </a:xfrm>
            <a:custGeom>
              <a:avLst/>
              <a:gdLst/>
              <a:ahLst/>
              <a:cxnLst/>
              <a:rect l="l" t="t" r="r" b="b"/>
              <a:pathLst>
                <a:path w="2533650" h="2179955">
                  <a:moveTo>
                    <a:pt x="0" y="0"/>
                  </a:moveTo>
                  <a:lnTo>
                    <a:pt x="2533268" y="0"/>
                  </a:lnTo>
                  <a:lnTo>
                    <a:pt x="2533268" y="2179701"/>
                  </a:lnTo>
                  <a:lnTo>
                    <a:pt x="0" y="2179701"/>
                  </a:lnTo>
                  <a:lnTo>
                    <a:pt x="0" y="0"/>
                  </a:lnTo>
                  <a:close/>
                </a:path>
              </a:pathLst>
            </a:custGeom>
            <a:ln w="9524">
              <a:solidFill>
                <a:srgbClr val="226E22"/>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4383024" y="1761744"/>
              <a:ext cx="2035898" cy="2412362"/>
            </a:xfrm>
            <a:prstGeom prst="rect">
              <a:avLst/>
            </a:prstGeom>
          </p:spPr>
        </p:pic>
        <p:sp>
          <p:nvSpPr>
            <p:cNvPr id="11" name="object 11"/>
            <p:cNvSpPr/>
            <p:nvPr/>
          </p:nvSpPr>
          <p:spPr>
            <a:xfrm>
              <a:off x="4378261" y="1756981"/>
              <a:ext cx="2049145" cy="2422525"/>
            </a:xfrm>
            <a:custGeom>
              <a:avLst/>
              <a:gdLst/>
              <a:ahLst/>
              <a:cxnLst/>
              <a:rect l="l" t="t" r="r" b="b"/>
              <a:pathLst>
                <a:path w="2049145" h="2422525">
                  <a:moveTo>
                    <a:pt x="0" y="0"/>
                  </a:moveTo>
                  <a:lnTo>
                    <a:pt x="2048637" y="0"/>
                  </a:lnTo>
                  <a:lnTo>
                    <a:pt x="2048637" y="2422017"/>
                  </a:lnTo>
                  <a:lnTo>
                    <a:pt x="0" y="2422017"/>
                  </a:lnTo>
                  <a:lnTo>
                    <a:pt x="0" y="0"/>
                  </a:lnTo>
                  <a:close/>
                </a:path>
              </a:pathLst>
            </a:custGeom>
            <a:ln w="9525">
              <a:solidFill>
                <a:srgbClr val="226E22"/>
              </a:solidFill>
            </a:ln>
          </p:spPr>
          <p:txBody>
            <a:bodyPr wrap="square" lIns="0" tIns="0" rIns="0" bIns="0" rtlCol="0"/>
            <a:lstStyle/>
            <a:p>
              <a:endParaRPr/>
            </a:p>
          </p:txBody>
        </p:sp>
      </p:grpSp>
      <p:pic>
        <p:nvPicPr>
          <p:cNvPr id="12" name="object 12"/>
          <p:cNvPicPr/>
          <p:nvPr/>
        </p:nvPicPr>
        <p:blipFill>
          <a:blip r:embed="rId6" cstate="print"/>
          <a:stretch>
            <a:fillRect/>
          </a:stretch>
        </p:blipFill>
        <p:spPr>
          <a:xfrm>
            <a:off x="225552" y="4187952"/>
            <a:ext cx="1065275" cy="682751"/>
          </a:xfrm>
          <a:prstGeom prst="rect">
            <a:avLst/>
          </a:prstGeom>
        </p:spPr>
      </p:pic>
      <p:sp>
        <p:nvSpPr>
          <p:cNvPr id="13" name="object 13"/>
          <p:cNvSpPr txBox="1"/>
          <p:nvPr/>
        </p:nvSpPr>
        <p:spPr>
          <a:xfrm>
            <a:off x="1546352" y="4233055"/>
            <a:ext cx="3764279" cy="461009"/>
          </a:xfrm>
          <a:prstGeom prst="rect">
            <a:avLst/>
          </a:prstGeom>
        </p:spPr>
        <p:txBody>
          <a:bodyPr vert="horz" wrap="square" lIns="0" tIns="11430" rIns="0" bIns="0" rtlCol="0">
            <a:spAutoFit/>
          </a:bodyPr>
          <a:lstStyle/>
          <a:p>
            <a:pPr marL="12700" marR="5080" indent="24130">
              <a:lnSpc>
                <a:spcPct val="102099"/>
              </a:lnSpc>
              <a:spcBef>
                <a:spcPts val="90"/>
              </a:spcBef>
            </a:pPr>
            <a:r>
              <a:rPr sz="1400" u="sng" spc="10" dirty="0">
                <a:solidFill>
                  <a:srgbClr val="006FC0"/>
                </a:solidFill>
                <a:uFill>
                  <a:solidFill>
                    <a:srgbClr val="006FC0"/>
                  </a:solidFill>
                </a:uFill>
                <a:latin typeface="Arial"/>
                <a:cs typeface="Arial"/>
                <a:hlinkClick r:id="rId7"/>
              </a:rPr>
              <a:t>http://www.cdc.gov/workplacehealthpromotion </a:t>
            </a:r>
            <a:r>
              <a:rPr sz="1400" spc="-375" dirty="0">
                <a:solidFill>
                  <a:srgbClr val="006FC0"/>
                </a:solidFill>
                <a:latin typeface="Arial"/>
                <a:cs typeface="Arial"/>
              </a:rPr>
              <a:t> </a:t>
            </a:r>
            <a:r>
              <a:rPr sz="1400" u="sng" spc="5" dirty="0">
                <a:solidFill>
                  <a:srgbClr val="006FC0"/>
                </a:solidFill>
                <a:uFill>
                  <a:solidFill>
                    <a:srgbClr val="006FC0"/>
                  </a:solidFill>
                </a:uFill>
                <a:latin typeface="Arial"/>
                <a:cs typeface="Arial"/>
                <a:hlinkClick r:id="rId8"/>
              </a:rPr>
              <a:t>http://www.cdc.gov/healthscorecard/index.html</a:t>
            </a:r>
            <a:endParaRPr sz="1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5660" y="1042385"/>
            <a:ext cx="6042660" cy="3515360"/>
          </a:xfrm>
          <a:prstGeom prst="rect">
            <a:avLst/>
          </a:prstGeom>
        </p:spPr>
        <p:txBody>
          <a:bodyPr vert="horz" wrap="square" lIns="0" tIns="86995" rIns="0" bIns="0" rtlCol="0">
            <a:spAutoFit/>
          </a:bodyPr>
          <a:lstStyle/>
          <a:p>
            <a:pPr marL="184785" indent="-172720">
              <a:lnSpc>
                <a:spcPct val="100000"/>
              </a:lnSpc>
              <a:spcBef>
                <a:spcPts val="685"/>
              </a:spcBef>
              <a:buClr>
                <a:srgbClr val="3381CC"/>
              </a:buClr>
              <a:buSzPct val="91666"/>
              <a:buFont typeface="Arial"/>
              <a:buChar char="•"/>
              <a:tabLst>
                <a:tab pos="185420" algn="l"/>
              </a:tabLst>
            </a:pPr>
            <a:r>
              <a:rPr sz="1200" dirty="0">
                <a:solidFill>
                  <a:srgbClr val="122C41"/>
                </a:solidFill>
                <a:latin typeface="Arial"/>
                <a:cs typeface="Arial"/>
              </a:rPr>
              <a:t>The</a:t>
            </a:r>
            <a:r>
              <a:rPr sz="1200" spc="-20" dirty="0">
                <a:solidFill>
                  <a:srgbClr val="122C41"/>
                </a:solidFill>
                <a:latin typeface="Arial"/>
                <a:cs typeface="Arial"/>
              </a:rPr>
              <a:t> </a:t>
            </a:r>
            <a:r>
              <a:rPr sz="1200" spc="-5" dirty="0">
                <a:solidFill>
                  <a:srgbClr val="122C41"/>
                </a:solidFill>
                <a:latin typeface="Arial"/>
                <a:cs typeface="Arial"/>
              </a:rPr>
              <a:t>United</a:t>
            </a:r>
            <a:r>
              <a:rPr sz="1200" spc="-20" dirty="0">
                <a:solidFill>
                  <a:srgbClr val="122C41"/>
                </a:solidFill>
                <a:latin typeface="Arial"/>
                <a:cs typeface="Arial"/>
              </a:rPr>
              <a:t> </a:t>
            </a:r>
            <a:r>
              <a:rPr sz="1200" dirty="0">
                <a:solidFill>
                  <a:srgbClr val="122C41"/>
                </a:solidFill>
                <a:latin typeface="Arial"/>
                <a:cs typeface="Arial"/>
              </a:rPr>
              <a:t>States</a:t>
            </a:r>
            <a:r>
              <a:rPr sz="1200" spc="-25" dirty="0">
                <a:solidFill>
                  <a:srgbClr val="122C41"/>
                </a:solidFill>
                <a:latin typeface="Arial"/>
                <a:cs typeface="Arial"/>
              </a:rPr>
              <a:t> </a:t>
            </a:r>
            <a:r>
              <a:rPr sz="1200" dirty="0">
                <a:solidFill>
                  <a:srgbClr val="122C41"/>
                </a:solidFill>
                <a:latin typeface="Arial"/>
                <a:cs typeface="Arial"/>
              </a:rPr>
              <a:t>-</a:t>
            </a:r>
            <a:r>
              <a:rPr sz="1200" spc="10" dirty="0">
                <a:solidFill>
                  <a:srgbClr val="122C41"/>
                </a:solidFill>
                <a:latin typeface="Arial"/>
                <a:cs typeface="Arial"/>
              </a:rPr>
              <a:t> </a:t>
            </a:r>
            <a:r>
              <a:rPr sz="1200" spc="-5" dirty="0">
                <a:solidFill>
                  <a:srgbClr val="122C41"/>
                </a:solidFill>
                <a:latin typeface="Arial"/>
                <a:cs typeface="Arial"/>
              </a:rPr>
              <a:t>chronic</a:t>
            </a:r>
            <a:r>
              <a:rPr sz="1200" spc="-20" dirty="0">
                <a:solidFill>
                  <a:srgbClr val="122C41"/>
                </a:solidFill>
                <a:latin typeface="Arial"/>
                <a:cs typeface="Arial"/>
              </a:rPr>
              <a:t> </a:t>
            </a:r>
            <a:r>
              <a:rPr sz="1200" spc="-5" dirty="0">
                <a:solidFill>
                  <a:srgbClr val="122C41"/>
                </a:solidFill>
                <a:latin typeface="Arial"/>
                <a:cs typeface="Arial"/>
              </a:rPr>
              <a:t>disease</a:t>
            </a:r>
            <a:r>
              <a:rPr sz="1200" spc="-45" dirty="0">
                <a:solidFill>
                  <a:srgbClr val="122C41"/>
                </a:solidFill>
                <a:latin typeface="Arial"/>
                <a:cs typeface="Arial"/>
              </a:rPr>
              <a:t> </a:t>
            </a:r>
            <a:r>
              <a:rPr sz="1200" spc="-5" dirty="0">
                <a:solidFill>
                  <a:srgbClr val="122C41"/>
                </a:solidFill>
                <a:latin typeface="Arial"/>
                <a:cs typeface="Arial"/>
              </a:rPr>
              <a:t>epidemic</a:t>
            </a:r>
            <a:endParaRPr sz="1200">
              <a:latin typeface="Arial"/>
              <a:cs typeface="Arial"/>
            </a:endParaRPr>
          </a:p>
          <a:p>
            <a:pPr marL="367665" marR="374650" lvl="1" indent="-172720">
              <a:lnSpc>
                <a:spcPct val="100000"/>
              </a:lnSpc>
              <a:spcBef>
                <a:spcPts val="590"/>
              </a:spcBef>
              <a:buClr>
                <a:srgbClr val="3381CC"/>
              </a:buClr>
              <a:buSzPct val="91666"/>
              <a:buChar char="•"/>
              <a:tabLst>
                <a:tab pos="368300" algn="l"/>
              </a:tabLst>
            </a:pPr>
            <a:r>
              <a:rPr sz="1200" spc="-5" dirty="0">
                <a:solidFill>
                  <a:srgbClr val="122C41"/>
                </a:solidFill>
                <a:latin typeface="Arial"/>
                <a:cs typeface="Arial"/>
              </a:rPr>
              <a:t>Chronic </a:t>
            </a:r>
            <a:r>
              <a:rPr sz="1200" dirty="0">
                <a:solidFill>
                  <a:srgbClr val="122C41"/>
                </a:solidFill>
                <a:latin typeface="Arial"/>
                <a:cs typeface="Arial"/>
              </a:rPr>
              <a:t>and mental </a:t>
            </a:r>
            <a:r>
              <a:rPr sz="1200" spc="-5" dirty="0">
                <a:solidFill>
                  <a:srgbClr val="122C41"/>
                </a:solidFill>
                <a:latin typeface="Arial"/>
                <a:cs typeface="Arial"/>
              </a:rPr>
              <a:t>health conditions represent </a:t>
            </a:r>
            <a:r>
              <a:rPr sz="1200" dirty="0">
                <a:solidFill>
                  <a:srgbClr val="122C41"/>
                </a:solidFill>
                <a:latin typeface="Arial"/>
                <a:cs typeface="Arial"/>
              </a:rPr>
              <a:t>90% of the </a:t>
            </a:r>
            <a:r>
              <a:rPr sz="1200" spc="-5" dirty="0">
                <a:solidFill>
                  <a:srgbClr val="122C41"/>
                </a:solidFill>
                <a:latin typeface="Arial"/>
                <a:cs typeface="Arial"/>
              </a:rPr>
              <a:t>nation’s </a:t>
            </a:r>
            <a:r>
              <a:rPr sz="1200" dirty="0">
                <a:solidFill>
                  <a:srgbClr val="122C41"/>
                </a:solidFill>
                <a:latin typeface="Arial"/>
                <a:cs typeface="Arial"/>
              </a:rPr>
              <a:t>$3.3 </a:t>
            </a:r>
            <a:r>
              <a:rPr sz="1200" spc="-5" dirty="0">
                <a:solidFill>
                  <a:srgbClr val="122C41"/>
                </a:solidFill>
                <a:latin typeface="Arial"/>
                <a:cs typeface="Arial"/>
              </a:rPr>
              <a:t>trillion </a:t>
            </a:r>
            <a:r>
              <a:rPr sz="1200" spc="-320" dirty="0">
                <a:solidFill>
                  <a:srgbClr val="122C41"/>
                </a:solidFill>
                <a:latin typeface="Arial"/>
                <a:cs typeface="Arial"/>
              </a:rPr>
              <a:t> </a:t>
            </a:r>
            <a:r>
              <a:rPr sz="1200" spc="-5" dirty="0">
                <a:solidFill>
                  <a:srgbClr val="122C41"/>
                </a:solidFill>
                <a:latin typeface="Arial"/>
                <a:cs typeface="Arial"/>
              </a:rPr>
              <a:t>annual</a:t>
            </a:r>
            <a:r>
              <a:rPr sz="1200" spc="-45" dirty="0">
                <a:solidFill>
                  <a:srgbClr val="122C41"/>
                </a:solidFill>
                <a:latin typeface="Arial"/>
                <a:cs typeface="Arial"/>
              </a:rPr>
              <a:t> </a:t>
            </a:r>
            <a:r>
              <a:rPr sz="1200" spc="-5" dirty="0">
                <a:solidFill>
                  <a:srgbClr val="122C41"/>
                </a:solidFill>
                <a:latin typeface="Arial"/>
                <a:cs typeface="Arial"/>
              </a:rPr>
              <a:t>health</a:t>
            </a:r>
            <a:r>
              <a:rPr sz="1200" spc="-30" dirty="0">
                <a:solidFill>
                  <a:srgbClr val="122C41"/>
                </a:solidFill>
                <a:latin typeface="Arial"/>
                <a:cs typeface="Arial"/>
              </a:rPr>
              <a:t> </a:t>
            </a:r>
            <a:r>
              <a:rPr sz="1200" spc="-5" dirty="0">
                <a:solidFill>
                  <a:srgbClr val="122C41"/>
                </a:solidFill>
                <a:latin typeface="Arial"/>
                <a:cs typeface="Arial"/>
              </a:rPr>
              <a:t>care expenditures</a:t>
            </a:r>
            <a:endParaRPr sz="1200">
              <a:latin typeface="Arial"/>
              <a:cs typeface="Arial"/>
            </a:endParaRPr>
          </a:p>
          <a:p>
            <a:pPr marL="184785" indent="-172720">
              <a:lnSpc>
                <a:spcPct val="100000"/>
              </a:lnSpc>
              <a:spcBef>
                <a:spcPts val="585"/>
              </a:spcBef>
              <a:buClr>
                <a:srgbClr val="3381CC"/>
              </a:buClr>
              <a:buSzPct val="91666"/>
              <a:buChar char="•"/>
              <a:tabLst>
                <a:tab pos="185420" algn="l"/>
              </a:tabLst>
            </a:pPr>
            <a:r>
              <a:rPr sz="1200" spc="-5" dirty="0">
                <a:solidFill>
                  <a:srgbClr val="122C41"/>
                </a:solidFill>
                <a:latin typeface="Arial"/>
                <a:cs typeface="Arial"/>
              </a:rPr>
              <a:t>Comprehensive</a:t>
            </a:r>
            <a:r>
              <a:rPr sz="1200" spc="-35" dirty="0">
                <a:solidFill>
                  <a:srgbClr val="122C41"/>
                </a:solidFill>
                <a:latin typeface="Arial"/>
                <a:cs typeface="Arial"/>
              </a:rPr>
              <a:t> </a:t>
            </a:r>
            <a:r>
              <a:rPr sz="1200" spc="-5" dirty="0">
                <a:solidFill>
                  <a:srgbClr val="122C41"/>
                </a:solidFill>
                <a:latin typeface="Arial"/>
                <a:cs typeface="Arial"/>
              </a:rPr>
              <a:t>worksite</a:t>
            </a:r>
            <a:r>
              <a:rPr sz="1200" spc="5" dirty="0">
                <a:solidFill>
                  <a:srgbClr val="122C41"/>
                </a:solidFill>
                <a:latin typeface="Arial"/>
                <a:cs typeface="Arial"/>
              </a:rPr>
              <a:t> </a:t>
            </a:r>
            <a:r>
              <a:rPr sz="1200" spc="-5" dirty="0">
                <a:solidFill>
                  <a:srgbClr val="122C41"/>
                </a:solidFill>
                <a:latin typeface="Arial"/>
                <a:cs typeface="Arial"/>
              </a:rPr>
              <a:t>health</a:t>
            </a:r>
            <a:r>
              <a:rPr sz="1200" spc="-30" dirty="0">
                <a:solidFill>
                  <a:srgbClr val="122C41"/>
                </a:solidFill>
                <a:latin typeface="Arial"/>
                <a:cs typeface="Arial"/>
              </a:rPr>
              <a:t> </a:t>
            </a:r>
            <a:r>
              <a:rPr sz="1200" spc="-5" dirty="0">
                <a:solidFill>
                  <a:srgbClr val="122C41"/>
                </a:solidFill>
                <a:latin typeface="Arial"/>
                <a:cs typeface="Arial"/>
              </a:rPr>
              <a:t>promotion works</a:t>
            </a:r>
            <a:endParaRPr sz="1200">
              <a:latin typeface="Arial"/>
              <a:cs typeface="Arial"/>
            </a:endParaRPr>
          </a:p>
          <a:p>
            <a:pPr marL="367665" lvl="1" indent="-173355">
              <a:lnSpc>
                <a:spcPct val="100000"/>
              </a:lnSpc>
              <a:spcBef>
                <a:spcPts val="590"/>
              </a:spcBef>
              <a:buClr>
                <a:srgbClr val="3381CC"/>
              </a:buClr>
              <a:buSzPct val="91666"/>
              <a:buChar char="•"/>
              <a:tabLst>
                <a:tab pos="368300" algn="l"/>
              </a:tabLst>
            </a:pPr>
            <a:r>
              <a:rPr sz="1200" spc="-5" dirty="0">
                <a:solidFill>
                  <a:srgbClr val="122C41"/>
                </a:solidFill>
                <a:latin typeface="Arial"/>
                <a:cs typeface="Arial"/>
              </a:rPr>
              <a:t>Individual</a:t>
            </a:r>
            <a:r>
              <a:rPr sz="1200" spc="-60" dirty="0">
                <a:solidFill>
                  <a:srgbClr val="122C41"/>
                </a:solidFill>
                <a:latin typeface="Arial"/>
                <a:cs typeface="Arial"/>
              </a:rPr>
              <a:t> </a:t>
            </a:r>
            <a:r>
              <a:rPr sz="1200" spc="-5" dirty="0">
                <a:solidFill>
                  <a:srgbClr val="122C41"/>
                </a:solidFill>
                <a:latin typeface="Arial"/>
                <a:cs typeface="Arial"/>
              </a:rPr>
              <a:t>risk</a:t>
            </a:r>
            <a:r>
              <a:rPr sz="1200" spc="-15" dirty="0">
                <a:solidFill>
                  <a:srgbClr val="122C41"/>
                </a:solidFill>
                <a:latin typeface="Arial"/>
                <a:cs typeface="Arial"/>
              </a:rPr>
              <a:t> </a:t>
            </a:r>
            <a:r>
              <a:rPr sz="1200" spc="-5" dirty="0">
                <a:solidFill>
                  <a:srgbClr val="122C41"/>
                </a:solidFill>
                <a:latin typeface="Arial"/>
                <a:cs typeface="Arial"/>
              </a:rPr>
              <a:t>reduction</a:t>
            </a:r>
            <a:endParaRPr sz="1200">
              <a:latin typeface="Arial"/>
              <a:cs typeface="Arial"/>
            </a:endParaRPr>
          </a:p>
          <a:p>
            <a:pPr marL="367665" lvl="1" indent="-173355">
              <a:lnSpc>
                <a:spcPct val="100000"/>
              </a:lnSpc>
              <a:spcBef>
                <a:spcPts val="590"/>
              </a:spcBef>
              <a:buClr>
                <a:srgbClr val="3381CC"/>
              </a:buClr>
              <a:buSzPct val="91666"/>
              <a:buChar char="•"/>
              <a:tabLst>
                <a:tab pos="368300" algn="l"/>
              </a:tabLst>
            </a:pPr>
            <a:r>
              <a:rPr sz="1200" spc="-5" dirty="0">
                <a:solidFill>
                  <a:srgbClr val="122C41"/>
                </a:solidFill>
                <a:latin typeface="Arial"/>
                <a:cs typeface="Arial"/>
              </a:rPr>
              <a:t>Environmental</a:t>
            </a:r>
            <a:r>
              <a:rPr sz="1200" spc="-75" dirty="0">
                <a:solidFill>
                  <a:srgbClr val="122C41"/>
                </a:solidFill>
                <a:latin typeface="Arial"/>
                <a:cs typeface="Arial"/>
              </a:rPr>
              <a:t> </a:t>
            </a:r>
            <a:r>
              <a:rPr sz="1200" spc="-5" dirty="0">
                <a:solidFill>
                  <a:srgbClr val="122C41"/>
                </a:solidFill>
                <a:latin typeface="Arial"/>
                <a:cs typeface="Arial"/>
              </a:rPr>
              <a:t>supports</a:t>
            </a:r>
            <a:endParaRPr sz="1200">
              <a:latin typeface="Arial"/>
              <a:cs typeface="Arial"/>
            </a:endParaRPr>
          </a:p>
          <a:p>
            <a:pPr marL="367665" lvl="1" indent="-173355">
              <a:lnSpc>
                <a:spcPct val="100000"/>
              </a:lnSpc>
              <a:spcBef>
                <a:spcPts val="585"/>
              </a:spcBef>
              <a:buClr>
                <a:srgbClr val="3381CC"/>
              </a:buClr>
              <a:buSzPct val="91666"/>
              <a:buChar char="•"/>
              <a:tabLst>
                <a:tab pos="368300" algn="l"/>
              </a:tabLst>
            </a:pPr>
            <a:r>
              <a:rPr sz="1200" spc="-5" dirty="0">
                <a:solidFill>
                  <a:srgbClr val="122C41"/>
                </a:solidFill>
                <a:latin typeface="Arial"/>
                <a:cs typeface="Arial"/>
              </a:rPr>
              <a:t>Policy</a:t>
            </a:r>
            <a:r>
              <a:rPr sz="1200" spc="-25" dirty="0">
                <a:solidFill>
                  <a:srgbClr val="122C41"/>
                </a:solidFill>
                <a:latin typeface="Arial"/>
                <a:cs typeface="Arial"/>
              </a:rPr>
              <a:t> </a:t>
            </a:r>
            <a:r>
              <a:rPr sz="1200" dirty="0">
                <a:solidFill>
                  <a:srgbClr val="122C41"/>
                </a:solidFill>
                <a:latin typeface="Arial"/>
                <a:cs typeface="Arial"/>
              </a:rPr>
              <a:t>and</a:t>
            </a:r>
            <a:r>
              <a:rPr sz="1200" spc="-45" dirty="0">
                <a:solidFill>
                  <a:srgbClr val="122C41"/>
                </a:solidFill>
                <a:latin typeface="Arial"/>
                <a:cs typeface="Arial"/>
              </a:rPr>
              <a:t> </a:t>
            </a:r>
            <a:r>
              <a:rPr sz="1200" spc="-5" dirty="0">
                <a:solidFill>
                  <a:srgbClr val="122C41"/>
                </a:solidFill>
                <a:latin typeface="Arial"/>
                <a:cs typeface="Arial"/>
              </a:rPr>
              <a:t>wellness</a:t>
            </a:r>
            <a:r>
              <a:rPr sz="1200" spc="-20" dirty="0">
                <a:solidFill>
                  <a:srgbClr val="122C41"/>
                </a:solidFill>
                <a:latin typeface="Arial"/>
                <a:cs typeface="Arial"/>
              </a:rPr>
              <a:t> </a:t>
            </a:r>
            <a:r>
              <a:rPr sz="1200" spc="-5" dirty="0">
                <a:solidFill>
                  <a:srgbClr val="122C41"/>
                </a:solidFill>
                <a:latin typeface="Arial"/>
                <a:cs typeface="Arial"/>
              </a:rPr>
              <a:t>activities</a:t>
            </a:r>
            <a:endParaRPr sz="1200">
              <a:latin typeface="Arial"/>
              <a:cs typeface="Arial"/>
            </a:endParaRPr>
          </a:p>
          <a:p>
            <a:pPr marL="184785" indent="-172720">
              <a:lnSpc>
                <a:spcPct val="100000"/>
              </a:lnSpc>
              <a:spcBef>
                <a:spcPts val="590"/>
              </a:spcBef>
              <a:buClr>
                <a:srgbClr val="3381CC"/>
              </a:buClr>
              <a:buSzPct val="91666"/>
              <a:buChar char="•"/>
              <a:tabLst>
                <a:tab pos="185420" algn="l"/>
              </a:tabLst>
            </a:pPr>
            <a:r>
              <a:rPr sz="1200" spc="-5" dirty="0">
                <a:solidFill>
                  <a:srgbClr val="122C41"/>
                </a:solidFill>
                <a:latin typeface="Arial"/>
                <a:cs typeface="Arial"/>
              </a:rPr>
              <a:t>Less</a:t>
            </a:r>
            <a:r>
              <a:rPr sz="1200" spc="-10" dirty="0">
                <a:solidFill>
                  <a:srgbClr val="122C41"/>
                </a:solidFill>
                <a:latin typeface="Arial"/>
                <a:cs typeface="Arial"/>
              </a:rPr>
              <a:t> </a:t>
            </a:r>
            <a:r>
              <a:rPr sz="1200" dirty="0">
                <a:solidFill>
                  <a:srgbClr val="122C41"/>
                </a:solidFill>
                <a:latin typeface="Arial"/>
                <a:cs typeface="Arial"/>
              </a:rPr>
              <a:t>than</a:t>
            </a:r>
            <a:r>
              <a:rPr sz="1200" spc="-25" dirty="0">
                <a:solidFill>
                  <a:srgbClr val="122C41"/>
                </a:solidFill>
                <a:latin typeface="Arial"/>
                <a:cs typeface="Arial"/>
              </a:rPr>
              <a:t> </a:t>
            </a:r>
            <a:r>
              <a:rPr sz="1200" dirty="0">
                <a:solidFill>
                  <a:srgbClr val="122C41"/>
                </a:solidFill>
                <a:latin typeface="Arial"/>
                <a:cs typeface="Arial"/>
              </a:rPr>
              <a:t>20%</a:t>
            </a:r>
            <a:r>
              <a:rPr sz="1200" spc="-20" dirty="0">
                <a:solidFill>
                  <a:srgbClr val="122C41"/>
                </a:solidFill>
                <a:latin typeface="Arial"/>
                <a:cs typeface="Arial"/>
              </a:rPr>
              <a:t> </a:t>
            </a:r>
            <a:r>
              <a:rPr sz="1200" dirty="0">
                <a:solidFill>
                  <a:srgbClr val="122C41"/>
                </a:solidFill>
                <a:latin typeface="Arial"/>
                <a:cs typeface="Arial"/>
              </a:rPr>
              <a:t>of</a:t>
            </a:r>
            <a:r>
              <a:rPr sz="1200" spc="5" dirty="0">
                <a:solidFill>
                  <a:srgbClr val="122C41"/>
                </a:solidFill>
                <a:latin typeface="Arial"/>
                <a:cs typeface="Arial"/>
              </a:rPr>
              <a:t> </a:t>
            </a:r>
            <a:r>
              <a:rPr sz="1200" spc="-5" dirty="0">
                <a:solidFill>
                  <a:srgbClr val="122C41"/>
                </a:solidFill>
                <a:latin typeface="Arial"/>
                <a:cs typeface="Arial"/>
              </a:rPr>
              <a:t>employers</a:t>
            </a:r>
            <a:r>
              <a:rPr sz="1200" spc="-30" dirty="0">
                <a:solidFill>
                  <a:srgbClr val="122C41"/>
                </a:solidFill>
                <a:latin typeface="Arial"/>
                <a:cs typeface="Arial"/>
              </a:rPr>
              <a:t> </a:t>
            </a:r>
            <a:r>
              <a:rPr sz="1200" dirty="0">
                <a:solidFill>
                  <a:srgbClr val="122C41"/>
                </a:solidFill>
                <a:latin typeface="Arial"/>
                <a:cs typeface="Arial"/>
              </a:rPr>
              <a:t>offer</a:t>
            </a:r>
            <a:r>
              <a:rPr sz="1200" spc="-30" dirty="0">
                <a:solidFill>
                  <a:srgbClr val="122C41"/>
                </a:solidFill>
                <a:latin typeface="Arial"/>
                <a:cs typeface="Arial"/>
              </a:rPr>
              <a:t> </a:t>
            </a:r>
            <a:r>
              <a:rPr sz="1200" dirty="0">
                <a:solidFill>
                  <a:srgbClr val="122C41"/>
                </a:solidFill>
                <a:latin typeface="Arial"/>
                <a:cs typeface="Arial"/>
              </a:rPr>
              <a:t>a </a:t>
            </a:r>
            <a:r>
              <a:rPr sz="1200" spc="-5" dirty="0">
                <a:solidFill>
                  <a:srgbClr val="122C41"/>
                </a:solidFill>
                <a:latin typeface="Arial"/>
                <a:cs typeface="Arial"/>
              </a:rPr>
              <a:t>comprehensive</a:t>
            </a:r>
            <a:r>
              <a:rPr sz="1200" spc="-25" dirty="0">
                <a:solidFill>
                  <a:srgbClr val="122C41"/>
                </a:solidFill>
                <a:latin typeface="Arial"/>
                <a:cs typeface="Arial"/>
              </a:rPr>
              <a:t> </a:t>
            </a:r>
            <a:r>
              <a:rPr sz="1200" spc="-5" dirty="0">
                <a:solidFill>
                  <a:srgbClr val="122C41"/>
                </a:solidFill>
                <a:latin typeface="Arial"/>
                <a:cs typeface="Arial"/>
              </a:rPr>
              <a:t>worksite</a:t>
            </a:r>
            <a:r>
              <a:rPr sz="1200" spc="10" dirty="0">
                <a:solidFill>
                  <a:srgbClr val="122C41"/>
                </a:solidFill>
                <a:latin typeface="Arial"/>
                <a:cs typeface="Arial"/>
              </a:rPr>
              <a:t> </a:t>
            </a:r>
            <a:r>
              <a:rPr sz="1200" spc="-5" dirty="0">
                <a:solidFill>
                  <a:srgbClr val="122C41"/>
                </a:solidFill>
                <a:latin typeface="Arial"/>
                <a:cs typeface="Arial"/>
              </a:rPr>
              <a:t>health</a:t>
            </a:r>
            <a:r>
              <a:rPr sz="1200" spc="-25" dirty="0">
                <a:solidFill>
                  <a:srgbClr val="122C41"/>
                </a:solidFill>
                <a:latin typeface="Arial"/>
                <a:cs typeface="Arial"/>
              </a:rPr>
              <a:t> </a:t>
            </a:r>
            <a:r>
              <a:rPr sz="1200" spc="-5" dirty="0">
                <a:solidFill>
                  <a:srgbClr val="122C41"/>
                </a:solidFill>
                <a:latin typeface="Arial"/>
                <a:cs typeface="Arial"/>
              </a:rPr>
              <a:t>promotion</a:t>
            </a:r>
            <a:r>
              <a:rPr sz="1200" spc="-25" dirty="0">
                <a:solidFill>
                  <a:srgbClr val="122C41"/>
                </a:solidFill>
                <a:latin typeface="Arial"/>
                <a:cs typeface="Arial"/>
              </a:rPr>
              <a:t> </a:t>
            </a:r>
            <a:r>
              <a:rPr sz="1200" spc="-5" dirty="0">
                <a:solidFill>
                  <a:srgbClr val="122C41"/>
                </a:solidFill>
                <a:latin typeface="Arial"/>
                <a:cs typeface="Arial"/>
              </a:rPr>
              <a:t>program</a:t>
            </a:r>
            <a:endParaRPr sz="1200">
              <a:latin typeface="Arial"/>
              <a:cs typeface="Arial"/>
            </a:endParaRPr>
          </a:p>
          <a:p>
            <a:pPr marL="367665" marR="100965" lvl="1" indent="-172720">
              <a:lnSpc>
                <a:spcPct val="100000"/>
              </a:lnSpc>
              <a:spcBef>
                <a:spcPts val="585"/>
              </a:spcBef>
              <a:buClr>
                <a:srgbClr val="3381CC"/>
              </a:buClr>
              <a:buSzPct val="91666"/>
              <a:buChar char="•"/>
              <a:tabLst>
                <a:tab pos="368300" algn="l"/>
              </a:tabLst>
            </a:pPr>
            <a:r>
              <a:rPr sz="1200" spc="-5" dirty="0">
                <a:solidFill>
                  <a:srgbClr val="122C41"/>
                </a:solidFill>
                <a:latin typeface="Arial"/>
                <a:cs typeface="Arial"/>
              </a:rPr>
              <a:t>Linnan </a:t>
            </a:r>
            <a:r>
              <a:rPr sz="1200" dirty="0">
                <a:solidFill>
                  <a:srgbClr val="122C41"/>
                </a:solidFill>
                <a:latin typeface="Arial"/>
                <a:cs typeface="Arial"/>
              </a:rPr>
              <a:t>LA, </a:t>
            </a:r>
            <a:r>
              <a:rPr sz="1200" spc="-5" dirty="0">
                <a:solidFill>
                  <a:srgbClr val="122C41"/>
                </a:solidFill>
                <a:latin typeface="Arial"/>
                <a:cs typeface="Arial"/>
              </a:rPr>
              <a:t>Cluff </a:t>
            </a:r>
            <a:r>
              <a:rPr sz="1200" dirty="0">
                <a:solidFill>
                  <a:srgbClr val="122C41"/>
                </a:solidFill>
                <a:latin typeface="Arial"/>
                <a:cs typeface="Arial"/>
              </a:rPr>
              <a:t>L, Lang JE, Penne </a:t>
            </a:r>
            <a:r>
              <a:rPr sz="1200" spc="-5" dirty="0">
                <a:solidFill>
                  <a:srgbClr val="122C41"/>
                </a:solidFill>
                <a:latin typeface="Arial"/>
                <a:cs typeface="Arial"/>
              </a:rPr>
              <a:t>M, Leff MS. Results </a:t>
            </a:r>
            <a:r>
              <a:rPr sz="1200" dirty="0">
                <a:solidFill>
                  <a:srgbClr val="122C41"/>
                </a:solidFill>
                <a:latin typeface="Arial"/>
                <a:cs typeface="Arial"/>
              </a:rPr>
              <a:t>of the </a:t>
            </a:r>
            <a:r>
              <a:rPr sz="1200" spc="-5" dirty="0">
                <a:solidFill>
                  <a:srgbClr val="122C41"/>
                </a:solidFill>
                <a:latin typeface="Arial"/>
                <a:cs typeface="Arial"/>
              </a:rPr>
              <a:t>Workplace Health in </a:t>
            </a:r>
            <a:r>
              <a:rPr sz="1200" spc="-320" dirty="0">
                <a:solidFill>
                  <a:srgbClr val="122C41"/>
                </a:solidFill>
                <a:latin typeface="Arial"/>
                <a:cs typeface="Arial"/>
              </a:rPr>
              <a:t> </a:t>
            </a:r>
            <a:r>
              <a:rPr sz="1200" spc="-5" dirty="0">
                <a:solidFill>
                  <a:srgbClr val="122C41"/>
                </a:solidFill>
                <a:latin typeface="Arial"/>
                <a:cs typeface="Arial"/>
              </a:rPr>
              <a:t>America </a:t>
            </a:r>
            <a:r>
              <a:rPr sz="1200" spc="-20" dirty="0">
                <a:solidFill>
                  <a:srgbClr val="122C41"/>
                </a:solidFill>
                <a:latin typeface="Arial"/>
                <a:cs typeface="Arial"/>
              </a:rPr>
              <a:t>Survey. </a:t>
            </a:r>
            <a:r>
              <a:rPr sz="1200" spc="-5" dirty="0">
                <a:solidFill>
                  <a:srgbClr val="122C41"/>
                </a:solidFill>
                <a:latin typeface="Arial"/>
                <a:cs typeface="Arial"/>
              </a:rPr>
              <a:t>American Journal </a:t>
            </a:r>
            <a:r>
              <a:rPr sz="1200" dirty="0">
                <a:solidFill>
                  <a:srgbClr val="122C41"/>
                </a:solidFill>
                <a:latin typeface="Arial"/>
                <a:cs typeface="Arial"/>
              </a:rPr>
              <a:t>of </a:t>
            </a:r>
            <a:r>
              <a:rPr sz="1200" spc="-5" dirty="0">
                <a:solidFill>
                  <a:srgbClr val="122C41"/>
                </a:solidFill>
                <a:latin typeface="Arial"/>
                <a:cs typeface="Arial"/>
              </a:rPr>
              <a:t>Health Promotion </a:t>
            </a:r>
            <a:r>
              <a:rPr sz="1200" dirty="0">
                <a:solidFill>
                  <a:srgbClr val="122C41"/>
                </a:solidFill>
                <a:latin typeface="Arial"/>
                <a:cs typeface="Arial"/>
              </a:rPr>
              <a:t>2019, </a:t>
            </a:r>
            <a:r>
              <a:rPr sz="1200" spc="-20" dirty="0">
                <a:solidFill>
                  <a:srgbClr val="122C41"/>
                </a:solidFill>
                <a:latin typeface="Arial"/>
                <a:cs typeface="Arial"/>
              </a:rPr>
              <a:t>Vol. </a:t>
            </a:r>
            <a:r>
              <a:rPr sz="1200" dirty="0">
                <a:solidFill>
                  <a:srgbClr val="122C41"/>
                </a:solidFill>
                <a:latin typeface="Arial"/>
                <a:cs typeface="Arial"/>
              </a:rPr>
              <a:t>33, </a:t>
            </a:r>
            <a:r>
              <a:rPr sz="1200" spc="-5" dirty="0">
                <a:solidFill>
                  <a:srgbClr val="122C41"/>
                </a:solidFill>
                <a:latin typeface="Arial"/>
                <a:cs typeface="Arial"/>
              </a:rPr>
              <a:t>No. </a:t>
            </a:r>
            <a:r>
              <a:rPr sz="1200" dirty="0">
                <a:solidFill>
                  <a:srgbClr val="122C41"/>
                </a:solidFill>
                <a:latin typeface="Arial"/>
                <a:cs typeface="Arial"/>
              </a:rPr>
              <a:t>5, pp. </a:t>
            </a:r>
            <a:r>
              <a:rPr sz="1200" spc="5" dirty="0">
                <a:solidFill>
                  <a:srgbClr val="122C41"/>
                </a:solidFill>
                <a:latin typeface="Arial"/>
                <a:cs typeface="Arial"/>
              </a:rPr>
              <a:t> </a:t>
            </a:r>
            <a:r>
              <a:rPr sz="1200" spc="-5" dirty="0">
                <a:solidFill>
                  <a:srgbClr val="122C41"/>
                </a:solidFill>
                <a:latin typeface="Arial"/>
                <a:cs typeface="Arial"/>
              </a:rPr>
              <a:t>652-665.</a:t>
            </a:r>
            <a:endParaRPr sz="1200">
              <a:latin typeface="Arial"/>
              <a:cs typeface="Arial"/>
            </a:endParaRPr>
          </a:p>
          <a:p>
            <a:pPr marL="367665" marR="387985" lvl="1" indent="-172720">
              <a:lnSpc>
                <a:spcPct val="100000"/>
              </a:lnSpc>
              <a:spcBef>
                <a:spcPts val="590"/>
              </a:spcBef>
              <a:buClr>
                <a:srgbClr val="3381CC"/>
              </a:buClr>
              <a:buSzPct val="91666"/>
              <a:buChar char="•"/>
              <a:tabLst>
                <a:tab pos="368300" algn="l"/>
              </a:tabLst>
            </a:pPr>
            <a:r>
              <a:rPr sz="1200" spc="-5" dirty="0">
                <a:solidFill>
                  <a:srgbClr val="122C41"/>
                </a:solidFill>
                <a:latin typeface="Arial"/>
                <a:cs typeface="Arial"/>
              </a:rPr>
              <a:t>McCleary </a:t>
            </a:r>
            <a:r>
              <a:rPr sz="1200" dirty="0">
                <a:solidFill>
                  <a:srgbClr val="122C41"/>
                </a:solidFill>
                <a:latin typeface="Arial"/>
                <a:cs typeface="Arial"/>
              </a:rPr>
              <a:t>K, </a:t>
            </a:r>
            <a:r>
              <a:rPr sz="1200" spc="-5" dirty="0">
                <a:solidFill>
                  <a:srgbClr val="122C41"/>
                </a:solidFill>
                <a:latin typeface="Arial"/>
                <a:cs typeface="Arial"/>
              </a:rPr>
              <a:t>Goetzel RZ, </a:t>
            </a:r>
            <a:r>
              <a:rPr sz="1200" dirty="0">
                <a:solidFill>
                  <a:srgbClr val="122C41"/>
                </a:solidFill>
                <a:latin typeface="Arial"/>
                <a:cs typeface="Arial"/>
              </a:rPr>
              <a:t>Roemer </a:t>
            </a:r>
            <a:r>
              <a:rPr sz="1200" spc="-5" dirty="0">
                <a:solidFill>
                  <a:srgbClr val="122C41"/>
                </a:solidFill>
                <a:latin typeface="Arial"/>
                <a:cs typeface="Arial"/>
              </a:rPr>
              <a:t>EC, </a:t>
            </a:r>
            <a:r>
              <a:rPr sz="1200" dirty="0">
                <a:solidFill>
                  <a:srgbClr val="122C41"/>
                </a:solidFill>
                <a:latin typeface="Arial"/>
                <a:cs typeface="Arial"/>
              </a:rPr>
              <a:t>et </a:t>
            </a:r>
            <a:r>
              <a:rPr sz="1200" spc="-5" dirty="0">
                <a:solidFill>
                  <a:srgbClr val="122C41"/>
                </a:solidFill>
                <a:latin typeface="Arial"/>
                <a:cs typeface="Arial"/>
              </a:rPr>
              <a:t>al. Employer </a:t>
            </a:r>
            <a:r>
              <a:rPr sz="1200" dirty="0">
                <a:solidFill>
                  <a:srgbClr val="122C41"/>
                </a:solidFill>
                <a:latin typeface="Arial"/>
                <a:cs typeface="Arial"/>
              </a:rPr>
              <a:t>and </a:t>
            </a:r>
            <a:r>
              <a:rPr sz="1200" spc="-5" dirty="0">
                <a:solidFill>
                  <a:srgbClr val="122C41"/>
                </a:solidFill>
                <a:latin typeface="Arial"/>
                <a:cs typeface="Arial"/>
              </a:rPr>
              <a:t>Employee Opinions </a:t>
            </a:r>
            <a:r>
              <a:rPr sz="1200" spc="-320" dirty="0">
                <a:solidFill>
                  <a:srgbClr val="122C41"/>
                </a:solidFill>
                <a:latin typeface="Arial"/>
                <a:cs typeface="Arial"/>
              </a:rPr>
              <a:t> </a:t>
            </a:r>
            <a:r>
              <a:rPr sz="1200" dirty="0">
                <a:solidFill>
                  <a:srgbClr val="122C41"/>
                </a:solidFill>
                <a:latin typeface="Arial"/>
                <a:cs typeface="Arial"/>
              </a:rPr>
              <a:t>About </a:t>
            </a:r>
            <a:r>
              <a:rPr sz="1200" spc="-5" dirty="0">
                <a:solidFill>
                  <a:srgbClr val="122C41"/>
                </a:solidFill>
                <a:latin typeface="Arial"/>
                <a:cs typeface="Arial"/>
              </a:rPr>
              <a:t>Workplace Health Promotion (Wellness) Programs: Results </a:t>
            </a:r>
            <a:r>
              <a:rPr sz="1200" dirty="0">
                <a:solidFill>
                  <a:srgbClr val="122C41"/>
                </a:solidFill>
                <a:latin typeface="Arial"/>
                <a:cs typeface="Arial"/>
              </a:rPr>
              <a:t>of the 2015 </a:t>
            </a:r>
            <a:r>
              <a:rPr sz="1200" spc="5" dirty="0">
                <a:solidFill>
                  <a:srgbClr val="122C41"/>
                </a:solidFill>
                <a:latin typeface="Arial"/>
                <a:cs typeface="Arial"/>
              </a:rPr>
              <a:t> </a:t>
            </a:r>
            <a:r>
              <a:rPr sz="1200" spc="-5" dirty="0">
                <a:solidFill>
                  <a:srgbClr val="122C41"/>
                </a:solidFill>
                <a:latin typeface="Arial"/>
                <a:cs typeface="Arial"/>
              </a:rPr>
              <a:t>Harris</a:t>
            </a:r>
            <a:r>
              <a:rPr sz="1200" dirty="0">
                <a:solidFill>
                  <a:srgbClr val="122C41"/>
                </a:solidFill>
                <a:latin typeface="Arial"/>
                <a:cs typeface="Arial"/>
              </a:rPr>
              <a:t> </a:t>
            </a:r>
            <a:r>
              <a:rPr sz="1200" spc="-5" dirty="0">
                <a:solidFill>
                  <a:srgbClr val="122C41"/>
                </a:solidFill>
                <a:latin typeface="Arial"/>
                <a:cs typeface="Arial"/>
              </a:rPr>
              <a:t>Poll</a:t>
            </a:r>
            <a:r>
              <a:rPr sz="1200" spc="-25" dirty="0">
                <a:solidFill>
                  <a:srgbClr val="122C41"/>
                </a:solidFill>
                <a:latin typeface="Arial"/>
                <a:cs typeface="Arial"/>
              </a:rPr>
              <a:t> </a:t>
            </a:r>
            <a:r>
              <a:rPr sz="1200" spc="-5" dirty="0">
                <a:solidFill>
                  <a:srgbClr val="122C41"/>
                </a:solidFill>
                <a:latin typeface="Arial"/>
                <a:cs typeface="Arial"/>
              </a:rPr>
              <a:t>Nielsen</a:t>
            </a:r>
            <a:r>
              <a:rPr sz="1200" spc="-20" dirty="0">
                <a:solidFill>
                  <a:srgbClr val="122C41"/>
                </a:solidFill>
                <a:latin typeface="Arial"/>
                <a:cs typeface="Arial"/>
              </a:rPr>
              <a:t> Survey.</a:t>
            </a:r>
            <a:r>
              <a:rPr sz="1200" spc="5" dirty="0">
                <a:solidFill>
                  <a:srgbClr val="122C41"/>
                </a:solidFill>
                <a:latin typeface="Arial"/>
                <a:cs typeface="Arial"/>
              </a:rPr>
              <a:t> </a:t>
            </a:r>
            <a:r>
              <a:rPr sz="1200" dirty="0">
                <a:solidFill>
                  <a:srgbClr val="122C41"/>
                </a:solidFill>
                <a:latin typeface="Arial"/>
                <a:cs typeface="Arial"/>
              </a:rPr>
              <a:t>J Occup</a:t>
            </a:r>
            <a:r>
              <a:rPr sz="1200" spc="-5" dirty="0">
                <a:solidFill>
                  <a:srgbClr val="122C41"/>
                </a:solidFill>
                <a:latin typeface="Arial"/>
                <a:cs typeface="Arial"/>
              </a:rPr>
              <a:t> Environ Med.</a:t>
            </a:r>
            <a:r>
              <a:rPr sz="1200" spc="-10" dirty="0">
                <a:solidFill>
                  <a:srgbClr val="122C41"/>
                </a:solidFill>
                <a:latin typeface="Arial"/>
                <a:cs typeface="Arial"/>
              </a:rPr>
              <a:t> </a:t>
            </a:r>
            <a:r>
              <a:rPr sz="1200" dirty="0">
                <a:solidFill>
                  <a:srgbClr val="122C41"/>
                </a:solidFill>
                <a:latin typeface="Arial"/>
                <a:cs typeface="Arial"/>
              </a:rPr>
              <a:t>2017</a:t>
            </a:r>
            <a:r>
              <a:rPr sz="1200" spc="-5" dirty="0">
                <a:solidFill>
                  <a:srgbClr val="122C41"/>
                </a:solidFill>
                <a:latin typeface="Arial"/>
                <a:cs typeface="Arial"/>
              </a:rPr>
              <a:t> Mar;59(3):256-263.</a:t>
            </a:r>
            <a:endParaRPr sz="1200">
              <a:latin typeface="Arial"/>
              <a:cs typeface="Arial"/>
            </a:endParaRPr>
          </a:p>
          <a:p>
            <a:pPr marL="184785" indent="-172720">
              <a:lnSpc>
                <a:spcPct val="100000"/>
              </a:lnSpc>
              <a:spcBef>
                <a:spcPts val="590"/>
              </a:spcBef>
              <a:buClr>
                <a:srgbClr val="3381CC"/>
              </a:buClr>
              <a:buSzPct val="91666"/>
              <a:buChar char="•"/>
              <a:tabLst>
                <a:tab pos="185420" algn="l"/>
              </a:tabLst>
            </a:pPr>
            <a:r>
              <a:rPr sz="1200" spc="-5" dirty="0">
                <a:solidFill>
                  <a:srgbClr val="122C41"/>
                </a:solidFill>
                <a:latin typeface="Arial"/>
                <a:cs typeface="Arial"/>
              </a:rPr>
              <a:t>Few</a:t>
            </a:r>
            <a:r>
              <a:rPr sz="1200" spc="-10" dirty="0">
                <a:solidFill>
                  <a:srgbClr val="122C41"/>
                </a:solidFill>
                <a:latin typeface="Arial"/>
                <a:cs typeface="Arial"/>
              </a:rPr>
              <a:t> </a:t>
            </a:r>
            <a:r>
              <a:rPr sz="1200" spc="-5" dirty="0">
                <a:solidFill>
                  <a:srgbClr val="122C41"/>
                </a:solidFill>
                <a:latin typeface="Arial"/>
                <a:cs typeface="Arial"/>
              </a:rPr>
              <a:t>validated</a:t>
            </a:r>
            <a:r>
              <a:rPr sz="1200" spc="-40" dirty="0">
                <a:solidFill>
                  <a:srgbClr val="122C41"/>
                </a:solidFill>
                <a:latin typeface="Arial"/>
                <a:cs typeface="Arial"/>
              </a:rPr>
              <a:t> </a:t>
            </a:r>
            <a:r>
              <a:rPr sz="1200" spc="-5" dirty="0">
                <a:solidFill>
                  <a:srgbClr val="122C41"/>
                </a:solidFill>
                <a:latin typeface="Arial"/>
                <a:cs typeface="Arial"/>
              </a:rPr>
              <a:t>worksite</a:t>
            </a:r>
            <a:r>
              <a:rPr sz="1200" spc="-10" dirty="0">
                <a:solidFill>
                  <a:srgbClr val="122C41"/>
                </a:solidFill>
                <a:latin typeface="Arial"/>
                <a:cs typeface="Arial"/>
              </a:rPr>
              <a:t> </a:t>
            </a:r>
            <a:r>
              <a:rPr sz="1200" spc="-5" dirty="0">
                <a:solidFill>
                  <a:srgbClr val="122C41"/>
                </a:solidFill>
                <a:latin typeface="Arial"/>
                <a:cs typeface="Arial"/>
              </a:rPr>
              <a:t>tools</a:t>
            </a:r>
            <a:endParaRPr sz="1200">
              <a:latin typeface="Arial"/>
              <a:cs typeface="Arial"/>
            </a:endParaRPr>
          </a:p>
        </p:txBody>
      </p:sp>
      <p:sp>
        <p:nvSpPr>
          <p:cNvPr id="4" name="object 4"/>
          <p:cNvSpPr txBox="1"/>
          <p:nvPr/>
        </p:nvSpPr>
        <p:spPr>
          <a:xfrm>
            <a:off x="6330712" y="4574485"/>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3381CC"/>
                </a:solidFill>
                <a:latin typeface="Arial"/>
                <a:cs typeface="Arial"/>
              </a:rPr>
              <a:t>9</a:t>
            </a:fld>
            <a:endParaRPr sz="1000">
              <a:latin typeface="Arial"/>
              <a:cs typeface="Arial"/>
            </a:endParaRPr>
          </a:p>
        </p:txBody>
      </p:sp>
      <p:sp>
        <p:nvSpPr>
          <p:cNvPr id="3" name="object 3"/>
          <p:cNvSpPr txBox="1">
            <a:spLocks noGrp="1"/>
          </p:cNvSpPr>
          <p:nvPr>
            <p:ph type="title"/>
          </p:nvPr>
        </p:nvSpPr>
        <p:spPr>
          <a:xfrm>
            <a:off x="643286" y="214917"/>
            <a:ext cx="55695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02B40"/>
                </a:solidFill>
                <a:latin typeface="Arial"/>
                <a:cs typeface="Arial"/>
              </a:rPr>
              <a:t>Why</a:t>
            </a:r>
            <a:r>
              <a:rPr sz="1800" b="1" spc="-25" dirty="0">
                <a:solidFill>
                  <a:srgbClr val="102B40"/>
                </a:solidFill>
                <a:latin typeface="Arial"/>
                <a:cs typeface="Arial"/>
              </a:rPr>
              <a:t> </a:t>
            </a:r>
            <a:r>
              <a:rPr sz="1800" b="1" spc="-10" dirty="0">
                <a:solidFill>
                  <a:srgbClr val="102B40"/>
                </a:solidFill>
                <a:latin typeface="Arial"/>
                <a:cs typeface="Arial"/>
              </a:rPr>
              <a:t>Develop</a:t>
            </a:r>
            <a:r>
              <a:rPr sz="1800" b="1" spc="30" dirty="0">
                <a:solidFill>
                  <a:srgbClr val="102B40"/>
                </a:solidFill>
                <a:latin typeface="Arial"/>
                <a:cs typeface="Arial"/>
              </a:rPr>
              <a:t> </a:t>
            </a:r>
            <a:r>
              <a:rPr sz="1800" b="1" dirty="0">
                <a:solidFill>
                  <a:srgbClr val="102B40"/>
                </a:solidFill>
                <a:latin typeface="Arial"/>
                <a:cs typeface="Arial"/>
              </a:rPr>
              <a:t>the</a:t>
            </a:r>
            <a:r>
              <a:rPr sz="1800" b="1" spc="-15" dirty="0">
                <a:solidFill>
                  <a:srgbClr val="102B40"/>
                </a:solidFill>
                <a:latin typeface="Arial"/>
                <a:cs typeface="Arial"/>
              </a:rPr>
              <a:t> </a:t>
            </a:r>
            <a:r>
              <a:rPr sz="1800" b="1" spc="-5" dirty="0">
                <a:solidFill>
                  <a:srgbClr val="102B40"/>
                </a:solidFill>
                <a:latin typeface="Arial"/>
                <a:cs typeface="Arial"/>
              </a:rPr>
              <a:t>CDC</a:t>
            </a:r>
            <a:r>
              <a:rPr sz="1800" b="1" spc="5" dirty="0">
                <a:solidFill>
                  <a:srgbClr val="102B40"/>
                </a:solidFill>
                <a:latin typeface="Arial"/>
                <a:cs typeface="Arial"/>
              </a:rPr>
              <a:t> </a:t>
            </a:r>
            <a:r>
              <a:rPr sz="1800" b="1" spc="-10" dirty="0">
                <a:solidFill>
                  <a:srgbClr val="102B40"/>
                </a:solidFill>
                <a:latin typeface="Arial"/>
                <a:cs typeface="Arial"/>
              </a:rPr>
              <a:t>Worksite</a:t>
            </a:r>
            <a:r>
              <a:rPr sz="1800" b="1" spc="-15" dirty="0">
                <a:solidFill>
                  <a:srgbClr val="102B40"/>
                </a:solidFill>
                <a:latin typeface="Arial"/>
                <a:cs typeface="Arial"/>
              </a:rPr>
              <a:t> </a:t>
            </a:r>
            <a:r>
              <a:rPr sz="1800" b="1" spc="-5" dirty="0">
                <a:solidFill>
                  <a:srgbClr val="102B40"/>
                </a:solidFill>
                <a:latin typeface="Arial"/>
                <a:cs typeface="Arial"/>
              </a:rPr>
              <a:t>Health ScoreCard?</a:t>
            </a:r>
            <a:endParaRPr sz="1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F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NCCDPHP">
      <a:dk1>
        <a:srgbClr val="122C41"/>
      </a:dk1>
      <a:lt1>
        <a:sysClr val="window" lastClr="FFFFFF"/>
      </a:lt1>
      <a:dk2>
        <a:srgbClr val="3D3D3D"/>
      </a:dk2>
      <a:lt2>
        <a:srgbClr val="D3F9EB"/>
      </a:lt2>
      <a:accent1>
        <a:srgbClr val="2C5760"/>
      </a:accent1>
      <a:accent2>
        <a:srgbClr val="56A0B8"/>
      </a:accent2>
      <a:accent3>
        <a:srgbClr val="24E0C5"/>
      </a:accent3>
      <a:accent4>
        <a:srgbClr val="969FA7"/>
      </a:accent4>
      <a:accent5>
        <a:srgbClr val="5ACC5A"/>
      </a:accent5>
      <a:accent6>
        <a:srgbClr val="0AA750"/>
      </a:accent6>
      <a:hlink>
        <a:srgbClr val="828282"/>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10106</TotalTime>
  <Words>3268</Words>
  <Application>Microsoft Office PowerPoint</Application>
  <PresentationFormat>Custom</PresentationFormat>
  <Paragraphs>679</Paragraphs>
  <Slides>34</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Courier New</vt:lpstr>
      <vt:lpstr>Myriad Pro</vt:lpstr>
      <vt:lpstr>Times</vt:lpstr>
      <vt:lpstr>Times New Roman</vt:lpstr>
      <vt:lpstr>Wingdings</vt:lpstr>
      <vt:lpstr>Wingdings 2</vt:lpstr>
      <vt:lpstr>Office Theme</vt:lpstr>
      <vt:lpstr>Dividend</vt:lpstr>
      <vt:lpstr>The CDC Worksite Health ScoreCard: A Tool to Advance Workplace Health Promotion Programs and Practices </vt:lpstr>
      <vt:lpstr>Learning Objectives</vt:lpstr>
      <vt:lpstr>BENEFITS OF WORKPLACE HEALTH PROGRAMS</vt:lpstr>
      <vt:lpstr>Benefits of Workplace Health Promotion for Employers </vt:lpstr>
      <vt:lpstr>PowerPoint Presentation</vt:lpstr>
      <vt:lpstr>PowerPoint Presentation</vt:lpstr>
      <vt:lpstr>WHAT IS THE CDC WORKSITE HEALTH  SCORECARD AND HOW CAN IT BE USED</vt:lpstr>
      <vt:lpstr>CDC Worksite Health ScoreCard</vt:lpstr>
      <vt:lpstr>Why Develop the CDC Worksite Health ScoreCard?</vt:lpstr>
      <vt:lpstr>How is the CDC Worksite Health ScoreCard Organized?</vt:lpstr>
      <vt:lpstr>Program Strategies and Interventions</vt:lpstr>
      <vt:lpstr>Social Determinants of Health to Advance Health Equity</vt:lpstr>
      <vt:lpstr>THE 2019 update PROCESS: Survey Development</vt:lpstr>
      <vt:lpstr>THE 2019 update PROCESS: Survey Testing</vt:lpstr>
      <vt:lpstr>How is the CDC Worksite Health ScoreCard Scored?</vt:lpstr>
      <vt:lpstr>The CDC Worksite Health ScoreCard  Scoring Methodology</vt:lpstr>
      <vt:lpstr>Who Can Use the CDC Worksite Health ScoreCard?</vt:lpstr>
      <vt:lpstr>PROFILE OF CDC WORKSITE HEALTH  SCORECARD USERS</vt:lpstr>
      <vt:lpstr>CDC Worksite Health ScoreCard Employer Location  (2013-2022) Unique Employers Only</vt:lpstr>
      <vt:lpstr>CDC Worksite Health ScoreCard Employer Profile  (2017-2022)</vt:lpstr>
      <vt:lpstr>CDC Worksite Health ScoreCard Employer Business Type  (2017-2022) Unique Employers Only</vt:lpstr>
      <vt:lpstr>CDC Worksite Health ScoreCard Employer Size (2017-2022) Unique Employers Only</vt:lpstr>
      <vt:lpstr>CDC Worksite Health ScoreCard Employer Industry Sector  (2013-2022)</vt:lpstr>
      <vt:lpstr>PowerPoint Presentation</vt:lpstr>
      <vt:lpstr>PowerPoint Presentation</vt:lpstr>
      <vt:lpstr>OVERVIEW OF THE ONLINE CDC WORKSITE  HEALTH SCORECARD SYSTEM</vt:lpstr>
      <vt:lpstr>CDC Worksite Health ScoreCard Web Application</vt:lpstr>
      <vt:lpstr>CDC Worksite Health ScoreCard Online System Main  Features</vt:lpstr>
      <vt:lpstr>PowerPoint Presentation</vt:lpstr>
      <vt:lpstr>PowerPoint Presentation</vt:lpstr>
      <vt:lpstr>PowerPoint Presentation</vt:lpstr>
      <vt:lpstr>Sign Up for the CDC Workplace Health Newsletter</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Lang, Jason (CDC/DDNID/NCCDPHP/DPH)</cp:lastModifiedBy>
  <cp:revision>5</cp:revision>
  <dcterms:created xsi:type="dcterms:W3CDTF">2022-03-22T12:06:44Z</dcterms:created>
  <dcterms:modified xsi:type="dcterms:W3CDTF">2023-05-03T11:21:05Z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Acrobat PDFMaker 21 for PowerPoint</vt:lpwstr>
  </property>
  <property fmtid="{D5CDD505-2E9C-101B-9397-08002B2CF9AE}" pid="4" name="LastSaved">
    <vt:filetime>2022-03-22T00:00:00Z</vt:filetime>
  </property>
  <property fmtid="{D5CDD505-2E9C-101B-9397-08002B2CF9AE}" pid="5" name="MSIP_Label_7b94a7b8-f06c-4dfe-bdcc-9b548fd58c31_Enabled">
    <vt:lpwstr>true</vt:lpwstr>
  </property>
  <property fmtid="{D5CDD505-2E9C-101B-9397-08002B2CF9AE}" pid="6" name="MSIP_Label_7b94a7b8-f06c-4dfe-bdcc-9b548fd58c31_SetDate">
    <vt:lpwstr>2023-03-21T11:31:05Z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d14bff4b-3874-41a7-b75c-cc49df957034</vt:lpwstr>
  </property>
  <property fmtid="{D5CDD505-2E9C-101B-9397-08002B2CF9AE}" pid="11" name="MSIP_Label_7b94a7b8-f06c-4dfe-bdcc-9b548fd58c31_ContentBits">
    <vt:lpwstr>0</vt:lpwstr>
  </property>
</Properties>
</file>