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  <p:sldMasterId id="2147483663" r:id="rId5"/>
  </p:sldMasterIdLst>
  <p:notesMasterIdLst>
    <p:notesMasterId r:id="rId25"/>
  </p:notesMasterIdLst>
  <p:handoutMasterIdLst>
    <p:handoutMasterId r:id="rId26"/>
  </p:handoutMasterIdLst>
  <p:sldIdLst>
    <p:sldId id="488" r:id="rId6"/>
    <p:sldId id="489" r:id="rId7"/>
    <p:sldId id="491" r:id="rId8"/>
    <p:sldId id="532" r:id="rId9"/>
    <p:sldId id="533" r:id="rId10"/>
    <p:sldId id="537" r:id="rId11"/>
    <p:sldId id="535" r:id="rId12"/>
    <p:sldId id="539" r:id="rId13"/>
    <p:sldId id="538" r:id="rId14"/>
    <p:sldId id="540" r:id="rId15"/>
    <p:sldId id="546" r:id="rId16"/>
    <p:sldId id="544" r:id="rId17"/>
    <p:sldId id="547" r:id="rId18"/>
    <p:sldId id="548" r:id="rId19"/>
    <p:sldId id="549" r:id="rId20"/>
    <p:sldId id="494" r:id="rId21"/>
    <p:sldId id="534" r:id="rId22"/>
    <p:sldId id="500" r:id="rId23"/>
    <p:sldId id="545" r:id="rId24"/>
  </p:sldIdLst>
  <p:sldSz cx="13004800" cy="7315200"/>
  <p:notesSz cx="7010400" cy="9296400"/>
  <p:custDataLst>
    <p:tags r:id="rId27"/>
  </p:custDataLst>
  <p:defaultTextStyle>
    <a:defPPr>
      <a:defRPr lang="en-US"/>
    </a:defPPr>
    <a:lvl1pPr marL="0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7741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5482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63223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50964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38705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26446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14187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01928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4096" userDrawn="1">
          <p15:clr>
            <a:srgbClr val="A4A3A4"/>
          </p15:clr>
        </p15:guide>
        <p15:guide id="4" orient="horz" pos="2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DDA"/>
    <a:srgbClr val="606061"/>
    <a:srgbClr val="3CBBED"/>
    <a:srgbClr val="808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47" autoAdjust="0"/>
    <p:restoredTop sz="94660"/>
  </p:normalViewPr>
  <p:slideViewPr>
    <p:cSldViewPr showGuides="1">
      <p:cViewPr varScale="1">
        <p:scale>
          <a:sx n="60" d="100"/>
          <a:sy n="60" d="100"/>
        </p:scale>
        <p:origin x="1110" y="78"/>
      </p:cViewPr>
      <p:guideLst>
        <p:guide pos="4096"/>
        <p:guide orient="horz"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12"/>
    </p:cViewPr>
  </p:sorterViewPr>
  <p:notesViewPr>
    <p:cSldViewPr showGuides="1">
      <p:cViewPr varScale="1">
        <p:scale>
          <a:sx n="51" d="100"/>
          <a:sy n="51" d="100"/>
        </p:scale>
        <p:origin x="2862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her Tan" userId="a32faec1-ecd3-4185-9414-aeb51abd286d" providerId="ADAL" clId="{D97F7FB0-366F-48A4-BC37-74AFABA4A1A8}"/>
    <pc:docChg chg="custSel modSld">
      <pc:chgData name="Esther Tan" userId="a32faec1-ecd3-4185-9414-aeb51abd286d" providerId="ADAL" clId="{D97F7FB0-366F-48A4-BC37-74AFABA4A1A8}" dt="2023-03-16T13:08:47.079" v="420" actId="1076"/>
      <pc:docMkLst>
        <pc:docMk/>
      </pc:docMkLst>
      <pc:sldChg chg="modSp mod">
        <pc:chgData name="Esther Tan" userId="a32faec1-ecd3-4185-9414-aeb51abd286d" providerId="ADAL" clId="{D97F7FB0-366F-48A4-BC37-74AFABA4A1A8}" dt="2023-03-16T13:08:47.079" v="420" actId="1076"/>
        <pc:sldMkLst>
          <pc:docMk/>
          <pc:sldMk cId="1450190680" sldId="488"/>
        </pc:sldMkLst>
        <pc:spChg chg="mod">
          <ac:chgData name="Esther Tan" userId="a32faec1-ecd3-4185-9414-aeb51abd286d" providerId="ADAL" clId="{D97F7FB0-366F-48A4-BC37-74AFABA4A1A8}" dt="2023-03-16T13:08:31.026" v="418" actId="1076"/>
          <ac:spMkLst>
            <pc:docMk/>
            <pc:sldMk cId="1450190680" sldId="488"/>
            <ac:spMk id="3" creationId="{39AC2472-DCDB-4855-ADD9-B2975EDB1880}"/>
          </ac:spMkLst>
        </pc:spChg>
        <pc:picChg chg="mod">
          <ac:chgData name="Esther Tan" userId="a32faec1-ecd3-4185-9414-aeb51abd286d" providerId="ADAL" clId="{D97F7FB0-366F-48A4-BC37-74AFABA4A1A8}" dt="2023-03-16T13:08:47.079" v="420" actId="1076"/>
          <ac:picMkLst>
            <pc:docMk/>
            <pc:sldMk cId="1450190680" sldId="488"/>
            <ac:picMk id="6" creationId="{41151787-9795-1BF5-BEF6-7BC0C4D01B56}"/>
          </ac:picMkLst>
        </pc:picChg>
      </pc:sldChg>
      <pc:sldChg chg="modSp mod">
        <pc:chgData name="Esther Tan" userId="a32faec1-ecd3-4185-9414-aeb51abd286d" providerId="ADAL" clId="{D97F7FB0-366F-48A4-BC37-74AFABA4A1A8}" dt="2023-03-16T13:01:07.348" v="9" actId="20577"/>
        <pc:sldMkLst>
          <pc:docMk/>
          <pc:sldMk cId="3184381228" sldId="489"/>
        </pc:sldMkLst>
        <pc:spChg chg="mod">
          <ac:chgData name="Esther Tan" userId="a32faec1-ecd3-4185-9414-aeb51abd286d" providerId="ADAL" clId="{D97F7FB0-366F-48A4-BC37-74AFABA4A1A8}" dt="2023-03-16T13:01:07.348" v="9" actId="20577"/>
          <ac:spMkLst>
            <pc:docMk/>
            <pc:sldMk cId="3184381228" sldId="489"/>
            <ac:spMk id="4" creationId="{3F68094D-1BBA-C699-0FAD-A4FECDE90F24}"/>
          </ac:spMkLst>
        </pc:spChg>
      </pc:sldChg>
      <pc:sldChg chg="modSp mod">
        <pc:chgData name="Esther Tan" userId="a32faec1-ecd3-4185-9414-aeb51abd286d" providerId="ADAL" clId="{D97F7FB0-366F-48A4-BC37-74AFABA4A1A8}" dt="2023-03-16T13:03:47.550" v="237" actId="20577"/>
        <pc:sldMkLst>
          <pc:docMk/>
          <pc:sldMk cId="412117940" sldId="532"/>
        </pc:sldMkLst>
        <pc:spChg chg="mod">
          <ac:chgData name="Esther Tan" userId="a32faec1-ecd3-4185-9414-aeb51abd286d" providerId="ADAL" clId="{D97F7FB0-366F-48A4-BC37-74AFABA4A1A8}" dt="2023-03-16T13:03:47.550" v="237" actId="20577"/>
          <ac:spMkLst>
            <pc:docMk/>
            <pc:sldMk cId="412117940" sldId="532"/>
            <ac:spMk id="7" creationId="{00000000-0000-0000-0000-000000000000}"/>
          </ac:spMkLst>
        </pc:spChg>
      </pc:sldChg>
      <pc:sldChg chg="modSp mod">
        <pc:chgData name="Esther Tan" userId="a32faec1-ecd3-4185-9414-aeb51abd286d" providerId="ADAL" clId="{D97F7FB0-366F-48A4-BC37-74AFABA4A1A8}" dt="2023-03-16T13:06:42.564" v="415" actId="1076"/>
        <pc:sldMkLst>
          <pc:docMk/>
          <pc:sldMk cId="346270149" sldId="534"/>
        </pc:sldMkLst>
        <pc:spChg chg="mod">
          <ac:chgData name="Esther Tan" userId="a32faec1-ecd3-4185-9414-aeb51abd286d" providerId="ADAL" clId="{D97F7FB0-366F-48A4-BC37-74AFABA4A1A8}" dt="2023-03-16T13:06:40.019" v="414" actId="1076"/>
          <ac:spMkLst>
            <pc:docMk/>
            <pc:sldMk cId="346270149" sldId="534"/>
            <ac:spMk id="7" creationId="{00000000-0000-0000-0000-000000000000}"/>
          </ac:spMkLst>
        </pc:spChg>
        <pc:spChg chg="mod">
          <ac:chgData name="Esther Tan" userId="a32faec1-ecd3-4185-9414-aeb51abd286d" providerId="ADAL" clId="{D97F7FB0-366F-48A4-BC37-74AFABA4A1A8}" dt="2023-03-16T13:06:42.564" v="415" actId="1076"/>
          <ac:spMkLst>
            <pc:docMk/>
            <pc:sldMk cId="346270149" sldId="534"/>
            <ac:spMk id="8" creationId="{B31FE1C6-79CE-49A5-8338-816C2BBE797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A4C1A-BE7B-4A0D-A467-1E361B414D76}" type="datetimeFigureOut">
              <a:rPr lang="en-US" smtClean="0"/>
              <a:t>16/03/2023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DFD1F-0238-4384-A4AD-C74AD7F04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12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D26B41-D3AE-4575-A030-D9E58D95E43F}" type="datetimeFigureOut">
              <a:rPr lang="en-US" smtClean="0"/>
              <a:t>16/03/2023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5C6692-4A53-4147-B9C8-2C6BFFC13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7741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75482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63223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50964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38705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26446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14187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01928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75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C6692-4A53-4147-B9C8-2C6BFFC136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754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350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75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C6692-4A53-4147-B9C8-2C6BFFC136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754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302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75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C6692-4A53-4147-B9C8-2C6BFFC136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754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806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75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C6692-4A53-4147-B9C8-2C6BFFC136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754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172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svg"/><Relationship Id="rId4" Type="http://schemas.openxmlformats.org/officeDocument/2006/relationships/oleObject" Target="../embeddings/oleObject6.bin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.bin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sv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4.e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9.sv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E57EE83-8E8E-4BD6-BB9A-5E650DA3058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76859203"/>
              </p:ext>
            </p:extLst>
          </p:nvPr>
        </p:nvGraphicFramePr>
        <p:xfrm>
          <a:off x="2116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E57EE83-8E8E-4BD6-BB9A-5E650DA305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6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8C7112CE-09C2-479B-8B2E-873A39722CE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598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827F43F-4B7F-4B95-B5F3-34061256D41B}"/>
              </a:ext>
            </a:extLst>
          </p:cNvPr>
          <p:cNvSpPr/>
          <p:nvPr userDrawn="1"/>
        </p:nvSpPr>
        <p:spPr>
          <a:xfrm>
            <a:off x="84" y="0"/>
            <a:ext cx="13004631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 sz="19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9112" y="2525053"/>
            <a:ext cx="10371153" cy="522947"/>
          </a:xfrm>
        </p:spPr>
        <p:txBody>
          <a:bodyPr wrap="square" tIns="0" bIns="0" anchor="t" anchorCtr="0">
            <a:noAutofit/>
          </a:bodyPr>
          <a:lstStyle>
            <a:lvl1pPr>
              <a:defRPr sz="3800" cap="all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9112" y="3200400"/>
            <a:ext cx="8481283" cy="305468"/>
          </a:xfrm>
        </p:spPr>
        <p:txBody>
          <a:bodyPr wrap="square">
            <a:spAutoFit/>
          </a:bodyPr>
          <a:lstStyle>
            <a:lvl1pPr marL="0" indent="0" algn="l">
              <a:buNone/>
              <a:defRPr sz="1900" b="1">
                <a:solidFill>
                  <a:schemeClr val="bg2">
                    <a:lumMod val="50000"/>
                  </a:schemeClr>
                </a:solidFill>
              </a:defRPr>
            </a:lvl1pPr>
            <a:lvl2pPr marL="487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4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11551118" y="5858178"/>
            <a:ext cx="1301804" cy="135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 sz="190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0" hasCustomPrompt="1"/>
          </p:nvPr>
        </p:nvSpPr>
        <p:spPr>
          <a:xfrm>
            <a:off x="1089112" y="4904200"/>
            <a:ext cx="8563063" cy="1268000"/>
          </a:xfrm>
        </p:spPr>
        <p:txBody>
          <a:bodyPr>
            <a:noAutofit/>
          </a:bodyPr>
          <a:lstStyle>
            <a:lvl1pPr marL="0" indent="0">
              <a:buNone/>
              <a:defRPr sz="15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Speaker / Organization / 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B65AFB-FF47-442D-9BDB-15F69649DAD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38" y="304800"/>
            <a:ext cx="2213883" cy="6313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8966CD-8E25-9B4C-A951-9C4160B219F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600" y="195947"/>
            <a:ext cx="914400" cy="83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53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89600" y="2573369"/>
            <a:ext cx="5064960" cy="21683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12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39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39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39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39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39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39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39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395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289600" y="4731591"/>
            <a:ext cx="4046933" cy="14865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2276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276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276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276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276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276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276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276"/>
              </a:spcBef>
              <a:spcAft>
                <a:spcPts val="2276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5339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12049718" y="6632131"/>
            <a:ext cx="780373" cy="5597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 dirty="0"/>
          </a:p>
        </p:txBody>
      </p:sp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50240" y="585209"/>
            <a:ext cx="11704320" cy="6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267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267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267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267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267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267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267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267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267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387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812290C-5F1F-4B32-824D-953A288F33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72102482"/>
              </p:ext>
            </p:extLst>
          </p:nvPr>
        </p:nvGraphicFramePr>
        <p:xfrm>
          <a:off x="2116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812290C-5F1F-4B32-824D-953A288F33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6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D6046D9-654B-4561-87FC-6DF9EA730F3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598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170" y="1960563"/>
            <a:ext cx="12338601" cy="4207633"/>
          </a:xfrm>
        </p:spPr>
        <p:txBody>
          <a:bodyPr/>
          <a:lstStyle>
            <a:lvl1pPr marL="233363" indent="-233363"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-223838">
              <a:defRPr sz="1600">
                <a:solidFill>
                  <a:schemeClr val="bg2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40169" y="2486026"/>
            <a:ext cx="3656410" cy="3686175"/>
          </a:xfrm>
        </p:spPr>
        <p:txBody>
          <a:bodyPr tIns="91440"/>
          <a:lstStyle>
            <a:lvl1pPr marL="137160" indent="-137160"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320040" indent="-18288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585216" indent="-173736">
              <a:lnSpc>
                <a:spcPct val="114000"/>
              </a:lnSpc>
              <a:spcBef>
                <a:spcPts val="0"/>
              </a:spcBef>
              <a:defRPr sz="1200"/>
            </a:lvl3pPr>
            <a:lvl4pPr>
              <a:lnSpc>
                <a:spcPct val="114000"/>
              </a:lnSpc>
              <a:spcBef>
                <a:spcPts val="0"/>
              </a:spcBef>
              <a:defRPr sz="1300"/>
            </a:lvl4pPr>
            <a:lvl5pPr>
              <a:lnSpc>
                <a:spcPct val="114000"/>
              </a:lnSpc>
              <a:spcBef>
                <a:spcPts val="0"/>
              </a:spcBef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9022360" y="2486026"/>
            <a:ext cx="3656410" cy="3686175"/>
          </a:xfrm>
        </p:spPr>
        <p:txBody>
          <a:bodyPr tIns="91440"/>
          <a:lstStyle>
            <a:lvl1pPr marL="137160" indent="-137160"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274320" indent="-182880">
              <a:buFont typeface="Arial" panose="020B0604020202020204" pitchFamily="34" charset="0"/>
              <a:buChar char="-"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585216" indent="-173736">
              <a:defRPr sz="12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681265" y="2486026"/>
            <a:ext cx="3656410" cy="3686175"/>
          </a:xfrm>
        </p:spPr>
        <p:txBody>
          <a:bodyPr tIns="91440"/>
          <a:lstStyle>
            <a:lvl1pPr marL="136525" indent="-136525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defRPr lang="en-US" sz="14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74320" indent="-18288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defRPr lang="en-US" sz="14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85216" indent="-173736">
              <a:lnSpc>
                <a:spcPct val="114000"/>
              </a:lnSpc>
              <a:spcBef>
                <a:spcPts val="0"/>
              </a:spcBef>
              <a:defRPr sz="1200"/>
            </a:lvl3pPr>
            <a:lvl4pPr>
              <a:lnSpc>
                <a:spcPct val="114000"/>
              </a:lnSpc>
              <a:spcBef>
                <a:spcPts val="0"/>
              </a:spcBef>
              <a:defRPr sz="1300"/>
            </a:lvl4pPr>
            <a:lvl5pPr>
              <a:lnSpc>
                <a:spcPct val="114000"/>
              </a:lnSpc>
              <a:spcBef>
                <a:spcPts val="0"/>
              </a:spcBef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1D9A9699-A38C-43B2-B45D-777BE12A8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70" y="879664"/>
            <a:ext cx="12338601" cy="796736"/>
          </a:xfrm>
          <a:prstGeom prst="rect">
            <a:avLst/>
          </a:prstGeom>
        </p:spPr>
        <p:txBody>
          <a:bodyPr vert="horz" lIns="0" tIns="0" rIns="0" bIns="48774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16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5E987C8-4F07-4F6F-A456-833539496F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86248012"/>
              </p:ext>
            </p:extLst>
          </p:nvPr>
        </p:nvGraphicFramePr>
        <p:xfrm>
          <a:off x="2116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5E987C8-4F07-4F6F-A456-833539496F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6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53FA6A3-438D-451C-BEBD-0EA60D35D94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598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F4DC5-25B6-45E7-AF1F-ADF99DB2984C}"/>
              </a:ext>
            </a:extLst>
          </p:cNvPr>
          <p:cNvSpPr/>
          <p:nvPr userDrawn="1"/>
        </p:nvSpPr>
        <p:spPr>
          <a:xfrm>
            <a:off x="84" y="0"/>
            <a:ext cx="13004631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 sz="19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2529054"/>
            <a:ext cx="10897218" cy="400110"/>
          </a:xfrm>
        </p:spPr>
        <p:txBody>
          <a:bodyPr wrap="square" tIns="0" bIns="0" anchor="t">
            <a:spAutoFit/>
          </a:bodyPr>
          <a:lstStyle>
            <a:lvl1pPr algn="l">
              <a:defRPr sz="2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1601307" y="105207"/>
            <a:ext cx="1301804" cy="1167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 sz="19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19DA2A-B7B3-2842-854F-11F1826E39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446" y="195947"/>
            <a:ext cx="1281554" cy="116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3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4" y="0"/>
            <a:ext cx="13004631" cy="73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 sz="19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67E83C-8D72-4F87-B17B-D5C220AFB8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81000"/>
            <a:ext cx="2447647" cy="69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24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12049718" y="6632131"/>
            <a:ext cx="780373" cy="5597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75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900" b="0" i="0" u="none" strike="noStrike" kern="1200" cap="none" spc="0" normalizeH="0" baseline="0" noProof="0" smtClean="0">
                <a:ln>
                  <a:noFill/>
                </a:ln>
                <a:solidFill>
                  <a:srgbClr val="3CBBE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754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900" b="0" i="0" u="none" strike="noStrike" kern="1200" cap="none" spc="0" normalizeH="0" baseline="0" noProof="0">
              <a:ln>
                <a:noFill/>
              </a:ln>
              <a:solidFill>
                <a:srgbClr val="3CBBE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50240" y="585209"/>
            <a:ext cx="11704320" cy="6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267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267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267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267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267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267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267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267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267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0578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E57EE83-8E8E-4BD6-BB9A-5E650DA3058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76859203"/>
              </p:ext>
            </p:extLst>
          </p:nvPr>
        </p:nvGraphicFramePr>
        <p:xfrm>
          <a:off x="2116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E57EE83-8E8E-4BD6-BB9A-5E650DA305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6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8C7112CE-09C2-479B-8B2E-873A39722CE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598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827F43F-4B7F-4B95-B5F3-34061256D41B}"/>
              </a:ext>
            </a:extLst>
          </p:cNvPr>
          <p:cNvSpPr/>
          <p:nvPr userDrawn="1"/>
        </p:nvSpPr>
        <p:spPr>
          <a:xfrm>
            <a:off x="84" y="0"/>
            <a:ext cx="13004631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 sz="19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138" y="2525053"/>
            <a:ext cx="11131848" cy="1103519"/>
          </a:xfrm>
        </p:spPr>
        <p:txBody>
          <a:bodyPr wrap="square" tIns="0" bIns="0" anchor="t" anchorCtr="0">
            <a:noAutofit/>
          </a:bodyPr>
          <a:lstStyle>
            <a:lvl1pPr>
              <a:defRPr sz="3800" cap="all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138" y="3971957"/>
            <a:ext cx="9103361" cy="305468"/>
          </a:xfrm>
        </p:spPr>
        <p:txBody>
          <a:bodyPr>
            <a:spAutoFit/>
          </a:bodyPr>
          <a:lstStyle>
            <a:lvl1pPr marL="0" indent="0" algn="l">
              <a:buNone/>
              <a:defRPr sz="1900" b="1">
                <a:solidFill>
                  <a:schemeClr val="bg2">
                    <a:lumMod val="50000"/>
                  </a:schemeClr>
                </a:solidFill>
              </a:defRPr>
            </a:lvl1pPr>
            <a:lvl2pPr marL="487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4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11551118" y="5858178"/>
            <a:ext cx="1301804" cy="135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 sz="1900" dirty="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0" hasCustomPrompt="1"/>
          </p:nvPr>
        </p:nvSpPr>
        <p:spPr>
          <a:xfrm>
            <a:off x="330139" y="4904200"/>
            <a:ext cx="9191140" cy="1268000"/>
          </a:xfrm>
        </p:spPr>
        <p:txBody>
          <a:bodyPr>
            <a:noAutofit/>
          </a:bodyPr>
          <a:lstStyle>
            <a:lvl1pPr marL="0" indent="0">
              <a:buNone/>
              <a:defRPr sz="15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Speaker / Organization / 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B65AFB-FF47-442D-9BDB-15F69649DAD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38" y="206833"/>
            <a:ext cx="1646063" cy="46943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4B81FA6-8121-4387-8DE3-1086FF9463A1}"/>
              </a:ext>
            </a:extLst>
          </p:cNvPr>
          <p:cNvGrpSpPr>
            <a:grpSpLocks noChangeAspect="1"/>
          </p:cNvGrpSpPr>
          <p:nvPr userDrawn="1"/>
        </p:nvGrpSpPr>
        <p:grpSpPr>
          <a:xfrm rot="18900000">
            <a:off x="11118771" y="328214"/>
            <a:ext cx="1849740" cy="1704157"/>
            <a:chOff x="17454" y="1303"/>
            <a:chExt cx="464234" cy="427420"/>
          </a:xfrm>
        </p:grpSpPr>
        <p:pic>
          <p:nvPicPr>
            <p:cNvPr id="18" name="Graphic 3">
              <a:extLst>
                <a:ext uri="{FF2B5EF4-FFF2-40B4-BE49-F238E27FC236}">
                  <a16:creationId xmlns:a16="http://schemas.microsoft.com/office/drawing/2014/main" id="{84E6CCD5-5941-4F6D-8F5D-099833C54F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909593">
              <a:off x="208638" y="1303"/>
              <a:ext cx="273050" cy="236220"/>
            </a:xfrm>
            <a:prstGeom prst="rect">
              <a:avLst/>
            </a:prstGeom>
          </p:spPr>
        </p:pic>
        <p:pic>
          <p:nvPicPr>
            <p:cNvPr id="19" name="Graphic 4">
              <a:extLst>
                <a:ext uri="{FF2B5EF4-FFF2-40B4-BE49-F238E27FC236}">
                  <a16:creationId xmlns:a16="http://schemas.microsoft.com/office/drawing/2014/main" id="{75B42211-8914-436B-A695-0BD58352E0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909593">
              <a:off x="17454" y="51747"/>
              <a:ext cx="273050" cy="236220"/>
            </a:xfrm>
            <a:prstGeom prst="rect">
              <a:avLst/>
            </a:prstGeom>
          </p:spPr>
        </p:pic>
        <p:pic>
          <p:nvPicPr>
            <p:cNvPr id="20" name="Graphic 11">
              <a:extLst>
                <a:ext uri="{FF2B5EF4-FFF2-40B4-BE49-F238E27FC236}">
                  <a16:creationId xmlns:a16="http://schemas.microsoft.com/office/drawing/2014/main" id="{A5511184-EFAB-4631-B049-FA9161CB89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909593">
              <a:off x="156828" y="192503"/>
              <a:ext cx="273050" cy="236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4247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812290C-5F1F-4B32-824D-953A288F33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72102482"/>
              </p:ext>
            </p:extLst>
          </p:nvPr>
        </p:nvGraphicFramePr>
        <p:xfrm>
          <a:off x="2116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812290C-5F1F-4B32-824D-953A288F33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6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D6046D9-654B-4561-87FC-6DF9EA730F3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598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170" y="1960563"/>
            <a:ext cx="12338601" cy="4207633"/>
          </a:xfrm>
        </p:spPr>
        <p:txBody>
          <a:bodyPr/>
          <a:lstStyle>
            <a:lvl1pPr marL="233363" indent="-233363"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-223838">
              <a:defRPr sz="1600">
                <a:solidFill>
                  <a:schemeClr val="bg2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40169" y="2486026"/>
            <a:ext cx="3656410" cy="3686175"/>
          </a:xfrm>
        </p:spPr>
        <p:txBody>
          <a:bodyPr tIns="91440"/>
          <a:lstStyle>
            <a:lvl1pPr marL="137160" indent="-137160"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320040" indent="-18288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585216" indent="-173736">
              <a:lnSpc>
                <a:spcPct val="114000"/>
              </a:lnSpc>
              <a:spcBef>
                <a:spcPts val="0"/>
              </a:spcBef>
              <a:defRPr sz="1200"/>
            </a:lvl3pPr>
            <a:lvl4pPr>
              <a:lnSpc>
                <a:spcPct val="114000"/>
              </a:lnSpc>
              <a:spcBef>
                <a:spcPts val="0"/>
              </a:spcBef>
              <a:defRPr sz="1300"/>
            </a:lvl4pPr>
            <a:lvl5pPr>
              <a:lnSpc>
                <a:spcPct val="114000"/>
              </a:lnSpc>
              <a:spcBef>
                <a:spcPts val="0"/>
              </a:spcBef>
              <a:defRPr sz="1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9022360" y="2486026"/>
            <a:ext cx="3656410" cy="3686175"/>
          </a:xfrm>
        </p:spPr>
        <p:txBody>
          <a:bodyPr tIns="91440"/>
          <a:lstStyle>
            <a:lvl1pPr marL="137160" indent="-137160"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274320" indent="-182880">
              <a:buFont typeface="Arial" panose="020B0604020202020204" pitchFamily="34" charset="0"/>
              <a:buChar char="-"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585216" indent="-173736">
              <a:defRPr sz="12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681265" y="2486026"/>
            <a:ext cx="3656410" cy="3686175"/>
          </a:xfrm>
        </p:spPr>
        <p:txBody>
          <a:bodyPr tIns="91440"/>
          <a:lstStyle>
            <a:lvl1pPr marL="136525" indent="-136525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defRPr lang="en-US" sz="14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74320" indent="-18288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defRPr lang="en-US" sz="14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85216" indent="-173736">
              <a:lnSpc>
                <a:spcPct val="114000"/>
              </a:lnSpc>
              <a:spcBef>
                <a:spcPts val="0"/>
              </a:spcBef>
              <a:defRPr sz="1200"/>
            </a:lvl3pPr>
            <a:lvl4pPr>
              <a:lnSpc>
                <a:spcPct val="114000"/>
              </a:lnSpc>
              <a:spcBef>
                <a:spcPts val="0"/>
              </a:spcBef>
              <a:defRPr sz="1300"/>
            </a:lvl4pPr>
            <a:lvl5pPr>
              <a:lnSpc>
                <a:spcPct val="114000"/>
              </a:lnSpc>
              <a:spcBef>
                <a:spcPts val="0"/>
              </a:spcBef>
              <a:defRPr sz="1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1D9A9699-A38C-43B2-B45D-777BE12A8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70" y="879664"/>
            <a:ext cx="12338601" cy="796736"/>
          </a:xfrm>
          <a:prstGeom prst="rect">
            <a:avLst/>
          </a:prstGeom>
        </p:spPr>
        <p:txBody>
          <a:bodyPr vert="horz" lIns="0" tIns="0" rIns="0" bIns="48774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1588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5E987C8-4F07-4F6F-A456-833539496F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86248012"/>
              </p:ext>
            </p:extLst>
          </p:nvPr>
        </p:nvGraphicFramePr>
        <p:xfrm>
          <a:off x="2116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5E987C8-4F07-4F6F-A456-833539496F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6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53FA6A3-438D-451C-BEBD-0EA60D35D94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598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F4DC5-25B6-45E7-AF1F-ADF99DB2984C}"/>
              </a:ext>
            </a:extLst>
          </p:cNvPr>
          <p:cNvSpPr/>
          <p:nvPr userDrawn="1"/>
        </p:nvSpPr>
        <p:spPr>
          <a:xfrm>
            <a:off x="84" y="0"/>
            <a:ext cx="13004631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 sz="1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817" y="2529054"/>
            <a:ext cx="11454001" cy="400110"/>
          </a:xfrm>
        </p:spPr>
        <p:txBody>
          <a:bodyPr wrap="square" tIns="0" bIns="0" anchor="t">
            <a:spAutoFit/>
          </a:bodyPr>
          <a:lstStyle>
            <a:lvl1pPr algn="l">
              <a:defRPr sz="2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1601307" y="105207"/>
            <a:ext cx="1301804" cy="1167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 sz="19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914E333-5364-48CD-AA85-8B8827535BA4}"/>
              </a:ext>
            </a:extLst>
          </p:cNvPr>
          <p:cNvGrpSpPr>
            <a:grpSpLocks noChangeAspect="1"/>
          </p:cNvGrpSpPr>
          <p:nvPr userDrawn="1"/>
        </p:nvGrpSpPr>
        <p:grpSpPr>
          <a:xfrm rot="18900000">
            <a:off x="11118771" y="328214"/>
            <a:ext cx="1849740" cy="1704157"/>
            <a:chOff x="17454" y="1303"/>
            <a:chExt cx="464234" cy="427420"/>
          </a:xfrm>
        </p:grpSpPr>
        <p:pic>
          <p:nvPicPr>
            <p:cNvPr id="17" name="Graphic 3">
              <a:extLst>
                <a:ext uri="{FF2B5EF4-FFF2-40B4-BE49-F238E27FC236}">
                  <a16:creationId xmlns:a16="http://schemas.microsoft.com/office/drawing/2014/main" id="{282E0BAA-C314-41BE-93BB-B416916A56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909593">
              <a:off x="208638" y="1303"/>
              <a:ext cx="273050" cy="236220"/>
            </a:xfrm>
            <a:prstGeom prst="rect">
              <a:avLst/>
            </a:prstGeom>
          </p:spPr>
        </p:pic>
        <p:pic>
          <p:nvPicPr>
            <p:cNvPr id="19" name="Graphic 4">
              <a:extLst>
                <a:ext uri="{FF2B5EF4-FFF2-40B4-BE49-F238E27FC236}">
                  <a16:creationId xmlns:a16="http://schemas.microsoft.com/office/drawing/2014/main" id="{341499A5-F978-415F-B0C8-55ABF6E488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909593">
              <a:off x="17454" y="51747"/>
              <a:ext cx="273050" cy="236220"/>
            </a:xfrm>
            <a:prstGeom prst="rect">
              <a:avLst/>
            </a:prstGeom>
          </p:spPr>
        </p:pic>
        <p:pic>
          <p:nvPicPr>
            <p:cNvPr id="20" name="Graphic 11">
              <a:extLst>
                <a:ext uri="{FF2B5EF4-FFF2-40B4-BE49-F238E27FC236}">
                  <a16:creationId xmlns:a16="http://schemas.microsoft.com/office/drawing/2014/main" id="{F237F2DB-DF94-4361-AC5B-861DF9990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909593">
              <a:off x="156828" y="192503"/>
              <a:ext cx="273050" cy="236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3379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4" y="0"/>
            <a:ext cx="13004631" cy="73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 sz="1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67E83C-8D72-4F87-B17B-D5C220AFB8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6324600"/>
            <a:ext cx="2447647" cy="69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33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6.png"/><Relationship Id="rId18" Type="http://schemas.openxmlformats.org/officeDocument/2006/relationships/image" Target="../media/image11.sv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12" Type="http://schemas.openxmlformats.org/officeDocument/2006/relationships/image" Target="../media/image2.png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sv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8.png"/><Relationship Id="rId10" Type="http://schemas.openxmlformats.org/officeDocument/2006/relationships/oleObject" Target="../embeddings/oleObject5.bin"/><Relationship Id="rId4" Type="http://schemas.openxmlformats.org/officeDocument/2006/relationships/slideLayout" Target="../slideLayouts/slideLayout9.xml"/><Relationship Id="rId9" Type="http://schemas.openxmlformats.org/officeDocument/2006/relationships/tags" Target="../tags/tag11.xml"/><Relationship Id="rId14" Type="http://schemas.openxmlformats.org/officeDocument/2006/relationships/image" Target="../media/image7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958728132"/>
              </p:ext>
            </p:extLst>
          </p:nvPr>
        </p:nvGraphicFramePr>
        <p:xfrm>
          <a:off x="2117" y="1589"/>
          <a:ext cx="21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7" y="1589"/>
                        <a:ext cx="211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82097C7-C17B-4180-84F8-A2955C72C9D0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211598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9567" y="1108264"/>
            <a:ext cx="12119204" cy="796736"/>
          </a:xfrm>
          <a:prstGeom prst="rect">
            <a:avLst/>
          </a:prstGeom>
        </p:spPr>
        <p:txBody>
          <a:bodyPr vert="horz" lIns="0" tIns="0" rIns="0" bIns="48774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800" y="2189163"/>
            <a:ext cx="12119204" cy="42116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11377613" y="7071956"/>
            <a:ext cx="1282650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2E9152CC-DD9B-47F6-8FF2-D87C763F937B}" type="slidenum">
              <a:rPr lang="en-US" sz="1000" b="1" smtClean="0">
                <a:solidFill>
                  <a:schemeClr val="bg2">
                    <a:lumMod val="50000"/>
                  </a:schemeClr>
                </a:solidFill>
              </a:rPr>
              <a:pPr algn="r"/>
              <a:t>‹#›</a:t>
            </a:fld>
            <a:endParaRPr lang="en-US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6D1D9C-C628-424F-8135-0FB2CA693B5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28600"/>
            <a:ext cx="1646063" cy="4694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AEB01E-309F-1A4C-BB2B-7C17C18757F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7400" y="152400"/>
            <a:ext cx="609600" cy="55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1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2" r:id="rId5"/>
  </p:sldLayoutIdLst>
  <p:hf sldNum="0" hdr="0" ftr="0" dt="0"/>
  <p:txStyles>
    <p:titleStyle>
      <a:lvl1pPr algn="l" defTabSz="975482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34950" indent="-234950" algn="l" defTabSz="975482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•"/>
        <a:defRPr lang="en-US" sz="1600" b="0" kern="1200" dirty="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457200" indent="-222250" algn="l" defTabSz="975482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–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914400" indent="-228600" algn="l" defTabSz="975482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–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707093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2194834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2682575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0316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8057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45798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7741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5482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3223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964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38705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26446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4187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1928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" userDrawn="1">
          <p15:clr>
            <a:srgbClr val="F26B43"/>
          </p15:clr>
        </p15:guide>
        <p15:guide id="2" pos="7999" userDrawn="1">
          <p15:clr>
            <a:srgbClr val="F26B43"/>
          </p15:clr>
        </p15:guide>
        <p15:guide id="6" orient="horz" pos="96" userDrawn="1">
          <p15:clr>
            <a:srgbClr val="F26B43"/>
          </p15:clr>
        </p15:guide>
        <p15:guide id="7" orient="horz" pos="1056" userDrawn="1">
          <p15:clr>
            <a:srgbClr val="F26B43"/>
          </p15:clr>
        </p15:guide>
        <p15:guide id="8" orient="horz" pos="1248" userDrawn="1">
          <p15:clr>
            <a:srgbClr val="F26B43"/>
          </p15:clr>
        </p15:guide>
        <p15:guide id="9" pos="193" userDrawn="1">
          <p15:clr>
            <a:srgbClr val="F26B43"/>
          </p15:clr>
        </p15:guide>
        <p15:guide id="10" pos="7615" userDrawn="1">
          <p15:clr>
            <a:srgbClr val="F26B43"/>
          </p15:clr>
        </p15:guide>
        <p15:guide id="12" orient="horz" pos="3964" userDrawn="1">
          <p15:clr>
            <a:srgbClr val="F26B43"/>
          </p15:clr>
        </p15:guide>
        <p15:guide id="14" orient="horz" pos="3888" userDrawn="1">
          <p15:clr>
            <a:srgbClr val="F26B43"/>
          </p15:clr>
        </p15:guide>
        <p15:guide id="15" orient="horz" pos="1584" userDrawn="1">
          <p15:clr>
            <a:srgbClr val="F26B43"/>
          </p15:clr>
        </p15:guide>
        <p15:guide id="16" pos="3712" userDrawn="1">
          <p15:clr>
            <a:srgbClr val="F26B43"/>
          </p15:clr>
        </p15:guide>
        <p15:guide id="17" pos="4480" userDrawn="1">
          <p15:clr>
            <a:srgbClr val="F26B43"/>
          </p15:clr>
        </p15:guide>
        <p15:guide id="18" orient="horz" pos="4608" userDrawn="1">
          <p15:clr>
            <a:srgbClr val="F26B43"/>
          </p15:clr>
        </p15:guide>
        <p15:guide id="19" orient="horz" pos="4356" userDrawn="1">
          <p15:clr>
            <a:srgbClr val="F26B43"/>
          </p15:clr>
        </p15:guide>
        <p15:guide id="20" orient="horz" pos="528" userDrawn="1">
          <p15:clr>
            <a:srgbClr val="F26B43"/>
          </p15:clr>
        </p15:guide>
        <p15:guide id="21" orient="horz" pos="417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958728132"/>
              </p:ext>
            </p:extLst>
          </p:nvPr>
        </p:nvGraphicFramePr>
        <p:xfrm>
          <a:off x="2117" y="1589"/>
          <a:ext cx="21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7" y="1589"/>
                        <a:ext cx="211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82097C7-C17B-4180-84F8-A2955C72C9D0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211598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0170" y="879664"/>
            <a:ext cx="12338601" cy="796736"/>
          </a:xfrm>
          <a:prstGeom prst="rect">
            <a:avLst/>
          </a:prstGeom>
        </p:spPr>
        <p:txBody>
          <a:bodyPr vert="horz" lIns="0" tIns="0" rIns="0" bIns="48774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03" y="1960563"/>
            <a:ext cx="12338601" cy="42116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11377613" y="7071956"/>
            <a:ext cx="1282650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2E9152CC-DD9B-47F6-8FF2-D87C763F937B}" type="slidenum">
              <a:rPr lang="en-US" sz="1000" b="1" smtClean="0">
                <a:solidFill>
                  <a:schemeClr val="bg2">
                    <a:lumMod val="50000"/>
                  </a:schemeClr>
                </a:solidFill>
              </a:rPr>
              <a:pPr algn="r"/>
              <a:t>‹#›</a:t>
            </a:fld>
            <a:endParaRPr lang="en-US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10EBE6-BF96-4BB4-96AA-3089B196701D}"/>
              </a:ext>
            </a:extLst>
          </p:cNvPr>
          <p:cNvCxnSpPr/>
          <p:nvPr userDrawn="1"/>
        </p:nvCxnSpPr>
        <p:spPr>
          <a:xfrm>
            <a:off x="335931" y="688273"/>
            <a:ext cx="1236249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46D1D9C-C628-424F-8135-0FB2CA693B5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38" y="206833"/>
            <a:ext cx="1646063" cy="469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56D2BD5-82F8-4365-ACF0-EAE267FDE52E}"/>
              </a:ext>
            </a:extLst>
          </p:cNvPr>
          <p:cNvGrpSpPr>
            <a:grpSpLocks noChangeAspect="1"/>
          </p:cNvGrpSpPr>
          <p:nvPr userDrawn="1"/>
        </p:nvGrpSpPr>
        <p:grpSpPr>
          <a:xfrm rot="18900000">
            <a:off x="12129004" y="158744"/>
            <a:ext cx="613930" cy="565611"/>
            <a:chOff x="17454" y="1303"/>
            <a:chExt cx="464234" cy="427420"/>
          </a:xfrm>
        </p:grpSpPr>
        <p:pic>
          <p:nvPicPr>
            <p:cNvPr id="14" name="Graphic 3">
              <a:extLst>
                <a:ext uri="{FF2B5EF4-FFF2-40B4-BE49-F238E27FC236}">
                  <a16:creationId xmlns:a16="http://schemas.microsoft.com/office/drawing/2014/main" id="{BCC324CE-B93B-43C1-B98D-AA20F4EA9F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909593">
              <a:off x="208638" y="1303"/>
              <a:ext cx="273050" cy="236220"/>
            </a:xfrm>
            <a:prstGeom prst="rect">
              <a:avLst/>
            </a:prstGeom>
          </p:spPr>
        </p:pic>
        <p:pic>
          <p:nvPicPr>
            <p:cNvPr id="15" name="Graphic 4">
              <a:extLst>
                <a:ext uri="{FF2B5EF4-FFF2-40B4-BE49-F238E27FC236}">
                  <a16:creationId xmlns:a16="http://schemas.microsoft.com/office/drawing/2014/main" id="{89446A89-02B1-473D-B081-6CBC7C2666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909593">
              <a:off x="17454" y="51747"/>
              <a:ext cx="273050" cy="236220"/>
            </a:xfrm>
            <a:prstGeom prst="rect">
              <a:avLst/>
            </a:prstGeom>
          </p:spPr>
        </p:pic>
        <p:pic>
          <p:nvPicPr>
            <p:cNvPr id="16" name="Graphic 11">
              <a:extLst>
                <a:ext uri="{FF2B5EF4-FFF2-40B4-BE49-F238E27FC236}">
                  <a16:creationId xmlns:a16="http://schemas.microsoft.com/office/drawing/2014/main" id="{30AE010B-F152-4A56-9AC2-4B70BA1684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rot="909593">
              <a:off x="156828" y="192503"/>
              <a:ext cx="273050" cy="236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050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hf sldNum="0" hdr="0" ftr="0" dt="0"/>
  <p:txStyles>
    <p:titleStyle>
      <a:lvl1pPr algn="l" defTabSz="975482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34950" indent="-234950" algn="l" defTabSz="975482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•"/>
        <a:defRPr lang="en-US" sz="1600" b="0" kern="1200" dirty="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457200" indent="-222250" algn="l" defTabSz="975482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–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914400" indent="-228600" algn="l" defTabSz="975482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–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707093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2194834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2682575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0316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8057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45798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7741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5482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3223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964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38705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26446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4187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1928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">
          <p15:clr>
            <a:srgbClr val="F26B43"/>
          </p15:clr>
        </p15:guide>
        <p15:guide id="2" pos="7999">
          <p15:clr>
            <a:srgbClr val="F26B43"/>
          </p15:clr>
        </p15:guide>
        <p15:guide id="6" orient="horz" pos="96">
          <p15:clr>
            <a:srgbClr val="F26B43"/>
          </p15:clr>
        </p15:guide>
        <p15:guide id="7" orient="horz" pos="1056">
          <p15:clr>
            <a:srgbClr val="F26B43"/>
          </p15:clr>
        </p15:guide>
        <p15:guide id="8" orient="horz" pos="1248">
          <p15:clr>
            <a:srgbClr val="F26B43"/>
          </p15:clr>
        </p15:guide>
        <p15:guide id="9" pos="193">
          <p15:clr>
            <a:srgbClr val="F26B43"/>
          </p15:clr>
        </p15:guide>
        <p15:guide id="10" pos="7615">
          <p15:clr>
            <a:srgbClr val="F26B43"/>
          </p15:clr>
        </p15:guide>
        <p15:guide id="12" orient="horz" pos="3964">
          <p15:clr>
            <a:srgbClr val="F26B43"/>
          </p15:clr>
        </p15:guide>
        <p15:guide id="14" orient="horz" pos="3888">
          <p15:clr>
            <a:srgbClr val="F26B43"/>
          </p15:clr>
        </p15:guide>
        <p15:guide id="15" orient="horz" pos="1584">
          <p15:clr>
            <a:srgbClr val="F26B43"/>
          </p15:clr>
        </p15:guide>
        <p15:guide id="16" pos="3712">
          <p15:clr>
            <a:srgbClr val="F26B43"/>
          </p15:clr>
        </p15:guide>
        <p15:guide id="17" pos="4480">
          <p15:clr>
            <a:srgbClr val="F26B43"/>
          </p15:clr>
        </p15:guide>
        <p15:guide id="18" orient="horz" pos="4608">
          <p15:clr>
            <a:srgbClr val="F26B43"/>
          </p15:clr>
        </p15:guide>
        <p15:guide id="19" orient="horz" pos="4356">
          <p15:clr>
            <a:srgbClr val="F26B43"/>
          </p15:clr>
        </p15:guide>
        <p15:guide id="20" orient="horz" pos="528">
          <p15:clr>
            <a:srgbClr val="F26B43"/>
          </p15:clr>
        </p15:guide>
        <p15:guide id="21" orient="horz" pos="41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hr.un.org/page/un-secretariat-staff-health-wellness-survey-202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iseek.un.org/UN-Staff-Health-and-Wellness-Dashboard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dos-dhmosh-public-health@un.org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iseek.un.org/UN-Staff-Health-and-Wellness-Dashboard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068DE-947D-46F4-A70A-10D3CF678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347" y="914400"/>
            <a:ext cx="11720095" cy="2168320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chemeClr val="tx1">
                    <a:lumMod val="75000"/>
                  </a:schemeClr>
                </a:solidFill>
                <a:latin typeface="Fira Sans Extra Condensed"/>
                <a:sym typeface="Fira Sans Extra Condensed"/>
              </a:rPr>
              <a:t>UN Staff Health &amp; Wellness Survey and Interactive Dashboard: An 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AC2472-DCDB-4855-ADD9-B2975EDB1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800" y="3489227"/>
            <a:ext cx="5029199" cy="1486507"/>
          </a:xfrm>
        </p:spPr>
        <p:txBody>
          <a:bodyPr/>
          <a:lstStyle/>
          <a:p>
            <a:r>
              <a:rPr lang="en-US" sz="2800" b="1" dirty="0">
                <a:solidFill>
                  <a:schemeClr val="accent5"/>
                </a:solidFill>
              </a:rPr>
              <a:t>Dr Esther Tan</a:t>
            </a:r>
          </a:p>
          <a:p>
            <a:r>
              <a:rPr lang="en-US" sz="2800" b="1" dirty="0">
                <a:solidFill>
                  <a:schemeClr val="accent5"/>
                </a:solidFill>
              </a:rPr>
              <a:t>Senior Medical Officer</a:t>
            </a:r>
          </a:p>
          <a:p>
            <a:r>
              <a:rPr lang="en-US" sz="2800" b="1" dirty="0">
                <a:solidFill>
                  <a:schemeClr val="accent5"/>
                </a:solidFill>
              </a:rPr>
              <a:t>Chief of Public Health Section</a:t>
            </a:r>
          </a:p>
          <a:p>
            <a:r>
              <a:rPr lang="en-US" sz="2800" b="1" dirty="0">
                <a:solidFill>
                  <a:schemeClr val="accent5"/>
                </a:solidFill>
              </a:rPr>
              <a:t>DHMOSH, United Nations</a:t>
            </a:r>
          </a:p>
          <a:p>
            <a:endParaRPr lang="en-US" dirty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151787-9795-1BF5-BEF6-7BC0C4D01B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3212624"/>
            <a:ext cx="5029200" cy="352621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450190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31FE1C6-79CE-49A5-8338-816C2BBE7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118" y="79518"/>
            <a:ext cx="10152079" cy="6848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Screenshots of Dashboard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38E724-C908-4B58-9119-00864C1BA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" y="914400"/>
            <a:ext cx="11772900" cy="615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7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31FE1C6-79CE-49A5-8338-816C2BBE7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118" y="79518"/>
            <a:ext cx="10152079" cy="6848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Initial Screenshots of Dashboard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CAE7468-F376-4688-A026-09F456E1A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764318"/>
            <a:ext cx="10896599" cy="638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31FE1C6-79CE-49A5-8338-816C2BBE7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118" y="79518"/>
            <a:ext cx="10152081" cy="6848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Initial Screenshots of Dashboard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E6105F-ECB3-4047-994F-5BF4D74C3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914400"/>
            <a:ext cx="11658600" cy="623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7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31FE1C6-79CE-49A5-8338-816C2BBE7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118" y="79518"/>
            <a:ext cx="10152081" cy="6848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Screenshots of Dashboard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B3044B-657B-4582-B3CD-BFF8148B1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914401"/>
            <a:ext cx="10972800" cy="624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8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05891-2FF3-2899-CA39-F07ECF5DF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40" y="1066800"/>
            <a:ext cx="11704320" cy="6848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Key Survey Findings For </a:t>
            </a:r>
            <a:br>
              <a:rPr lang="en-US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UN Secretariat Global Cohort – Positive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82E97F-22CB-16E1-FDC1-696C6D548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0" y="2590800"/>
            <a:ext cx="1235456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87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05891-2FF3-2899-CA39-F07ECF5DF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40" y="838200"/>
            <a:ext cx="11704320" cy="6848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Key Survey Findings – Areas of Improvement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66CF88-2A34-10E8-291C-94C59B2B3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0" y="1905000"/>
            <a:ext cx="13131800" cy="496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76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B185-878B-46D0-9669-AE1E2E2F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40" y="541935"/>
            <a:ext cx="11704320" cy="684800"/>
          </a:xfrm>
        </p:spPr>
        <p:txBody>
          <a:bodyPr/>
          <a:lstStyle/>
          <a:p>
            <a:r>
              <a:rPr lang="en-US" sz="4000" dirty="0">
                <a:solidFill>
                  <a:schemeClr val="tx1">
                    <a:lumMod val="75000"/>
                  </a:schemeClr>
                </a:solidFill>
              </a:rPr>
              <a:t>Key Survey Findings</a:t>
            </a:r>
            <a:endParaRPr lang="en-US" sz="3982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93DF807-F800-0F44-8554-DC9FC639E705}"/>
              </a:ext>
            </a:extLst>
          </p:cNvPr>
          <p:cNvSpPr txBox="1">
            <a:spLocks/>
          </p:cNvSpPr>
          <p:nvPr/>
        </p:nvSpPr>
        <p:spPr>
          <a:xfrm>
            <a:off x="5980273" y="1075984"/>
            <a:ext cx="3924499" cy="1307705"/>
          </a:xfrm>
          <a:prstGeom prst="rect">
            <a:avLst/>
          </a:prstGeom>
        </p:spPr>
        <p:txBody>
          <a:bodyPr/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75482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CBBED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en-US" sz="2560" b="0" i="0" u="none" strike="noStrike" kern="1200" cap="none" spc="0" normalizeH="0" baseline="0" noProof="0" dirty="0">
              <a:ln>
                <a:noFill/>
              </a:ln>
              <a:solidFill>
                <a:srgbClr val="80878A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C238A4-73D7-FE63-6775-076A361E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282917"/>
            <a:ext cx="9935547" cy="21854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B9E64A-82CB-9F7E-2D7B-6C14AFE1C0D6}"/>
              </a:ext>
            </a:extLst>
          </p:cNvPr>
          <p:cNvSpPr txBox="1"/>
          <p:nvPr/>
        </p:nvSpPr>
        <p:spPr>
          <a:xfrm>
            <a:off x="846221" y="5937675"/>
            <a:ext cx="10693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107315" lvl="0" indent="0" algn="l" defTabSz="975482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697865" algn="l"/>
                <a:tab pos="699135" algn="l"/>
              </a:tabLst>
              <a:defRPr/>
            </a:pPr>
            <a:r>
              <a:rPr kumimoji="0" lang="en-US" sz="2000" b="1" i="1" u="sng" strike="noStrike" kern="1200" cap="none" spc="-10" normalizeH="0" baseline="0" noProof="0" dirty="0">
                <a:ln>
                  <a:noFill/>
                </a:ln>
                <a:solidFill>
                  <a:srgbClr val="FC8604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Please Note: </a:t>
            </a:r>
            <a:r>
              <a:rPr kumimoji="0" lang="en-US" sz="2000" b="1" i="1" u="none" strike="noStrike" kern="1200" cap="none" spc="-10" normalizeH="0" baseline="0" noProof="0" dirty="0">
                <a:ln>
                  <a:noFill/>
                </a:ln>
                <a:solidFill>
                  <a:srgbClr val="FC8604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Current results focus solely on the physical health questions of the survey; a separate analysis of the mental health-related questions will be released in a later phase. 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C8604"/>
              </a:solidFill>
              <a:effectLst/>
              <a:uLnTx/>
              <a:uFillTx/>
              <a:latin typeface="Arial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5124" name="Picture 4" descr="Closeup of young African American woman standing on scales indoors,  checking her weight, cropped Stock Photo by Prostock-studio">
            <a:extLst>
              <a:ext uri="{FF2B5EF4-FFF2-40B4-BE49-F238E27FC236}">
                <a16:creationId xmlns:a16="http://schemas.microsoft.com/office/drawing/2014/main" id="{66526920-AAB5-B668-4949-84949EB6D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992" y="3516004"/>
            <a:ext cx="3245796" cy="204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ole of Social Workers in Mental Health | University of Nevada, Reno">
            <a:extLst>
              <a:ext uri="{FF2B5EF4-FFF2-40B4-BE49-F238E27FC236}">
                <a16:creationId xmlns:a16="http://schemas.microsoft.com/office/drawing/2014/main" id="{8B4764D3-2CAF-D05A-7935-500DD07D6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677" y="3504748"/>
            <a:ext cx="3051519" cy="203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Walking - even just around the office - counts as exercise">
            <a:extLst>
              <a:ext uri="{FF2B5EF4-FFF2-40B4-BE49-F238E27FC236}">
                <a16:creationId xmlns:a16="http://schemas.microsoft.com/office/drawing/2014/main" id="{2203DF12-D016-BBC0-DF2D-B1D8B3B79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03" y="3509427"/>
            <a:ext cx="2740499" cy="205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631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168" y="992624"/>
            <a:ext cx="12336463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75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dirty="0">
                <a:solidFill>
                  <a:srgbClr val="000000"/>
                </a:solidFill>
              </a:rPr>
              <a:t>The </a:t>
            </a:r>
            <a:r>
              <a:rPr lang="en-US" sz="3000" b="1" dirty="0">
                <a:solidFill>
                  <a:schemeClr val="accent2"/>
                </a:solidFill>
              </a:rPr>
              <a:t>dashboard / specific results has been shared </a:t>
            </a:r>
            <a:r>
              <a:rPr lang="en-US" sz="3000" dirty="0">
                <a:solidFill>
                  <a:srgbClr val="000000"/>
                </a:solidFill>
              </a:rPr>
              <a:t>with Secretariat management, including head of missions</a:t>
            </a:r>
          </a:p>
          <a:p>
            <a:pPr marR="0" lvl="0" algn="l" defTabSz="975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000" dirty="0">
              <a:solidFill>
                <a:srgbClr val="000000"/>
              </a:solidFill>
            </a:endParaRPr>
          </a:p>
          <a:p>
            <a:pPr marL="342900" marR="0" lvl="0" indent="-342900" algn="l" defTabSz="975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dirty="0">
                <a:solidFill>
                  <a:srgbClr val="000000"/>
                </a:solidFill>
              </a:rPr>
              <a:t>DHMOSH working with individual entities/offices to </a:t>
            </a:r>
            <a:r>
              <a:rPr lang="en-US" sz="3000" b="1" dirty="0">
                <a:solidFill>
                  <a:schemeClr val="accent2"/>
                </a:solidFill>
              </a:rPr>
              <a:t>develop action plan to address specific findings</a:t>
            </a:r>
            <a:r>
              <a:rPr lang="en-US" sz="3000" dirty="0">
                <a:solidFill>
                  <a:srgbClr val="000000"/>
                </a:solidFill>
              </a:rPr>
              <a:t> for their cohort</a:t>
            </a:r>
          </a:p>
          <a:p>
            <a:pPr marL="342900" marR="0" lvl="0" indent="-342900" algn="l" defTabSz="975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000" dirty="0">
              <a:solidFill>
                <a:srgbClr val="000000"/>
              </a:solidFill>
            </a:endParaRPr>
          </a:p>
          <a:p>
            <a:pPr marL="342900" marR="0" lvl="0" indent="-342900" algn="l" defTabSz="975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Each entity/office can utilize the dashboard to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analyse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results and develop their own health and well-being programs for staff. </a:t>
            </a:r>
          </a:p>
          <a:p>
            <a:pPr marL="342900" marR="0" lvl="0" indent="-342900" algn="l" defTabSz="975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75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b="1" dirty="0">
                <a:solidFill>
                  <a:schemeClr val="accent2"/>
                </a:solidFill>
              </a:rPr>
              <a:t>Mental health module </a:t>
            </a:r>
            <a:r>
              <a:rPr lang="en-US" sz="3000" dirty="0">
                <a:solidFill>
                  <a:srgbClr val="000000"/>
                </a:solidFill>
              </a:rPr>
              <a:t>will be added soon </a:t>
            </a:r>
          </a:p>
          <a:p>
            <a:pPr marL="342900" marR="0" lvl="0" indent="-342900" algn="l" defTabSz="975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000" dirty="0">
              <a:solidFill>
                <a:srgbClr val="000000"/>
              </a:solidFill>
            </a:endParaRPr>
          </a:p>
          <a:p>
            <a:pPr marL="342900" marR="0" lvl="0" indent="-342900" algn="l" defTabSz="975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b="1" dirty="0">
                <a:solidFill>
                  <a:schemeClr val="accent2"/>
                </a:solidFill>
              </a:rPr>
              <a:t>Survey likely repeated later this year </a:t>
            </a:r>
            <a:r>
              <a:rPr lang="en-US" sz="3000" dirty="0">
                <a:solidFill>
                  <a:srgbClr val="000000"/>
                </a:solidFill>
              </a:rPr>
              <a:t>– please encourage staff to respond!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31FE1C6-79CE-49A5-8338-816C2BBE7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199" y="228600"/>
            <a:ext cx="9296400" cy="6848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Next Steps/Action Plan</a:t>
            </a:r>
          </a:p>
        </p:txBody>
      </p:sp>
    </p:spTree>
    <p:extLst>
      <p:ext uri="{BB962C8B-B14F-4D97-AF65-F5344CB8AC3E}">
        <p14:creationId xmlns:p14="http://schemas.microsoft.com/office/powerpoint/2010/main" val="346270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B185-878B-46D0-9669-AE1E2E2F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39" y="361862"/>
            <a:ext cx="11704320" cy="684800"/>
          </a:xfrm>
        </p:spPr>
        <p:txBody>
          <a:bodyPr/>
          <a:lstStyle/>
          <a:p>
            <a:pPr>
              <a:buSzPts val="4200"/>
            </a:pPr>
            <a:r>
              <a:rPr lang="en-US" sz="3982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rPr>
              <a:t>Resources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93DF807-F800-0F44-8554-DC9FC639E705}"/>
              </a:ext>
            </a:extLst>
          </p:cNvPr>
          <p:cNvSpPr txBox="1">
            <a:spLocks/>
          </p:cNvSpPr>
          <p:nvPr/>
        </p:nvSpPr>
        <p:spPr>
          <a:xfrm>
            <a:off x="318536" y="2206680"/>
            <a:ext cx="8165064" cy="2615410"/>
          </a:xfrm>
          <a:prstGeom prst="rect">
            <a:avLst/>
          </a:prstGeom>
        </p:spPr>
        <p:txBody>
          <a:bodyPr/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75482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CBBED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en-US" sz="2560" b="0" i="0" u="none" strike="noStrike" kern="1200" cap="none" spc="0" normalizeH="0" baseline="0" noProof="0" dirty="0">
              <a:ln>
                <a:noFill/>
              </a:ln>
              <a:solidFill>
                <a:srgbClr val="80878A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17E6320-32B7-C840-BEF1-C73E3FB8DD6B}"/>
              </a:ext>
            </a:extLst>
          </p:cNvPr>
          <p:cNvSpPr txBox="1">
            <a:spLocks/>
          </p:cNvSpPr>
          <p:nvPr/>
        </p:nvSpPr>
        <p:spPr>
          <a:xfrm>
            <a:off x="494172" y="1676400"/>
            <a:ext cx="12016454" cy="261541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28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lvl="1" indent="-222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 marL="9144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3pPr>
            <a:lvl4pPr marL="1707093" lvl="3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4pPr>
            <a:lvl5pPr marL="2194834" lvl="4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5pPr>
            <a:lvl6pPr marL="2682575" lvl="5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6pPr>
            <a:lvl7pPr marL="3170316" lvl="6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7pPr>
            <a:lvl8pPr marL="3658057" lvl="7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8pPr>
            <a:lvl9pPr marL="4145798" lvl="8" indent="-2438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 panose="020B0604020202020204" pitchFamily="34" charset="0"/>
              <a:buNone/>
              <a:defRPr sz="2987"/>
            </a:lvl9pPr>
          </a:lstStyle>
          <a:p>
            <a:pPr marL="457200" marR="0" lvl="0" indent="-457200" algn="l" defTabSz="97548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CBBED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Summary of Staff Health and Wellness Survey 2021 Key Findings: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https://hr.un.org/page/un-secretariat-staff-health-wellness-survey-2021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0" indent="-457200" algn="l" defTabSz="97548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CBBED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0" indent="-457200" algn="l" defTabSz="97548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CBBED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 Staff Health and Wellness Interactive Dashboard: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https://iseek.un.org/UN-Staff-Health-and-Wellness-Dashboard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0" indent="-457200" algn="l" defTabSz="97548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CBBED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0" indent="-457200" algn="l" defTabSz="97548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CBBED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922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31FE1C6-79CE-49A5-8338-816C2BBE7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200" y="3315200"/>
            <a:ext cx="9296400" cy="6848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Thank You</a:t>
            </a:r>
            <a:br>
              <a:rPr lang="en-US" dirty="0">
                <a:solidFill>
                  <a:schemeClr val="tx1">
                    <a:lumMod val="75000"/>
                  </a:schemeClr>
                </a:solidFill>
              </a:rPr>
            </a:br>
            <a:br>
              <a:rPr lang="en-US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</a:schemeClr>
                </a:solidFill>
                <a:hlinkClick r:id="rId2"/>
              </a:rPr>
              <a:t>dos-dhmosh-public-health@un.org</a:t>
            </a:r>
            <a:br>
              <a:rPr lang="en-US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8127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B185-878B-46D0-9669-AE1E2E2F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40" y="365250"/>
            <a:ext cx="11704320" cy="6848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Background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93DF807-F800-0F44-8554-DC9FC639E705}"/>
              </a:ext>
            </a:extLst>
          </p:cNvPr>
          <p:cNvSpPr txBox="1">
            <a:spLocks/>
          </p:cNvSpPr>
          <p:nvPr/>
        </p:nvSpPr>
        <p:spPr>
          <a:xfrm>
            <a:off x="5980273" y="1075984"/>
            <a:ext cx="3924499" cy="1307705"/>
          </a:xfrm>
          <a:prstGeom prst="rect">
            <a:avLst/>
          </a:prstGeom>
        </p:spPr>
        <p:txBody>
          <a:bodyPr/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75482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CBBED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en-US" sz="2560" b="0" i="0" u="none" strike="noStrike" kern="1200" cap="none" spc="0" normalizeH="0" baseline="0" noProof="0" dirty="0">
              <a:ln>
                <a:noFill/>
              </a:ln>
              <a:solidFill>
                <a:srgbClr val="80878A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F68094D-1BBA-C699-0FAD-A4FECDE90F24}"/>
              </a:ext>
            </a:extLst>
          </p:cNvPr>
          <p:cNvSpPr txBox="1">
            <a:spLocks/>
          </p:cNvSpPr>
          <p:nvPr/>
        </p:nvSpPr>
        <p:spPr>
          <a:xfrm>
            <a:off x="357253" y="1487310"/>
            <a:ext cx="8931126" cy="2835965"/>
          </a:xfrm>
          <a:prstGeom prst="rect">
            <a:avLst/>
          </a:prstGeom>
        </p:spPr>
        <p:txBody>
          <a:bodyPr/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7548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CBBED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 Medical Directors Survey on Staff Health &amp; Wellness</a:t>
            </a:r>
          </a:p>
          <a:p>
            <a:pPr marL="457200" marR="0" lvl="0" indent="-457200" algn="l" defTabSz="97548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CBBED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 Secretariat participated in the survey for the first time in </a:t>
            </a:r>
            <a:r>
              <a:rPr lang="en-US" sz="2800" b="1" dirty="0">
                <a:solidFill>
                  <a:srgbClr val="FC8604"/>
                </a:solidFill>
              </a:rPr>
              <a:t>late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C860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2021</a:t>
            </a:r>
          </a:p>
          <a:p>
            <a:pPr marL="457200" marR="0" lvl="0" indent="-457200" algn="l" defTabSz="97548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CBBED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total, 23 participating UN System agencies, with 19,034 respondents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C860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0" indent="-457200" algn="l" defTabSz="97548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CBBED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Survey aimed to evaluate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C860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overall staff health and wellbeing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including mental and physical health</a:t>
            </a:r>
          </a:p>
          <a:p>
            <a:pPr marL="457200" marR="0" lvl="0" indent="-457200" algn="l" defTabSz="97548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CBBED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Survey results will help the organization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C860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improve its current staff health and wellbeing policies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C860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shape its future approaches</a:t>
            </a:r>
          </a:p>
        </p:txBody>
      </p:sp>
      <p:pic>
        <p:nvPicPr>
          <p:cNvPr id="3" name="Picture 2" descr="On Display: Health and Wellness | Bentley University">
            <a:extLst>
              <a:ext uri="{FF2B5EF4-FFF2-40B4-BE49-F238E27FC236}">
                <a16:creationId xmlns:a16="http://schemas.microsoft.com/office/drawing/2014/main" id="{A473E876-DDB0-2D5F-DA67-719074C1E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663" y="1949735"/>
            <a:ext cx="3631884" cy="237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381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B185-878B-46D0-9669-AE1E2E2F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40" y="55166"/>
            <a:ext cx="11704320" cy="6848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Background (cont.)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93DF807-F800-0F44-8554-DC9FC639E705}"/>
              </a:ext>
            </a:extLst>
          </p:cNvPr>
          <p:cNvSpPr txBox="1">
            <a:spLocks/>
          </p:cNvSpPr>
          <p:nvPr/>
        </p:nvSpPr>
        <p:spPr>
          <a:xfrm>
            <a:off x="5980273" y="1075984"/>
            <a:ext cx="3924499" cy="1307705"/>
          </a:xfrm>
          <a:prstGeom prst="rect">
            <a:avLst/>
          </a:prstGeom>
        </p:spPr>
        <p:txBody>
          <a:bodyPr/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75482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CBBED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en-US" sz="2560" b="0" i="0" u="none" strike="noStrike" kern="1200" cap="none" spc="0" normalizeH="0" baseline="0" noProof="0" dirty="0">
              <a:ln>
                <a:noFill/>
              </a:ln>
              <a:solidFill>
                <a:srgbClr val="80878A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F68094D-1BBA-C699-0FAD-A4FECDE90F24}"/>
              </a:ext>
            </a:extLst>
          </p:cNvPr>
          <p:cNvSpPr txBox="1">
            <a:spLocks/>
          </p:cNvSpPr>
          <p:nvPr/>
        </p:nvSpPr>
        <p:spPr>
          <a:xfrm>
            <a:off x="371985" y="1264046"/>
            <a:ext cx="7543800" cy="2615410"/>
          </a:xfrm>
          <a:prstGeom prst="rect">
            <a:avLst/>
          </a:prstGeom>
        </p:spPr>
        <p:txBody>
          <a:bodyPr/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7548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CBBED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total of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C860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4,620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 Secretariat personnel worldwide responded -  Includes personnel from DPO and DPPA</a:t>
            </a:r>
          </a:p>
          <a:p>
            <a:pPr marL="457200" marR="0" lvl="0" indent="-457200" algn="l" defTabSz="97548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CBBED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Represents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C860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11%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 the total UN Secretariat personnel world-wide</a:t>
            </a:r>
          </a:p>
          <a:p>
            <a:pPr marL="457200" marR="0" lvl="0" indent="-457200" algn="l" defTabSz="97548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CBBED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This survey represents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C860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first time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UN Secretariat has conducted a Staff health and wellness survey of its personnel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C860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globally</a:t>
            </a:r>
          </a:p>
          <a:p>
            <a:pPr marL="457200" marR="0" lvl="0" indent="-457200" algn="l" defTabSz="97548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CBBED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Questions included physical health and mental health components. </a:t>
            </a:r>
          </a:p>
          <a:p>
            <a:pPr marL="457200" marR="0" lvl="0" indent="-457200" algn="l" defTabSz="97548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CBBED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C860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8" name="Picture 4" descr="Are 'global employees' the next big thing? - Personnel Today">
            <a:extLst>
              <a:ext uri="{FF2B5EF4-FFF2-40B4-BE49-F238E27FC236}">
                <a16:creationId xmlns:a16="http://schemas.microsoft.com/office/drawing/2014/main" id="{087E5F72-6B52-FFAA-63F7-794236520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489" y="2719707"/>
            <a:ext cx="4870216" cy="273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124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58800" y="1295400"/>
            <a:ext cx="79248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75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00" dirty="0">
                <a:solidFill>
                  <a:srgbClr val="000000"/>
                </a:solidFill>
              </a:rPr>
              <a:t>Physical Health Data collected has been visualized by DHMOSH Public Health using </a:t>
            </a:r>
            <a:r>
              <a:rPr lang="en-US" sz="2700" b="1" dirty="0">
                <a:solidFill>
                  <a:schemeClr val="accent2"/>
                </a:solidFill>
              </a:rPr>
              <a:t>Power BI </a:t>
            </a:r>
          </a:p>
          <a:p>
            <a:pPr marL="342900" marR="0" lvl="0" indent="-342900" algn="l" defTabSz="975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700" dirty="0">
              <a:solidFill>
                <a:srgbClr val="000000"/>
              </a:solidFill>
            </a:endParaRPr>
          </a:p>
          <a:p>
            <a:pPr marL="342900" marR="0" lvl="0" indent="-342900" algn="l" defTabSz="975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n-ea"/>
                <a:cs typeface="+mn-cs"/>
              </a:rPr>
              <a:t>Data can be filtered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by location, entity, gender, age, personnel type etc. </a:t>
            </a:r>
          </a:p>
          <a:p>
            <a:pPr marL="342900" marR="0" lvl="0" indent="-342900" algn="l" defTabSz="975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75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00" dirty="0">
                <a:solidFill>
                  <a:srgbClr val="000000"/>
                </a:solidFill>
              </a:rPr>
              <a:t>High level summary and subsequent pages organize all questions by category</a:t>
            </a:r>
          </a:p>
          <a:p>
            <a:pPr marL="342900" marR="0" lvl="0" indent="-342900" algn="l" defTabSz="975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700" dirty="0">
              <a:solidFill>
                <a:srgbClr val="000000"/>
              </a:solidFill>
            </a:endParaRPr>
          </a:p>
          <a:p>
            <a:pPr marL="342900" marR="0" lvl="0" indent="-342900" algn="l" defTabSz="975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00" dirty="0">
                <a:solidFill>
                  <a:srgbClr val="000000"/>
                </a:solidFill>
              </a:rPr>
              <a:t>Dashboard Currently hosted on </a:t>
            </a:r>
            <a:r>
              <a:rPr lang="en-US" sz="2700" dirty="0" err="1">
                <a:solidFill>
                  <a:srgbClr val="000000"/>
                </a:solidFill>
              </a:rPr>
              <a:t>Iseek</a:t>
            </a:r>
            <a:r>
              <a:rPr lang="en-US" sz="2700" dirty="0">
                <a:solidFill>
                  <a:srgbClr val="000000"/>
                </a:solidFill>
              </a:rPr>
              <a:t> @ </a:t>
            </a:r>
            <a:r>
              <a:rPr lang="en-US" sz="2700" dirty="0">
                <a:solidFill>
                  <a:srgbClr val="000000"/>
                </a:solidFill>
                <a:hlinkClick r:id="rId2"/>
              </a:rPr>
              <a:t>https://iseek.un.org/UN-Staff-Health-and-Wellness-Dashboard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31FE1C6-79CE-49A5-8338-816C2BBE7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200" y="76200"/>
            <a:ext cx="9296400" cy="6848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Data Analysis &amp; Visualization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169CDA-FBCA-300F-16C5-6DB430CD6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200" y="1978006"/>
            <a:ext cx="4392582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7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31FE1C6-79CE-49A5-8338-816C2BBE7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493" y="495514"/>
            <a:ext cx="9923481" cy="6848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Screenshots of Dashboard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A86DE6-D6C9-47AE-8E57-A040CE6A3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26" y="1808354"/>
            <a:ext cx="2794512" cy="20254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E2C1E0-6A9D-4E2F-B7A5-706016A11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631" y="1804160"/>
            <a:ext cx="3045736" cy="20338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9805A5-6CC7-4AB3-820A-5C6ED9476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19" y="1804160"/>
            <a:ext cx="3030881" cy="20254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E70743-B42A-4FDA-AA5F-356C7691A5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9634" y="1804160"/>
            <a:ext cx="2984733" cy="20254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107800-31B5-4CDD-A55A-002BDF754E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821" y="4525516"/>
            <a:ext cx="2929734" cy="2438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38E724-C908-4B58-9119-00864C1BAA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9501" y="4461808"/>
            <a:ext cx="3045736" cy="24652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CAE7468-F376-4688-A026-09F456E1A1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9394" y="4525516"/>
            <a:ext cx="3198671" cy="24652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947963-D6FF-4D31-A6DA-7D3A4682CD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62222" y="4461808"/>
            <a:ext cx="3201489" cy="241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14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31FE1C6-79CE-49A5-8338-816C2BBE7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118" y="79518"/>
            <a:ext cx="10152081" cy="6848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Screenshots of Dashboard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E2C1E0-6A9D-4E2F-B7A5-706016A11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50" y="838200"/>
            <a:ext cx="10858500" cy="624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93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31FE1C6-79CE-49A5-8338-816C2BBE7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118" y="79518"/>
            <a:ext cx="10228281" cy="6848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Screenshots of Dashboard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9805A5-6CC7-4AB3-820A-5C6ED9476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768801"/>
            <a:ext cx="11125200" cy="63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52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31FE1C6-79CE-49A5-8338-816C2BBE7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118" y="79518"/>
            <a:ext cx="10228281" cy="6848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Screenshots of Dashboard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E70743-B42A-4FDA-AA5F-356C7691A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764318"/>
            <a:ext cx="11811000" cy="632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88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31FE1C6-79CE-49A5-8338-816C2BBE7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118" y="79518"/>
            <a:ext cx="10228281" cy="6848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Screenshots of Dashboard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107800-31B5-4CDD-A55A-002BDF754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1" y="990600"/>
            <a:ext cx="12107058" cy="624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307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06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T_PymPRvmkgiZOPA4XN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YakX4mS3CzDWeBOx6hE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2y60WDRPqlsiossrMuh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thqKfTQEKgihgUsR7kh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T_PymPRvmkgiZOPA4XN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YakX4mS3CzDWeBOx6hE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2y60WDRPqlsiossrMuh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thqKfTQEKgihgUsR7khw"/>
</p:tagLst>
</file>

<file path=ppt/theme/theme1.xml><?xml version="1.0" encoding="utf-8"?>
<a:theme xmlns:a="http://schemas.openxmlformats.org/drawingml/2006/main" name="Office Theme">
  <a:themeElements>
    <a:clrScheme name="DOS Color Scheme">
      <a:dk1>
        <a:srgbClr val="3CBBED"/>
      </a:dk1>
      <a:lt1>
        <a:srgbClr val="FFFFFF"/>
      </a:lt1>
      <a:dk2>
        <a:srgbClr val="117DB3"/>
      </a:dk2>
      <a:lt2>
        <a:srgbClr val="80878A"/>
      </a:lt2>
      <a:accent1>
        <a:srgbClr val="A8E6F8"/>
      </a:accent1>
      <a:accent2>
        <a:srgbClr val="FC8604"/>
      </a:accent2>
      <a:accent3>
        <a:srgbClr val="D13F05"/>
      </a:accent3>
      <a:accent4>
        <a:srgbClr val="FACD8A"/>
      </a:accent4>
      <a:accent5>
        <a:srgbClr val="4E5254"/>
      </a:accent5>
      <a:accent6>
        <a:srgbClr val="C3C6C7"/>
      </a:accent6>
      <a:hlink>
        <a:srgbClr val="3CBBED"/>
      </a:hlink>
      <a:folHlink>
        <a:srgbClr val="3CBBE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OS PPT Template_Mar 2022" id="{EEF81ABA-038F-824D-9899-7E68E9F8C5C7}" vid="{B001BA55-B3A5-8E4C-A54F-327F04CC1EA6}"/>
    </a:ext>
  </a:extLst>
</a:theme>
</file>

<file path=ppt/theme/theme2.xml><?xml version="1.0" encoding="utf-8"?>
<a:theme xmlns:a="http://schemas.openxmlformats.org/drawingml/2006/main" name="1_Office Theme">
  <a:themeElements>
    <a:clrScheme name="DOS Color Scheme">
      <a:dk1>
        <a:srgbClr val="3CBBED"/>
      </a:dk1>
      <a:lt1>
        <a:srgbClr val="FFFFFF"/>
      </a:lt1>
      <a:dk2>
        <a:srgbClr val="117DB3"/>
      </a:dk2>
      <a:lt2>
        <a:srgbClr val="80878A"/>
      </a:lt2>
      <a:accent1>
        <a:srgbClr val="A8E6F8"/>
      </a:accent1>
      <a:accent2>
        <a:srgbClr val="FC8604"/>
      </a:accent2>
      <a:accent3>
        <a:srgbClr val="D13F05"/>
      </a:accent3>
      <a:accent4>
        <a:srgbClr val="FACD8A"/>
      </a:accent4>
      <a:accent5>
        <a:srgbClr val="4E5254"/>
      </a:accent5>
      <a:accent6>
        <a:srgbClr val="C3C6C7"/>
      </a:accent6>
      <a:hlink>
        <a:srgbClr val="3CBBED"/>
      </a:hlink>
      <a:folHlink>
        <a:srgbClr val="3CBBE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437279F9-DB32-4F1B-A032-AC77F3EFB71F}" vid="{B213221D-DA05-4039-A785-4AE6BB2527D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CB284116B99D439CDA996A8F48F633" ma:contentTypeVersion="9" ma:contentTypeDescription="Create a new document." ma:contentTypeScope="" ma:versionID="2ebdf31aa1d18ebda9232865b921e198">
  <xsd:schema xmlns:xsd="http://www.w3.org/2001/XMLSchema" xmlns:xs="http://www.w3.org/2001/XMLSchema" xmlns:p="http://schemas.microsoft.com/office/2006/metadata/properties" xmlns:ns2="35368d9e-6789-4aeb-b1bb-5b2a92ac00c3" xmlns:ns3="c14c1c78-f372-4597-a43f-d81a2327b299" targetNamespace="http://schemas.microsoft.com/office/2006/metadata/properties" ma:root="true" ma:fieldsID="e74d2086cc94bbcee873b095e001fda2" ns2:_="" ns3:_="">
    <xsd:import namespace="35368d9e-6789-4aeb-b1bb-5b2a92ac00c3"/>
    <xsd:import namespace="c14c1c78-f372-4597-a43f-d81a2327b2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368d9e-6789-4aeb-b1bb-5b2a92ac00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4c1c78-f372-4597-a43f-d81a2327b29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0C0698-D4CC-4D2F-A7BD-6AEBA1B4A3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508128-6242-43D6-ADEA-539C461BB2E8}">
  <ds:schemaRefs>
    <ds:schemaRef ds:uri="http://purl.org/dc/terms/"/>
    <ds:schemaRef ds:uri="35368d9e-6789-4aeb-b1bb-5b2a92ac00c3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c14c1c78-f372-4597-a43f-d81a2327b29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D71CDB4-A2AC-480E-AC34-BE52CF258C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368d9e-6789-4aeb-b1bb-5b2a92ac00c3"/>
    <ds:schemaRef ds:uri="c14c1c78-f372-4597-a43f-d81a2327b2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DOS PPT_Template_Mar 2022</Template>
  <TotalTime>3003</TotalTime>
  <Words>437</Words>
  <Application>Microsoft Office PowerPoint</Application>
  <PresentationFormat>Custom</PresentationFormat>
  <Paragraphs>63</Paragraphs>
  <Slides>19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Fira Sans Extra Condensed</vt:lpstr>
      <vt:lpstr>Roboto</vt:lpstr>
      <vt:lpstr>Office Theme</vt:lpstr>
      <vt:lpstr>1_Office Theme</vt:lpstr>
      <vt:lpstr>think-cell Slide</vt:lpstr>
      <vt:lpstr>UN Staff Health &amp; Wellness Survey and Interactive Dashboard: An Introduction</vt:lpstr>
      <vt:lpstr>Background</vt:lpstr>
      <vt:lpstr>Background (cont.)</vt:lpstr>
      <vt:lpstr>Data Analysis &amp; Visualization</vt:lpstr>
      <vt:lpstr>Screenshots of Dashboard </vt:lpstr>
      <vt:lpstr>Screenshots of Dashboard </vt:lpstr>
      <vt:lpstr>Screenshots of Dashboard </vt:lpstr>
      <vt:lpstr>Screenshots of Dashboard </vt:lpstr>
      <vt:lpstr>Screenshots of Dashboard </vt:lpstr>
      <vt:lpstr>Screenshots of Dashboard </vt:lpstr>
      <vt:lpstr>Initial Screenshots of Dashboard </vt:lpstr>
      <vt:lpstr>Initial Screenshots of Dashboard </vt:lpstr>
      <vt:lpstr>Screenshots of Dashboard </vt:lpstr>
      <vt:lpstr>Key Survey Findings For  UN Secretariat Global Cohort – Positive</vt:lpstr>
      <vt:lpstr>Key Survey Findings – Areas of Improvement</vt:lpstr>
      <vt:lpstr>Key Survey Findings</vt:lpstr>
      <vt:lpstr>Next Steps/Action Plan</vt:lpstr>
      <vt:lpstr>Resources</vt:lpstr>
      <vt:lpstr>Thank You  dos-dhmosh-public-health@un.org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Almendral</dc:creator>
  <cp:lastModifiedBy>Esther Tan</cp:lastModifiedBy>
  <cp:revision>19</cp:revision>
  <cp:lastPrinted>2017-07-13T21:00:05Z</cp:lastPrinted>
  <dcterms:created xsi:type="dcterms:W3CDTF">2022-10-25T01:14:19Z</dcterms:created>
  <dcterms:modified xsi:type="dcterms:W3CDTF">2023-03-16T13:08:54Z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0x010100E6CB284116B99D439CDA996A8F48F633</vt:lpwstr>
  </property>
</Properties>
</file>