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4.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5.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6.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7.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8.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9.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0.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1.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1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2"/>
  </p:notesMasterIdLst>
  <p:handoutMasterIdLst>
    <p:handoutMasterId r:id="rId23"/>
  </p:handoutMasterIdLst>
  <p:sldIdLst>
    <p:sldId id="298" r:id="rId5"/>
    <p:sldId id="302" r:id="rId6"/>
    <p:sldId id="344" r:id="rId7"/>
    <p:sldId id="329" r:id="rId8"/>
    <p:sldId id="331" r:id="rId9"/>
    <p:sldId id="345" r:id="rId10"/>
    <p:sldId id="332" r:id="rId11"/>
    <p:sldId id="333" r:id="rId12"/>
    <p:sldId id="334" r:id="rId13"/>
    <p:sldId id="335" r:id="rId14"/>
    <p:sldId id="336" r:id="rId15"/>
    <p:sldId id="337" r:id="rId16"/>
    <p:sldId id="338" r:id="rId17"/>
    <p:sldId id="340" r:id="rId18"/>
    <p:sldId id="341" r:id="rId19"/>
    <p:sldId id="342" r:id="rId20"/>
    <p:sldId id="343" r:id="rId21"/>
  </p:sldIdLst>
  <p:sldSz cx="9756775" cy="7315200"/>
  <p:notesSz cx="7010400" cy="9296400"/>
  <p:custDataLst>
    <p:tags r:id="rId24"/>
  </p:custDataLst>
  <p:defaultTextStyle>
    <a:defPPr>
      <a:defRPr lang="en-US"/>
    </a:defPPr>
    <a:lvl1pPr marL="0" algn="l" defTabSz="975482" rtl="0" eaLnBrk="1" latinLnBrk="0" hangingPunct="1">
      <a:defRPr sz="1900" kern="1200">
        <a:solidFill>
          <a:schemeClr val="tx1"/>
        </a:solidFill>
        <a:latin typeface="+mn-lt"/>
        <a:ea typeface="+mn-ea"/>
        <a:cs typeface="+mn-cs"/>
      </a:defRPr>
    </a:lvl1pPr>
    <a:lvl2pPr marL="487741" algn="l" defTabSz="975482" rtl="0" eaLnBrk="1" latinLnBrk="0" hangingPunct="1">
      <a:defRPr sz="1900" kern="1200">
        <a:solidFill>
          <a:schemeClr val="tx1"/>
        </a:solidFill>
        <a:latin typeface="+mn-lt"/>
        <a:ea typeface="+mn-ea"/>
        <a:cs typeface="+mn-cs"/>
      </a:defRPr>
    </a:lvl2pPr>
    <a:lvl3pPr marL="975482" algn="l" defTabSz="975482" rtl="0" eaLnBrk="1" latinLnBrk="0" hangingPunct="1">
      <a:defRPr sz="1900" kern="1200">
        <a:solidFill>
          <a:schemeClr val="tx1"/>
        </a:solidFill>
        <a:latin typeface="+mn-lt"/>
        <a:ea typeface="+mn-ea"/>
        <a:cs typeface="+mn-cs"/>
      </a:defRPr>
    </a:lvl3pPr>
    <a:lvl4pPr marL="1463223" algn="l" defTabSz="975482" rtl="0" eaLnBrk="1" latinLnBrk="0" hangingPunct="1">
      <a:defRPr sz="1900" kern="1200">
        <a:solidFill>
          <a:schemeClr val="tx1"/>
        </a:solidFill>
        <a:latin typeface="+mn-lt"/>
        <a:ea typeface="+mn-ea"/>
        <a:cs typeface="+mn-cs"/>
      </a:defRPr>
    </a:lvl4pPr>
    <a:lvl5pPr marL="1950964" algn="l" defTabSz="975482" rtl="0" eaLnBrk="1" latinLnBrk="0" hangingPunct="1">
      <a:defRPr sz="1900" kern="1200">
        <a:solidFill>
          <a:schemeClr val="tx1"/>
        </a:solidFill>
        <a:latin typeface="+mn-lt"/>
        <a:ea typeface="+mn-ea"/>
        <a:cs typeface="+mn-cs"/>
      </a:defRPr>
    </a:lvl5pPr>
    <a:lvl6pPr marL="2438705" algn="l" defTabSz="975482" rtl="0" eaLnBrk="1" latinLnBrk="0" hangingPunct="1">
      <a:defRPr sz="1900" kern="1200">
        <a:solidFill>
          <a:schemeClr val="tx1"/>
        </a:solidFill>
        <a:latin typeface="+mn-lt"/>
        <a:ea typeface="+mn-ea"/>
        <a:cs typeface="+mn-cs"/>
      </a:defRPr>
    </a:lvl6pPr>
    <a:lvl7pPr marL="2926446" algn="l" defTabSz="975482" rtl="0" eaLnBrk="1" latinLnBrk="0" hangingPunct="1">
      <a:defRPr sz="1900" kern="1200">
        <a:solidFill>
          <a:schemeClr val="tx1"/>
        </a:solidFill>
        <a:latin typeface="+mn-lt"/>
        <a:ea typeface="+mn-ea"/>
        <a:cs typeface="+mn-cs"/>
      </a:defRPr>
    </a:lvl7pPr>
    <a:lvl8pPr marL="3414187" algn="l" defTabSz="975482" rtl="0" eaLnBrk="1" latinLnBrk="0" hangingPunct="1">
      <a:defRPr sz="1900" kern="1200">
        <a:solidFill>
          <a:schemeClr val="tx1"/>
        </a:solidFill>
        <a:latin typeface="+mn-lt"/>
        <a:ea typeface="+mn-ea"/>
        <a:cs typeface="+mn-cs"/>
      </a:defRPr>
    </a:lvl8pPr>
    <a:lvl9pPr marL="3901928" algn="l" defTabSz="975482"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1728" userDrawn="1">
          <p15:clr>
            <a:srgbClr val="A4A3A4"/>
          </p15:clr>
        </p15:guide>
        <p15:guide id="3" pos="3073">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BBED"/>
    <a:srgbClr val="80878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5" autoAdjust="0"/>
    <p:restoredTop sz="65263" autoAdjust="0"/>
  </p:normalViewPr>
  <p:slideViewPr>
    <p:cSldViewPr showGuides="1">
      <p:cViewPr varScale="1">
        <p:scale>
          <a:sx n="70" d="100"/>
          <a:sy n="70" d="100"/>
        </p:scale>
        <p:origin x="2574" y="66"/>
      </p:cViewPr>
      <p:guideLst>
        <p:guide orient="horz" pos="1728"/>
        <p:guide pos="3073"/>
      </p:guideLst>
    </p:cSldViewPr>
  </p:slideViewPr>
  <p:notesTextViewPr>
    <p:cViewPr>
      <p:scale>
        <a:sx n="1" d="1"/>
        <a:sy n="1" d="1"/>
      </p:scale>
      <p:origin x="0" y="0"/>
    </p:cViewPr>
  </p:notesTextViewPr>
  <p:sorterViewPr>
    <p:cViewPr>
      <p:scale>
        <a:sx n="100" d="100"/>
        <a:sy n="100" d="100"/>
      </p:scale>
      <p:origin x="0" y="-5112"/>
    </p:cViewPr>
  </p:sorterViewPr>
  <p:notesViewPr>
    <p:cSldViewPr showGuides="1">
      <p:cViewPr varScale="1">
        <p:scale>
          <a:sx n="86" d="100"/>
          <a:sy n="86" d="100"/>
        </p:scale>
        <p:origin x="382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3AA4C1A-BE7B-4A0D-A467-1E361B414D76}" type="datetimeFigureOut">
              <a:rPr lang="en-US" smtClean="0"/>
              <a:t>13/05/2019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40DFD1F-0238-4384-A4AD-C74AD7F045D0}" type="slidenum">
              <a:rPr lang="en-US" smtClean="0"/>
              <a:t>‹#›</a:t>
            </a:fld>
            <a:endParaRPr lang="en-US"/>
          </a:p>
        </p:txBody>
      </p:sp>
    </p:spTree>
    <p:extLst>
      <p:ext uri="{BB962C8B-B14F-4D97-AF65-F5344CB8AC3E}">
        <p14:creationId xmlns:p14="http://schemas.microsoft.com/office/powerpoint/2010/main" val="26971124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3D26B41-D3AE-4575-A030-D9E58D95E43F}" type="datetimeFigureOut">
              <a:rPr lang="en-US" smtClean="0"/>
              <a:t>13/05/2019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E5C6692-4A53-4147-B9C8-2C6BFFC13646}" type="slidenum">
              <a:rPr lang="en-US" smtClean="0"/>
              <a:t>‹#›</a:t>
            </a:fld>
            <a:endParaRPr lang="en-US"/>
          </a:p>
        </p:txBody>
      </p:sp>
    </p:spTree>
    <p:extLst>
      <p:ext uri="{BB962C8B-B14F-4D97-AF65-F5344CB8AC3E}">
        <p14:creationId xmlns:p14="http://schemas.microsoft.com/office/powerpoint/2010/main" val="8844459"/>
      </p:ext>
    </p:extLst>
  </p:cSld>
  <p:clrMap bg1="lt1" tx1="dk1" bg2="lt2" tx2="dk2" accent1="accent1" accent2="accent2" accent3="accent3" accent4="accent4" accent5="accent5" accent6="accent6" hlink="hlink" folHlink="folHlink"/>
  <p:notesStyle>
    <a:lvl1pPr marL="0" algn="l" defTabSz="975482" rtl="0" eaLnBrk="1" latinLnBrk="0" hangingPunct="1">
      <a:defRPr sz="1300" kern="1200">
        <a:solidFill>
          <a:schemeClr val="tx1"/>
        </a:solidFill>
        <a:latin typeface="+mn-lt"/>
        <a:ea typeface="+mn-ea"/>
        <a:cs typeface="+mn-cs"/>
      </a:defRPr>
    </a:lvl1pPr>
    <a:lvl2pPr marL="487741" algn="l" defTabSz="975482" rtl="0" eaLnBrk="1" latinLnBrk="0" hangingPunct="1">
      <a:defRPr sz="1300" kern="1200">
        <a:solidFill>
          <a:schemeClr val="tx1"/>
        </a:solidFill>
        <a:latin typeface="+mn-lt"/>
        <a:ea typeface="+mn-ea"/>
        <a:cs typeface="+mn-cs"/>
      </a:defRPr>
    </a:lvl2pPr>
    <a:lvl3pPr marL="975482" algn="l" defTabSz="975482" rtl="0" eaLnBrk="1" latinLnBrk="0" hangingPunct="1">
      <a:defRPr sz="1300" kern="1200">
        <a:solidFill>
          <a:schemeClr val="tx1"/>
        </a:solidFill>
        <a:latin typeface="+mn-lt"/>
        <a:ea typeface="+mn-ea"/>
        <a:cs typeface="+mn-cs"/>
      </a:defRPr>
    </a:lvl3pPr>
    <a:lvl4pPr marL="1463223" algn="l" defTabSz="975482" rtl="0" eaLnBrk="1" latinLnBrk="0" hangingPunct="1">
      <a:defRPr sz="1300" kern="1200">
        <a:solidFill>
          <a:schemeClr val="tx1"/>
        </a:solidFill>
        <a:latin typeface="+mn-lt"/>
        <a:ea typeface="+mn-ea"/>
        <a:cs typeface="+mn-cs"/>
      </a:defRPr>
    </a:lvl4pPr>
    <a:lvl5pPr marL="1950964" algn="l" defTabSz="975482" rtl="0" eaLnBrk="1" latinLnBrk="0" hangingPunct="1">
      <a:defRPr sz="1300" kern="1200">
        <a:solidFill>
          <a:schemeClr val="tx1"/>
        </a:solidFill>
        <a:latin typeface="+mn-lt"/>
        <a:ea typeface="+mn-ea"/>
        <a:cs typeface="+mn-cs"/>
      </a:defRPr>
    </a:lvl5pPr>
    <a:lvl6pPr marL="2438705" algn="l" defTabSz="975482" rtl="0" eaLnBrk="1" latinLnBrk="0" hangingPunct="1">
      <a:defRPr sz="1300" kern="1200">
        <a:solidFill>
          <a:schemeClr val="tx1"/>
        </a:solidFill>
        <a:latin typeface="+mn-lt"/>
        <a:ea typeface="+mn-ea"/>
        <a:cs typeface="+mn-cs"/>
      </a:defRPr>
    </a:lvl6pPr>
    <a:lvl7pPr marL="2926446" algn="l" defTabSz="975482" rtl="0" eaLnBrk="1" latinLnBrk="0" hangingPunct="1">
      <a:defRPr sz="1300" kern="1200">
        <a:solidFill>
          <a:schemeClr val="tx1"/>
        </a:solidFill>
        <a:latin typeface="+mn-lt"/>
        <a:ea typeface="+mn-ea"/>
        <a:cs typeface="+mn-cs"/>
      </a:defRPr>
    </a:lvl7pPr>
    <a:lvl8pPr marL="3414187" algn="l" defTabSz="975482" rtl="0" eaLnBrk="1" latinLnBrk="0" hangingPunct="1">
      <a:defRPr sz="1300" kern="1200">
        <a:solidFill>
          <a:schemeClr val="tx1"/>
        </a:solidFill>
        <a:latin typeface="+mn-lt"/>
        <a:ea typeface="+mn-ea"/>
        <a:cs typeface="+mn-cs"/>
      </a:defRPr>
    </a:lvl8pPr>
    <a:lvl9pPr marL="3901928" algn="l" defTabSz="975482"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hr.un.org/page/eperformance-changes-2019-2020"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mailto:performancemanagement@un.org"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2</a:t>
            </a:fld>
            <a:endParaRPr lang="en-US"/>
          </a:p>
        </p:txBody>
      </p:sp>
    </p:spTree>
    <p:extLst>
      <p:ext uri="{BB962C8B-B14F-4D97-AF65-F5344CB8AC3E}">
        <p14:creationId xmlns:p14="http://schemas.microsoft.com/office/powerpoint/2010/main" val="3410730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The decision of the rebuttal panel is by majority.  A dissenting opinion can be written.</a:t>
            </a:r>
          </a:p>
          <a:p>
            <a:pPr marL="0" lvl="0" indent="0">
              <a:lnSpc>
                <a:spcPct val="115000"/>
              </a:lnSpc>
              <a:spcAft>
                <a:spcPts val="1000"/>
              </a:spcAft>
              <a:buFont typeface="Arial" panose="020B0604020202020204" pitchFamily="34" charset="0"/>
              <a:buNone/>
            </a:pPr>
            <a:endParaRPr lang="en-GB" sz="1400" dirty="0">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The report should contain sufficient detail for the reader to a) see that the panel considered all the salient procedural and substantive issues put forward by the staff member and the managers, and b) to clearly understand the basis for the rebuttal outcome.</a:t>
            </a:r>
          </a:p>
          <a:p>
            <a:pPr marL="285750" lvl="0" indent="-285750">
              <a:lnSpc>
                <a:spcPct val="115000"/>
              </a:lnSpc>
              <a:spcAft>
                <a:spcPts val="1000"/>
              </a:spcAft>
              <a:buFont typeface="Arial" panose="020B0604020202020204" pitchFamily="34" charset="0"/>
              <a:buChar char="•"/>
            </a:pPr>
            <a:endParaRPr lang="en-US" sz="1400" dirty="0">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Although the current ST/AI does not specify a time frame for completion of the overall rebuttal process, it is clear that both the staff member and the Administration are obliged to act in a timely manner and failure to do so on the part of the Administration may be considered a violation of the staff member’s due process rights.  MEU Lessons Learned, Volume #4, paragraph 43. </a:t>
            </a:r>
          </a:p>
          <a:p>
            <a:pPr marL="285750" lvl="0" indent="-285750">
              <a:lnSpc>
                <a:spcPct val="115000"/>
              </a:lnSpc>
              <a:spcAft>
                <a:spcPts val="1000"/>
              </a:spcAft>
              <a:buFont typeface="Arial" panose="020B0604020202020204" pitchFamily="34" charset="0"/>
              <a:buChar char="•"/>
            </a:pPr>
            <a:endParaRPr lang="en-GB" sz="1400" dirty="0">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15000"/>
              </a:lnSpc>
              <a:spcAft>
                <a:spcPts val="1000"/>
              </a:spcAft>
              <a:buFont typeface="Arial" panose="020B0604020202020204" pitchFamily="34" charset="0"/>
              <a:buChar char="•"/>
            </a:pPr>
            <a:r>
              <a:rPr lang="en-US" altLang="en-US" sz="1400" dirty="0">
                <a:latin typeface="Arial" panose="020B0604020202020204" pitchFamily="34" charset="0"/>
                <a:cs typeface="Arial" panose="020B0604020202020204" pitchFamily="34" charset="0"/>
              </a:rPr>
              <a:t>Ideally the entire rebuttal process should take about three weeks and not exceed six weeks. If after six weeks the panel has not completed its review HR should request from the Chairperson information about where the panel is at and ask them to provide an anticipated timeframe for finishing the process.</a:t>
            </a:r>
          </a:p>
          <a:p>
            <a:pPr marL="285750" lvl="0" indent="-285750">
              <a:lnSpc>
                <a:spcPct val="115000"/>
              </a:lnSpc>
              <a:spcAft>
                <a:spcPts val="1000"/>
              </a:spcAft>
              <a:buFont typeface="Arial" panose="020B0604020202020204" pitchFamily="34" charset="0"/>
              <a:buChar char="•"/>
            </a:pPr>
            <a:endParaRPr lang="en-US" sz="1400" dirty="0">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A new rating awarded by the rebuttal panel can now be changed in </a:t>
            </a:r>
            <a:r>
              <a:rPr lang="en-GB" sz="1400" dirty="0" err="1">
                <a:latin typeface="Arial" panose="020B0604020202020204" pitchFamily="34" charset="0"/>
                <a:ea typeface="Calibri" panose="020F0502020204030204" pitchFamily="34" charset="0"/>
                <a:cs typeface="Arial" panose="020B0604020202020204" pitchFamily="34" charset="0"/>
              </a:rPr>
              <a:t>Inspira</a:t>
            </a:r>
            <a:r>
              <a:rPr lang="en-GB" sz="1400" dirty="0">
                <a:latin typeface="Arial" panose="020B0604020202020204" pitchFamily="34" charset="0"/>
                <a:ea typeface="Calibri" panose="020F0502020204030204" pitchFamily="34" charset="0"/>
                <a:cs typeface="Arial" panose="020B0604020202020204" pitchFamily="34" charset="0"/>
              </a:rPr>
              <a:t>; please follow the instructions found on the HR portal </a:t>
            </a:r>
            <a:r>
              <a:rPr lang="en-US" sz="1300" u="sng" kern="1200" dirty="0">
                <a:solidFill>
                  <a:schemeClr val="tx1"/>
                </a:solidFill>
                <a:effectLst/>
                <a:latin typeface="+mn-lt"/>
                <a:ea typeface="+mn-ea"/>
                <a:cs typeface="+mn-cs"/>
                <a:hlinkClick r:id="rId3"/>
              </a:rPr>
              <a:t>https://hr.un.org/page/eperformance-changes-2019-2020</a:t>
            </a:r>
            <a:r>
              <a:rPr lang="en-US" sz="1300" u="sng" kern="1200" dirty="0">
                <a:solidFill>
                  <a:schemeClr val="tx1"/>
                </a:solidFill>
                <a:effectLst/>
                <a:latin typeface="+mn-lt"/>
                <a:ea typeface="+mn-ea"/>
                <a:cs typeface="+mn-cs"/>
              </a:rPr>
              <a:t>.</a:t>
            </a:r>
            <a:endParaRPr lang="en-GB" sz="1400" dirty="0">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15000"/>
              </a:lnSpc>
              <a:spcAft>
                <a:spcPts val="1000"/>
              </a:spcAft>
              <a:buFont typeface="Arial" panose="020B0604020202020204" pitchFamily="34" charset="0"/>
              <a:buChar char="•"/>
            </a:pPr>
            <a:endParaRPr lang="en-US" sz="1400" dirty="0">
              <a:latin typeface="Arial" panose="020B0604020202020204" pitchFamily="34" charset="0"/>
              <a:ea typeface="Calibri" panose="020F0502020204030204" pitchFamily="34" charset="0"/>
              <a:cs typeface="Arial" panose="020B0604020202020204" pitchFamily="34" charset="0"/>
            </a:endParaRPr>
          </a:p>
          <a:p>
            <a:pPr marL="285750" marR="0" lvl="0" indent="-2857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HR might get questions from the rebuttal panel members about the consequences of their decision – the best response is to say that they should not concern themselves with that- that their decision should be based on the information presented to them and not biased or influenced by potential consequences or next steps. </a:t>
            </a:r>
          </a:p>
          <a:p>
            <a:pPr marL="285750" marR="0" lvl="0" indent="-285750">
              <a:lnSpc>
                <a:spcPct val="115000"/>
              </a:lnSpc>
              <a:spcBef>
                <a:spcPts val="0"/>
              </a:spcBef>
              <a:spcAft>
                <a:spcPts val="1000"/>
              </a:spcAft>
              <a:buFont typeface="Arial" panose="020B0604020202020204" pitchFamily="34" charset="0"/>
              <a:buChar char="•"/>
            </a:pPr>
            <a:endParaRPr lang="en-US" sz="1400" dirty="0">
              <a:latin typeface="Arial" panose="020B0604020202020204" pitchFamily="34" charset="0"/>
              <a:ea typeface="Calibri" panose="020F0502020204030204" pitchFamily="34" charset="0"/>
              <a:cs typeface="Arial" panose="020B0604020202020204" pitchFamily="34" charset="0"/>
            </a:endParaRPr>
          </a:p>
          <a:p>
            <a:pPr marL="285750" marR="0" lvl="0" indent="-2857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 Note that ST/AI/2010/5 Corr.1 modified section 15.4, the rebuttal panel is limited to reviewing the original rating and may not modify the narrative on the performance evaluation. </a:t>
            </a:r>
          </a:p>
          <a:p>
            <a:pPr marL="285750" marR="0" lvl="0" indent="-285750">
              <a:lnSpc>
                <a:spcPct val="115000"/>
              </a:lnSpc>
              <a:spcBef>
                <a:spcPts val="0"/>
              </a:spcBef>
              <a:spcAft>
                <a:spcPts val="1000"/>
              </a:spcAft>
              <a:buFont typeface="Arial" panose="020B0604020202020204" pitchFamily="34" charset="0"/>
              <a:buChar char="•"/>
            </a:pPr>
            <a:endParaRPr lang="en-US" sz="1400" dirty="0">
              <a:latin typeface="Arial" panose="020B0604020202020204" pitchFamily="34" charset="0"/>
              <a:ea typeface="Calibri" panose="020F0502020204030204" pitchFamily="34" charset="0"/>
              <a:cs typeface="Arial" panose="020B0604020202020204" pitchFamily="34" charset="0"/>
            </a:endParaRPr>
          </a:p>
          <a:p>
            <a:pPr marL="285750" marR="0" lvl="0" indent="-2857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The narrow scope of the rebuttal panel’s review is important to emphasis when briefing the panel.  The panel cannot change the ratings awarded on individual core values or competencies, nor can they modify comments or make any recommendations or suggestions (including harassment, abuse of authority, accountability…)</a:t>
            </a:r>
            <a:endParaRPr lang="en-US" sz="1400" dirty="0">
              <a:latin typeface="Arial" panose="020B060402020202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13</a:t>
            </a:fld>
            <a:endParaRPr lang="en-US"/>
          </a:p>
        </p:txBody>
      </p:sp>
    </p:spTree>
    <p:extLst>
      <p:ext uri="{BB962C8B-B14F-4D97-AF65-F5344CB8AC3E}">
        <p14:creationId xmlns:p14="http://schemas.microsoft.com/office/powerpoint/2010/main" val="2222569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6977" lvl="0" indent="-228600">
              <a:lnSpc>
                <a:spcPct val="115000"/>
              </a:lnSpc>
              <a:spcAft>
                <a:spcPts val="1000"/>
              </a:spcAft>
              <a:buFont typeface="Symbol" panose="05050102010706020507" pitchFamily="18" charset="2"/>
              <a:buChar char=""/>
            </a:pPr>
            <a:r>
              <a:rPr lang="en-GB" sz="1400" dirty="0">
                <a:latin typeface="Arial" panose="020B0604020202020204" pitchFamily="34" charset="0"/>
                <a:ea typeface="Calibri" panose="020F0502020204030204" pitchFamily="34" charset="0"/>
                <a:cs typeface="Arial" panose="020B0604020202020204" pitchFamily="34" charset="0"/>
              </a:rPr>
              <a:t>Proper management of staff includes the creation of a work-plan covering 12 months.</a:t>
            </a:r>
          </a:p>
          <a:p>
            <a:pPr marL="624718" lvl="1" indent="-228600">
              <a:lnSpc>
                <a:spcPct val="115000"/>
              </a:lnSpc>
              <a:spcAft>
                <a:spcPts val="1000"/>
              </a:spcAft>
              <a:buFont typeface="Symbol" panose="05050102010706020507" pitchFamily="18" charset="2"/>
              <a:buChar char=""/>
            </a:pPr>
            <a:r>
              <a:rPr lang="en-GB" sz="1400" dirty="0">
                <a:latin typeface="Arial" panose="020B0604020202020204" pitchFamily="34" charset="0"/>
                <a:ea typeface="Calibri" panose="020F0502020204030204" pitchFamily="34" charset="0"/>
                <a:cs typeface="Arial" panose="020B0604020202020204" pitchFamily="34" charset="0"/>
              </a:rPr>
              <a:t>An off-line performance evaluation might be necessary.  Please note the offline form mirrors Inspira and is not to be confused with Form P-333 which is used to evaluate staff on temporary appointments. </a:t>
            </a:r>
          </a:p>
          <a:p>
            <a:pPr marL="624718" lvl="1" indent="-228600">
              <a:lnSpc>
                <a:spcPct val="115000"/>
              </a:lnSpc>
              <a:spcAft>
                <a:spcPts val="1000"/>
              </a:spcAft>
              <a:buFont typeface="Symbol" panose="05050102010706020507" pitchFamily="18" charset="2"/>
              <a:buChar char=""/>
            </a:pPr>
            <a:endParaRPr lang="en-US" sz="1400" dirty="0">
              <a:latin typeface="Arial" panose="020B0604020202020204" pitchFamily="34" charset="0"/>
              <a:ea typeface="Calibri" panose="020F0502020204030204" pitchFamily="34" charset="0"/>
              <a:cs typeface="Arial" panose="020B0604020202020204" pitchFamily="34" charset="0"/>
            </a:endParaRPr>
          </a:p>
          <a:p>
            <a:pPr marL="136977" marR="0" lvl="0" indent="-228600">
              <a:lnSpc>
                <a:spcPct val="115000"/>
              </a:lnSpc>
              <a:spcBef>
                <a:spcPts val="0"/>
              </a:spcBef>
              <a:spcAft>
                <a:spcPts val="1000"/>
              </a:spcAft>
              <a:buFont typeface="Symbol" panose="05050102010706020507" pitchFamily="18" charset="2"/>
              <a:buChar char=""/>
            </a:pPr>
            <a:r>
              <a:rPr lang="en-GB" sz="1400" dirty="0">
                <a:latin typeface="Arial" panose="020B0604020202020204" pitchFamily="34" charset="0"/>
                <a:ea typeface="Calibri" panose="020F0502020204030204" pitchFamily="34" charset="0"/>
                <a:cs typeface="Arial" panose="020B0604020202020204" pitchFamily="34" charset="0"/>
              </a:rPr>
              <a:t>PIP </a:t>
            </a:r>
            <a:r>
              <a:rPr lang="en-GB" sz="1400" b="1" u="sng" dirty="0">
                <a:latin typeface="Arial" panose="020B0604020202020204" pitchFamily="34" charset="0"/>
                <a:ea typeface="Calibri" panose="020F0502020204030204" pitchFamily="34" charset="0"/>
                <a:cs typeface="Arial" panose="020B0604020202020204" pitchFamily="34" charset="0"/>
              </a:rPr>
              <a:t>can and should</a:t>
            </a:r>
            <a:r>
              <a:rPr lang="en-GB" sz="1400" dirty="0">
                <a:latin typeface="Arial" panose="020B0604020202020204" pitchFamily="34" charset="0"/>
                <a:ea typeface="Calibri" panose="020F0502020204030204" pitchFamily="34" charset="0"/>
                <a:cs typeface="Arial" panose="020B0604020202020204" pitchFamily="34" charset="0"/>
              </a:rPr>
              <a:t> be implemented during the rebuttal process.</a:t>
            </a:r>
            <a:endParaRPr lang="en-US" sz="1400" dirty="0">
              <a:latin typeface="Arial" panose="020B0604020202020204" pitchFamily="34" charset="0"/>
              <a:ea typeface="Calibri" panose="020F0502020204030204" pitchFamily="34" charset="0"/>
              <a:cs typeface="Arial" panose="020B0604020202020204" pitchFamily="34" charset="0"/>
            </a:endParaRPr>
          </a:p>
          <a:p>
            <a:pPr marL="594177" marR="0" lvl="1" indent="-228600">
              <a:lnSpc>
                <a:spcPct val="115000"/>
              </a:lnSpc>
              <a:spcBef>
                <a:spcPts val="0"/>
              </a:spcBef>
              <a:spcAft>
                <a:spcPts val="1000"/>
              </a:spcAft>
              <a:buFont typeface="Courier New" panose="02070309020205020404" pitchFamily="49" charset="0"/>
              <a:buChar char="o"/>
            </a:pPr>
            <a:r>
              <a:rPr lang="en-GB" sz="1400" dirty="0">
                <a:latin typeface="Arial" panose="020B0604020202020204" pitchFamily="34" charset="0"/>
                <a:ea typeface="Calibri" panose="020F0502020204030204" pitchFamily="34" charset="0"/>
                <a:cs typeface="Arial" panose="020B0604020202020204" pitchFamily="34" charset="0"/>
              </a:rPr>
              <a:t>PIP is a managerial decision and can proceed with or without the staff member’s agreement and/or signature.  When proceeding without the staff’s agreement be careful to document the staff member’s objections and that those objections were taken into consideration. Continually hold discussions and meetings to check-in on the progress of the PIP(even if staff member refuses to attend).</a:t>
            </a:r>
            <a:endParaRPr lang="en-US" sz="1400" dirty="0">
              <a:latin typeface="Arial" panose="020B0604020202020204" pitchFamily="34" charset="0"/>
              <a:ea typeface="Calibri" panose="020F0502020204030204" pitchFamily="34" charset="0"/>
              <a:cs typeface="Arial" panose="020B0604020202020204" pitchFamily="34" charset="0"/>
            </a:endParaRPr>
          </a:p>
          <a:p>
            <a:pPr marL="624718" marR="0" lvl="1" indent="-228600">
              <a:lnSpc>
                <a:spcPct val="115000"/>
              </a:lnSpc>
              <a:spcBef>
                <a:spcPts val="0"/>
              </a:spcBef>
              <a:spcAft>
                <a:spcPts val="1000"/>
              </a:spcAft>
              <a:buFont typeface="Symbol" panose="05050102010706020507" pitchFamily="18" charset="2"/>
              <a:buChar char=""/>
            </a:pPr>
            <a:r>
              <a:rPr lang="en-GB" sz="1400" dirty="0">
                <a:latin typeface="Arial" panose="020B0604020202020204" pitchFamily="34" charset="0"/>
                <a:ea typeface="Calibri" panose="020F0502020204030204" pitchFamily="34" charset="0"/>
                <a:cs typeface="Arial" panose="020B0604020202020204" pitchFamily="34" charset="0"/>
              </a:rPr>
              <a:t>PIP is not a substitute for a work-plan.</a:t>
            </a:r>
            <a:endParaRPr lang="en-US" sz="1400" dirty="0">
              <a:latin typeface="Arial" panose="020B0604020202020204" pitchFamily="34" charset="0"/>
              <a:ea typeface="Calibri" panose="020F0502020204030204" pitchFamily="34" charset="0"/>
              <a:cs typeface="Arial" panose="020B0604020202020204" pitchFamily="34" charset="0"/>
            </a:endParaRPr>
          </a:p>
          <a:p>
            <a:pPr marL="624718" marR="0" lvl="1" indent="-228600">
              <a:lnSpc>
                <a:spcPct val="115000"/>
              </a:lnSpc>
              <a:spcBef>
                <a:spcPts val="0"/>
              </a:spcBef>
              <a:spcAft>
                <a:spcPts val="1000"/>
              </a:spcAft>
              <a:buFont typeface="Symbol" panose="05050102010706020507" pitchFamily="18" charset="2"/>
              <a:buChar char=""/>
            </a:pPr>
            <a:r>
              <a:rPr lang="en-GB" sz="1400" dirty="0">
                <a:latin typeface="Arial" panose="020B0604020202020204" pitchFamily="34" charset="0"/>
                <a:ea typeface="Calibri" panose="020F0502020204030204" pitchFamily="34" charset="0"/>
                <a:cs typeface="Arial" panose="020B0604020202020204" pitchFamily="34" charset="0"/>
              </a:rPr>
              <a:t>PIP may continue after a rebuttal process raises the rating- its all about proper justification/motivation and documentation.</a:t>
            </a:r>
          </a:p>
          <a:p>
            <a:pPr marL="624718" marR="0" lvl="1" indent="-228600">
              <a:lnSpc>
                <a:spcPct val="115000"/>
              </a:lnSpc>
              <a:spcBef>
                <a:spcPts val="0"/>
              </a:spcBef>
              <a:spcAft>
                <a:spcPts val="1000"/>
              </a:spcAft>
              <a:buFont typeface="Symbol" panose="05050102010706020507" pitchFamily="18" charset="2"/>
              <a:buChar char=""/>
            </a:pPr>
            <a:endParaRPr lang="en-GB" sz="1400" dirty="0">
              <a:latin typeface="Arial" panose="020B0604020202020204" pitchFamily="34" charset="0"/>
              <a:ea typeface="Calibri" panose="020F0502020204030204" pitchFamily="34" charset="0"/>
              <a:cs typeface="Arial" panose="020B0604020202020204" pitchFamily="34" charset="0"/>
            </a:endParaRPr>
          </a:p>
          <a:p>
            <a:pPr marL="136977" marR="0" lvl="0" indent="-228600">
              <a:lnSpc>
                <a:spcPct val="115000"/>
              </a:lnSpc>
              <a:spcBef>
                <a:spcPts val="0"/>
              </a:spcBef>
              <a:spcAft>
                <a:spcPts val="1000"/>
              </a:spcAft>
              <a:buFont typeface="Symbol" panose="05050102010706020507" pitchFamily="18" charset="2"/>
              <a:buChar char=""/>
            </a:pPr>
            <a:r>
              <a:rPr lang="en-GB" sz="1400" dirty="0">
                <a:latin typeface="Arial" panose="020B0604020202020204" pitchFamily="34" charset="0"/>
                <a:ea typeface="Calibri" panose="020F0502020204030204" pitchFamily="34" charset="0"/>
                <a:cs typeface="Arial" panose="020B0604020202020204" pitchFamily="34" charset="0"/>
              </a:rPr>
              <a:t>If the rebuttal process takes 6 months or longer; the staff member should be given another performance document</a:t>
            </a:r>
            <a:r>
              <a:rPr lang="en-US" sz="1400" dirty="0">
                <a:latin typeface="Arial" panose="020B0604020202020204" pitchFamily="34" charset="0"/>
                <a:ea typeface="Calibri" panose="020F0502020204030204" pitchFamily="34" charset="0"/>
                <a:cs typeface="Arial" panose="020B0604020202020204" pitchFamily="34" charset="0"/>
              </a:rPr>
              <a:t>.  Section </a:t>
            </a:r>
            <a:r>
              <a:rPr lang="en-GB" sz="1400" dirty="0">
                <a:latin typeface="Arial" panose="020B0604020202020204" pitchFamily="34" charset="0"/>
                <a:ea typeface="Calibri" panose="020F0502020204030204" pitchFamily="34" charset="0"/>
                <a:cs typeface="Arial" panose="020B0604020202020204" pitchFamily="34" charset="0"/>
              </a:rPr>
              <a:t>3.2, “If a staff member actively serves with the United Nations for less than six months during the performance cycle, no e-PAS or e-Performance document is required to be completed.” </a:t>
            </a:r>
          </a:p>
          <a:p>
            <a:pPr marL="136977" marR="0" lvl="0" indent="-228600">
              <a:lnSpc>
                <a:spcPct val="115000"/>
              </a:lnSpc>
              <a:spcBef>
                <a:spcPts val="0"/>
              </a:spcBef>
              <a:spcAft>
                <a:spcPts val="1000"/>
              </a:spcAft>
              <a:buFont typeface="Symbol" panose="05050102010706020507" pitchFamily="18" charset="2"/>
              <a:buChar char=""/>
            </a:pPr>
            <a:endParaRPr lang="en-US" sz="1400" dirty="0">
              <a:latin typeface="Arial" panose="020B0604020202020204" pitchFamily="34" charset="0"/>
              <a:ea typeface="Calibri" panose="020F0502020204030204" pitchFamily="34" charset="0"/>
              <a:cs typeface="Arial" panose="020B0604020202020204" pitchFamily="34" charset="0"/>
            </a:endParaRPr>
          </a:p>
          <a:p>
            <a:pPr marL="136977" marR="0" lvl="0" indent="-228600">
              <a:lnSpc>
                <a:spcPct val="115000"/>
              </a:lnSpc>
              <a:spcBef>
                <a:spcPts val="0"/>
              </a:spcBef>
              <a:spcAft>
                <a:spcPts val="1000"/>
              </a:spcAft>
              <a:buFont typeface="Symbol" panose="05050102010706020507" pitchFamily="18" charset="2"/>
              <a:buChar char=""/>
            </a:pPr>
            <a:r>
              <a:rPr lang="en-GB" sz="1400" dirty="0">
                <a:latin typeface="Arial" panose="020B0604020202020204" pitchFamily="34" charset="0"/>
                <a:ea typeface="Calibri" panose="020F0502020204030204" pitchFamily="34" charset="0"/>
                <a:cs typeface="Arial" panose="020B0604020202020204" pitchFamily="34" charset="0"/>
              </a:rPr>
              <a:t>Every staff member covered by ST/AI/2010/5 (fix-term, continuing, permanent) should be given a performance evaluation if they actively served in the UN for at least 6 months during the performance cycle.  However this does not necessarily mean that if the staff member chooses to rebut this new document that their contract will be extended pending a second rebuttal process- please come to DOS-HR-Advice for advice on a case by case basis.  </a:t>
            </a:r>
          </a:p>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14</a:t>
            </a:fld>
            <a:endParaRPr lang="en-US"/>
          </a:p>
        </p:txBody>
      </p:sp>
    </p:spTree>
    <p:extLst>
      <p:ext uri="{BB962C8B-B14F-4D97-AF65-F5344CB8AC3E}">
        <p14:creationId xmlns:p14="http://schemas.microsoft.com/office/powerpoint/2010/main" val="1624163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0368" lvl="0" indent="-1714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“Administrative decisions are therefore characterized by the fact that they are taken by the Administration, they are unilateral and of individual application, and they carry direct legal consequences.” </a:t>
            </a:r>
            <a:r>
              <a:rPr lang="en-GB" sz="1400" i="1" dirty="0" err="1">
                <a:latin typeface="Arial" panose="020B0604020202020204" pitchFamily="34" charset="0"/>
                <a:ea typeface="Calibri" panose="020F0502020204030204" pitchFamily="34" charset="0"/>
                <a:cs typeface="Arial" panose="020B0604020202020204" pitchFamily="34" charset="0"/>
              </a:rPr>
              <a:t>Ngokeng</a:t>
            </a:r>
            <a:r>
              <a:rPr lang="en-GB" sz="1400" dirty="0">
                <a:latin typeface="Arial" panose="020B0604020202020204" pitchFamily="34" charset="0"/>
                <a:ea typeface="Calibri" panose="020F0502020204030204" pitchFamily="34" charset="0"/>
                <a:cs typeface="Arial" panose="020B0604020202020204" pitchFamily="34" charset="0"/>
              </a:rPr>
              <a:t> 2014 UNAT 460, para. 26. </a:t>
            </a:r>
          </a:p>
          <a:p>
            <a:pPr marL="598109" lvl="1" indent="-1714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Performance ratings and decisions of rebuttal panels are not administrative decisions</a:t>
            </a:r>
          </a:p>
          <a:p>
            <a:pPr marL="598109" lvl="1" indent="-171450">
              <a:lnSpc>
                <a:spcPct val="115000"/>
              </a:lnSpc>
              <a:spcAft>
                <a:spcPts val="1000"/>
              </a:spcAft>
              <a:buFont typeface="Arial" panose="020B0604020202020204" pitchFamily="34" charset="0"/>
              <a:buChar char="•"/>
            </a:pPr>
            <a:endParaRPr lang="en-GB" sz="1400" dirty="0">
              <a:latin typeface="Arial" panose="020B0604020202020204" pitchFamily="34" charset="0"/>
              <a:ea typeface="Calibri" panose="020F0502020204030204" pitchFamily="34" charset="0"/>
              <a:cs typeface="Arial" panose="020B0604020202020204" pitchFamily="34" charset="0"/>
            </a:endParaRPr>
          </a:p>
          <a:p>
            <a:pPr marL="110368" lvl="0" indent="-171450">
              <a:lnSpc>
                <a:spcPct val="115000"/>
              </a:lnSpc>
              <a:spcAft>
                <a:spcPts val="1000"/>
              </a:spcAft>
              <a:buFont typeface="Arial" panose="020B0604020202020204" pitchFamily="34" charset="0"/>
              <a:buChar char="•"/>
            </a:pPr>
            <a:r>
              <a:rPr lang="en-GB" sz="1400" dirty="0">
                <a:latin typeface="Arial" panose="020B0604020202020204" pitchFamily="34" charset="0"/>
                <a:cs typeface="Arial" panose="020B0604020202020204" pitchFamily="34" charset="0"/>
              </a:rPr>
              <a:t>Section 15.5 of ST/AI/2010/5 provides that the result of the performance rating following a rebuttal process is binding on the staff member and the Administration. Section 15.7 of ST/AI/2010/5 provides that a rating resulting from an evaluation that has not been rebutted is final and may not be appealed.  Finally, Section 15.7 of ST/AI/2010/5 also provides that “administrative decisions that stem from any final performance appraisal and that affect the conditions of service of a staff member may be resolved by way of informal or formal justice mechanisms”. In sum, the scheme set out under ST/AI/2010/5 contemplates that performance ratings, whether they have been subject to rebuttal and affirmed (Section 15.5) or, alternatively, not rebutted (Section 15.7), are final and binding and may not be challenged under Chapter XI of the Staff Rules. </a:t>
            </a:r>
            <a:endParaRPr lang="en-US" sz="14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15</a:t>
            </a:fld>
            <a:endParaRPr lang="en-US"/>
          </a:p>
        </p:txBody>
      </p:sp>
    </p:spTree>
    <p:extLst>
      <p:ext uri="{BB962C8B-B14F-4D97-AF65-F5344CB8AC3E}">
        <p14:creationId xmlns:p14="http://schemas.microsoft.com/office/powerpoint/2010/main" val="1493270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dirty="0"/>
              <a:t>If HR has never before given a briefing to a rebuttal panel or does not feel comfortable with giving the briefing please contact HRSD’s Specialized Advisory Unit for assistance DOS-HR-Advice@un.org.  They are available to give the briefing. </a:t>
            </a:r>
          </a:p>
        </p:txBody>
      </p:sp>
      <p:sp>
        <p:nvSpPr>
          <p:cNvPr id="4" name="Slide Number Placeholder 3"/>
          <p:cNvSpPr>
            <a:spLocks noGrp="1"/>
          </p:cNvSpPr>
          <p:nvPr>
            <p:ph type="sldNum" sz="quarter" idx="5"/>
          </p:nvPr>
        </p:nvSpPr>
        <p:spPr/>
        <p:txBody>
          <a:bodyPr/>
          <a:lstStyle/>
          <a:p>
            <a:fld id="{0E5C6692-4A53-4147-B9C8-2C6BFFC13646}" type="slidenum">
              <a:rPr lang="en-US" smtClean="0"/>
              <a:t>16</a:t>
            </a:fld>
            <a:endParaRPr lang="en-US"/>
          </a:p>
        </p:txBody>
      </p:sp>
    </p:spTree>
    <p:extLst>
      <p:ext uri="{BB962C8B-B14F-4D97-AF65-F5344CB8AC3E}">
        <p14:creationId xmlns:p14="http://schemas.microsoft.com/office/powerpoint/2010/main" val="2875425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3</a:t>
            </a:fld>
            <a:endParaRPr lang="en-US"/>
          </a:p>
        </p:txBody>
      </p:sp>
    </p:spTree>
    <p:extLst>
      <p:ext uri="{BB962C8B-B14F-4D97-AF65-F5344CB8AC3E}">
        <p14:creationId xmlns:p14="http://schemas.microsoft.com/office/powerpoint/2010/main" val="503032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0" lvl="2" indent="-228600">
              <a:lnSpc>
                <a:spcPct val="115000"/>
              </a:lnSpc>
              <a:spcAft>
                <a:spcPts val="1000"/>
              </a:spcAft>
              <a:buFont typeface="Wingdings" panose="05000000000000000000" pitchFamily="2" charset="2"/>
              <a:buChar char=""/>
            </a:pPr>
            <a:r>
              <a:rPr lang="en-GB" dirty="0">
                <a:latin typeface="Arial" panose="020B0604020202020204" pitchFamily="34" charset="0"/>
                <a:ea typeface="Calibri" panose="020F0502020204030204" pitchFamily="34" charset="0"/>
                <a:cs typeface="Arial" panose="020B0604020202020204" pitchFamily="34" charset="0"/>
              </a:rPr>
              <a:t>List should </a:t>
            </a:r>
            <a:r>
              <a:rPr lang="en-GB" u="sng" dirty="0">
                <a:latin typeface="Arial" panose="020B0604020202020204" pitchFamily="34" charset="0"/>
                <a:ea typeface="Calibri" panose="020F0502020204030204" pitchFamily="34" charset="0"/>
                <a:cs typeface="Arial" panose="020B0604020202020204" pitchFamily="34" charset="0"/>
              </a:rPr>
              <a:t>normally</a:t>
            </a:r>
            <a:r>
              <a:rPr lang="en-GB" dirty="0">
                <a:latin typeface="Arial" panose="020B0604020202020204" pitchFamily="34" charset="0"/>
                <a:ea typeface="Calibri" panose="020F0502020204030204" pitchFamily="34" charset="0"/>
                <a:cs typeface="Arial" panose="020B0604020202020204" pitchFamily="34" charset="0"/>
              </a:rPr>
              <a:t> comprise of 9 to 6 individuals- can be more.</a:t>
            </a:r>
          </a:p>
          <a:p>
            <a:pPr marL="1143000" lvl="2" indent="-228600">
              <a:lnSpc>
                <a:spcPct val="115000"/>
              </a:lnSpc>
              <a:spcAft>
                <a:spcPts val="1000"/>
              </a:spcAft>
              <a:buFont typeface="Wingdings" panose="05000000000000000000" pitchFamily="2" charset="2"/>
              <a:buChar char=""/>
            </a:pPr>
            <a:r>
              <a:rPr lang="en-GB" dirty="0">
                <a:latin typeface="Arial" panose="020B0604020202020204" pitchFamily="34" charset="0"/>
                <a:ea typeface="Calibri" panose="020F0502020204030204" pitchFamily="34" charset="0"/>
                <a:cs typeface="Arial" panose="020B0604020202020204" pitchFamily="34" charset="0"/>
              </a:rPr>
              <a:t>It is important to have enough senior-level staff members on the list.</a:t>
            </a:r>
            <a:endParaRPr lang="en-US" dirty="0">
              <a:latin typeface="Arial" panose="020B0604020202020204" pitchFamily="34" charset="0"/>
              <a:ea typeface="Calibri" panose="020F0502020204030204" pitchFamily="34" charset="0"/>
              <a:cs typeface="Arial" panose="020B0604020202020204" pitchFamily="34" charset="0"/>
            </a:endParaRPr>
          </a:p>
          <a:p>
            <a:pPr marL="1143000" marR="0" lvl="2" indent="-228600">
              <a:lnSpc>
                <a:spcPct val="115000"/>
              </a:lnSpc>
              <a:spcBef>
                <a:spcPts val="0"/>
              </a:spcBef>
              <a:spcAft>
                <a:spcPts val="1000"/>
              </a:spcAft>
              <a:buFont typeface="Wingdings" panose="05000000000000000000" pitchFamily="2" charset="2"/>
              <a:buChar char=""/>
            </a:pPr>
            <a:r>
              <a:rPr lang="en-GB" dirty="0">
                <a:latin typeface="Arial" panose="020B0604020202020204" pitchFamily="34" charset="0"/>
                <a:ea typeface="Calibri" panose="020F0502020204030204" pitchFamily="34" charset="0"/>
                <a:cs typeface="Arial" panose="020B0604020202020204" pitchFamily="34" charset="0"/>
              </a:rPr>
              <a:t>Consultation does not mean agreement.</a:t>
            </a:r>
            <a:endParaRPr lang="en-US" dirty="0">
              <a:latin typeface="Arial" panose="020B0604020202020204" pitchFamily="34" charset="0"/>
              <a:ea typeface="Calibri" panose="020F0502020204030204" pitchFamily="34" charset="0"/>
              <a:cs typeface="Arial" panose="020B0604020202020204" pitchFamily="34" charset="0"/>
            </a:endParaRPr>
          </a:p>
          <a:p>
            <a:pPr marL="1143000" marR="0" lvl="2" indent="-228600">
              <a:lnSpc>
                <a:spcPct val="115000"/>
              </a:lnSpc>
              <a:spcBef>
                <a:spcPts val="0"/>
              </a:spcBef>
              <a:spcAft>
                <a:spcPts val="1000"/>
              </a:spcAft>
              <a:buFont typeface="Wingdings" panose="05000000000000000000" pitchFamily="2" charset="2"/>
              <a:buChar char=""/>
            </a:pPr>
            <a:r>
              <a:rPr lang="en-GB" dirty="0">
                <a:latin typeface="Arial" panose="020B0604020202020204" pitchFamily="34" charset="0"/>
                <a:ea typeface="Calibri" panose="020F0502020204030204" pitchFamily="34" charset="0"/>
                <a:cs typeface="Arial" panose="020B0604020202020204" pitchFamily="34" charset="0"/>
              </a:rPr>
              <a:t>Why its important for lists to exist and be continually updated:</a:t>
            </a:r>
            <a:endParaRPr lang="en-US" dirty="0">
              <a:latin typeface="Arial" panose="020B0604020202020204" pitchFamily="34" charset="0"/>
              <a:ea typeface="Calibri" panose="020F0502020204030204" pitchFamily="34" charset="0"/>
              <a:cs typeface="Arial" panose="020B0604020202020204" pitchFamily="34" charset="0"/>
            </a:endParaRPr>
          </a:p>
          <a:p>
            <a:pPr marL="1600200" marR="0" lvl="3" indent="-228600">
              <a:lnSpc>
                <a:spcPct val="115000"/>
              </a:lnSpc>
              <a:spcBef>
                <a:spcPts val="0"/>
              </a:spcBef>
              <a:spcAft>
                <a:spcPts val="1000"/>
              </a:spcAft>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Slows down process;</a:t>
            </a:r>
            <a:endParaRPr lang="en-US" dirty="0">
              <a:latin typeface="Arial" panose="020B0604020202020204" pitchFamily="34" charset="0"/>
              <a:ea typeface="Calibri" panose="020F0502020204030204" pitchFamily="34" charset="0"/>
              <a:cs typeface="Arial" panose="020B0604020202020204" pitchFamily="34" charset="0"/>
            </a:endParaRPr>
          </a:p>
          <a:p>
            <a:pPr marL="1600200" marR="0" lvl="3" indent="-228600">
              <a:lnSpc>
                <a:spcPct val="115000"/>
              </a:lnSpc>
              <a:spcBef>
                <a:spcPts val="0"/>
              </a:spcBef>
              <a:spcAft>
                <a:spcPts val="1000"/>
              </a:spcAft>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Putting a list together when an actual dispute already exists raises issues of impartiality and bias;</a:t>
            </a:r>
            <a:endParaRPr lang="en-US" dirty="0">
              <a:latin typeface="Arial" panose="020B0604020202020204" pitchFamily="34" charset="0"/>
              <a:ea typeface="Calibri" panose="020F0502020204030204" pitchFamily="34" charset="0"/>
              <a:cs typeface="Arial" panose="020B0604020202020204" pitchFamily="34" charset="0"/>
            </a:endParaRPr>
          </a:p>
          <a:p>
            <a:pPr marL="1600200" marR="0" lvl="3" indent="-228600">
              <a:lnSpc>
                <a:spcPct val="115000"/>
              </a:lnSpc>
              <a:spcBef>
                <a:spcPts val="0"/>
              </a:spcBef>
              <a:spcAft>
                <a:spcPts val="1000"/>
              </a:spcAft>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List is supposed to be shared with staff (usually via a broadcast).</a:t>
            </a:r>
            <a:endParaRPr lang="en-US" dirty="0">
              <a:latin typeface="Arial" panose="020B0604020202020204" pitchFamily="34" charset="0"/>
              <a:ea typeface="Calibri" panose="020F0502020204030204" pitchFamily="34" charset="0"/>
              <a:cs typeface="Arial" panose="020B0604020202020204" pitchFamily="34" charset="0"/>
            </a:endParaRPr>
          </a:p>
          <a:p>
            <a:pPr marL="1143000" lvl="2" indent="-228600">
              <a:lnSpc>
                <a:spcPct val="115000"/>
              </a:lnSpc>
              <a:spcAft>
                <a:spcPts val="1000"/>
              </a:spcAft>
              <a:buFont typeface="Wingdings" panose="05000000000000000000" pitchFamily="2" charset="2"/>
              <a:buChar char=""/>
            </a:pPr>
            <a:r>
              <a:rPr lang="en-GB" dirty="0">
                <a:latin typeface="Arial" panose="020B0604020202020204" pitchFamily="34" charset="0"/>
                <a:ea typeface="Calibri" panose="020F0502020204030204" pitchFamily="34" charset="0"/>
                <a:cs typeface="Arial" panose="020B0604020202020204" pitchFamily="34" charset="0"/>
              </a:rPr>
              <a:t>Adequate knowledge does not refer to substantive knowledge but more the ability to review the situation- managerial experience at the level of the FRO.</a:t>
            </a:r>
          </a:p>
          <a:p>
            <a:pPr marL="1143000" marR="0" lvl="2" indent="-228600" algn="l" defTabSz="975482" rtl="0" eaLnBrk="1" fontAlgn="auto" latinLnBrk="0" hangingPunct="1">
              <a:lnSpc>
                <a:spcPct val="115000"/>
              </a:lnSpc>
              <a:spcBef>
                <a:spcPts val="0"/>
              </a:spcBef>
              <a:spcAft>
                <a:spcPts val="1000"/>
              </a:spcAft>
              <a:buClrTx/>
              <a:buSzTx/>
              <a:buFont typeface="Wingdings" panose="05000000000000000000" pitchFamily="2" charset="2"/>
              <a:buChar char=""/>
              <a:tabLst/>
              <a:defRPr/>
            </a:pPr>
            <a:r>
              <a:rPr lang="en-US" altLang="en-US" dirty="0">
                <a:solidFill>
                  <a:srgbClr val="000000"/>
                </a:solidFill>
                <a:latin typeface="Arial" panose="020B0604020202020204" pitchFamily="34" charset="0"/>
                <a:cs typeface="Arial" panose="020B0604020202020204" pitchFamily="34" charset="0"/>
              </a:rPr>
              <a:t>Rebuttal panel members shall serve for a two-year term.  In the event that a member of the rebuttal panel is assigned to functions outside the department/office/mission concerned, he or she shall be replaced in accordance with the procedure relevant to the group to which the rebuttal panel member belongs.</a:t>
            </a:r>
          </a:p>
          <a:p>
            <a:pPr marL="1143000" lvl="2" indent="-228600">
              <a:lnSpc>
                <a:spcPct val="115000"/>
              </a:lnSpc>
              <a:spcAft>
                <a:spcPts val="1000"/>
              </a:spcAft>
              <a:buFont typeface="Wingdings" panose="05000000000000000000" pitchFamily="2" charset="2"/>
              <a:buChar char=""/>
            </a:pPr>
            <a:endParaRPr lang="en-US" dirty="0">
              <a:latin typeface="Arial" panose="020B060402020202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4</a:t>
            </a:fld>
            <a:endParaRPr lang="en-US"/>
          </a:p>
        </p:txBody>
      </p:sp>
    </p:spTree>
    <p:extLst>
      <p:ext uri="{BB962C8B-B14F-4D97-AF65-F5344CB8AC3E}">
        <p14:creationId xmlns:p14="http://schemas.microsoft.com/office/powerpoint/2010/main" val="3630460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4127" lvl="0"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What do the ratings mean:</a:t>
            </a:r>
          </a:p>
          <a:p>
            <a:pPr marL="651327" lvl="1"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Section 9.8: </a:t>
            </a:r>
            <a:r>
              <a:rPr lang="en-GB" sz="1400" i="1" dirty="0">
                <a:latin typeface="Arial" panose="020B0604020202020204" pitchFamily="34" charset="0"/>
                <a:cs typeface="Arial" panose="020B0604020202020204" pitchFamily="34" charset="0"/>
              </a:rPr>
              <a:t>A rating of “partially meets performance expectations” should be considered when the staff member did not meet the defined success criteria and/or performance expectations </a:t>
            </a:r>
            <a:r>
              <a:rPr lang="en-GB" sz="1400" b="1" i="1" u="sng" dirty="0">
                <a:latin typeface="Arial" panose="020B0604020202020204" pitchFamily="34" charset="0"/>
                <a:cs typeface="Arial" panose="020B0604020202020204" pitchFamily="34" charset="0"/>
              </a:rPr>
              <a:t>for some </a:t>
            </a:r>
            <a:r>
              <a:rPr lang="en-GB" sz="1400" i="1" dirty="0">
                <a:latin typeface="Arial" panose="020B0604020202020204" pitchFamily="34" charset="0"/>
                <a:cs typeface="Arial" panose="020B0604020202020204" pitchFamily="34" charset="0"/>
              </a:rPr>
              <a:t>of the goals/key results </a:t>
            </a:r>
            <a:r>
              <a:rPr lang="en-GB" sz="1400" b="1" i="1" u="sng" dirty="0">
                <a:latin typeface="Arial" panose="020B0604020202020204" pitchFamily="34" charset="0"/>
                <a:cs typeface="Arial" panose="020B0604020202020204" pitchFamily="34" charset="0"/>
              </a:rPr>
              <a:t>but demonstrates potential to develop the required skills</a:t>
            </a:r>
            <a:r>
              <a:rPr lang="en-GB" sz="1400" i="1" dirty="0">
                <a:latin typeface="Arial" panose="020B0604020202020204" pitchFamily="34" charset="0"/>
                <a:cs typeface="Arial" panose="020B0604020202020204" pitchFamily="34" charset="0"/>
              </a:rPr>
              <a:t>. </a:t>
            </a:r>
          </a:p>
          <a:p>
            <a:pPr marL="651327" lvl="1" indent="-285750">
              <a:lnSpc>
                <a:spcPct val="115000"/>
              </a:lnSpc>
              <a:spcAft>
                <a:spcPts val="1000"/>
              </a:spcAft>
              <a:buFont typeface="Arial" panose="020B0604020202020204" pitchFamily="34" charset="0"/>
              <a:buChar char="•"/>
            </a:pPr>
            <a:r>
              <a:rPr lang="en-GB" sz="1400" i="1" dirty="0">
                <a:latin typeface="Arial" panose="020B0604020202020204" pitchFamily="34" charset="0"/>
                <a:ea typeface="Calibri" panose="020F0502020204030204" pitchFamily="34" charset="0"/>
                <a:cs typeface="Arial" panose="020B0604020202020204" pitchFamily="34" charset="0"/>
              </a:rPr>
              <a:t>Section 9.9: </a:t>
            </a:r>
            <a:r>
              <a:rPr lang="en-GB" sz="1400" i="1" dirty="0">
                <a:latin typeface="Arial" panose="020B0604020202020204" pitchFamily="34" charset="0"/>
                <a:cs typeface="Arial" panose="020B0604020202020204" pitchFamily="34" charset="0"/>
              </a:rPr>
              <a:t>A rating of “does not meet performance expectations” should be considered when the staff member did not meet the defined success criteria or performance expectations </a:t>
            </a:r>
            <a:r>
              <a:rPr lang="en-GB" sz="1400" b="1" i="1" u="sng" dirty="0">
                <a:latin typeface="Arial" panose="020B0604020202020204" pitchFamily="34" charset="0"/>
                <a:cs typeface="Arial" panose="020B0604020202020204" pitchFamily="34" charset="0"/>
              </a:rPr>
              <a:t>for the majority </a:t>
            </a:r>
            <a:r>
              <a:rPr lang="en-GB" sz="1400" i="1" dirty="0">
                <a:latin typeface="Arial" panose="020B0604020202020204" pitchFamily="34" charset="0"/>
                <a:cs typeface="Arial" panose="020B0604020202020204" pitchFamily="34" charset="0"/>
              </a:rPr>
              <a:t>of the goals/key results; and the staff member </a:t>
            </a:r>
            <a:r>
              <a:rPr lang="en-GB" sz="1400" b="1" i="1" u="sng" dirty="0">
                <a:latin typeface="Arial" panose="020B0604020202020204" pitchFamily="34" charset="0"/>
                <a:cs typeface="Arial" panose="020B0604020202020204" pitchFamily="34" charset="0"/>
              </a:rPr>
              <a:t>demonstrates an inability to develop the required skills</a:t>
            </a:r>
            <a:r>
              <a:rPr lang="en-GB" sz="1400" i="1" dirty="0">
                <a:latin typeface="Arial" panose="020B0604020202020204" pitchFamily="34" charset="0"/>
                <a:cs typeface="Arial" panose="020B0604020202020204" pitchFamily="34" charset="0"/>
              </a:rPr>
              <a:t>. </a:t>
            </a:r>
          </a:p>
          <a:p>
            <a:pPr marL="773491" lvl="1" indent="-285750">
              <a:lnSpc>
                <a:spcPct val="115000"/>
              </a:lnSpc>
              <a:spcAft>
                <a:spcPts val="1000"/>
              </a:spcAft>
              <a:buFont typeface="Arial" panose="020B0604020202020204" pitchFamily="34" charset="0"/>
              <a:buChar char="•"/>
            </a:pPr>
            <a:endParaRPr lang="en-GB" sz="1400" i="1" dirty="0">
              <a:latin typeface="Arial" panose="020B0604020202020204" pitchFamily="34" charset="0"/>
              <a:ea typeface="Calibri" panose="020F0502020204030204" pitchFamily="34" charset="0"/>
              <a:cs typeface="Arial" panose="020B0604020202020204" pitchFamily="34" charset="0"/>
            </a:endParaRPr>
          </a:p>
          <a:p>
            <a:pPr marL="194127" lvl="0"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What to do when a staff member receives and overall satisfactory rating that cannot be rebutted but the comments are negative or inconsistent:</a:t>
            </a:r>
            <a:endParaRPr lang="en-US" sz="1400" dirty="0">
              <a:latin typeface="Arial" panose="020B0604020202020204" pitchFamily="34" charset="0"/>
              <a:ea typeface="Calibri" panose="020F0502020204030204" pitchFamily="34" charset="0"/>
              <a:cs typeface="Arial" panose="020B0604020202020204" pitchFamily="34" charset="0"/>
            </a:endParaRPr>
          </a:p>
          <a:p>
            <a:pPr marL="651327" marR="0" lvl="1" indent="-2857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HR can should try to discuss with the SRO to point out that their role in the pm system is to hold the FRO accountable for fair, timely and </a:t>
            </a:r>
            <a:r>
              <a:rPr lang="en-GB" sz="1400" u="sng" dirty="0">
                <a:latin typeface="Arial" panose="020B0604020202020204" pitchFamily="34" charset="0"/>
                <a:ea typeface="Calibri" panose="020F0502020204030204" pitchFamily="34" charset="0"/>
                <a:cs typeface="Arial" panose="020B0604020202020204" pitchFamily="34" charset="0"/>
              </a:rPr>
              <a:t>consistent</a:t>
            </a:r>
            <a:r>
              <a:rPr lang="en-GB" sz="1400" dirty="0">
                <a:latin typeface="Arial" panose="020B0604020202020204" pitchFamily="34" charset="0"/>
                <a:ea typeface="Calibri" panose="020F0502020204030204" pitchFamily="34" charset="0"/>
                <a:cs typeface="Arial" panose="020B0604020202020204" pitchFamily="34" charset="0"/>
              </a:rPr>
              <a:t> evaluations.</a:t>
            </a:r>
            <a:endParaRPr lang="en-US" sz="1400" dirty="0">
              <a:latin typeface="Arial" panose="020B0604020202020204" pitchFamily="34" charset="0"/>
              <a:ea typeface="Calibri" panose="020F0502020204030204" pitchFamily="34" charset="0"/>
              <a:cs typeface="Arial" panose="020B0604020202020204" pitchFamily="34" charset="0"/>
            </a:endParaRPr>
          </a:p>
          <a:p>
            <a:pPr marL="651327" marR="0" lvl="1" indent="-2857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MEU will intervene when there are manifest inconsistencies. </a:t>
            </a:r>
            <a:endParaRPr lang="en-US" sz="1400" dirty="0">
              <a:latin typeface="Arial" panose="020B060402020202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7</a:t>
            </a:fld>
            <a:endParaRPr lang="en-US"/>
          </a:p>
        </p:txBody>
      </p:sp>
    </p:spTree>
    <p:extLst>
      <p:ext uri="{BB962C8B-B14F-4D97-AF65-F5344CB8AC3E}">
        <p14:creationId xmlns:p14="http://schemas.microsoft.com/office/powerpoint/2010/main" val="592604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0368" lvl="0" indent="-171450">
              <a:lnSpc>
                <a:spcPct val="115000"/>
              </a:lnSpc>
              <a:spcAft>
                <a:spcPts val="1000"/>
              </a:spcAft>
              <a:buFont typeface="Arial" panose="020B0604020202020204" pitchFamily="34" charset="0"/>
              <a:buChar char="•"/>
            </a:pPr>
            <a:r>
              <a:rPr lang="en-GB" sz="1400" b="1" dirty="0">
                <a:latin typeface="Arial" panose="020B0604020202020204" pitchFamily="34" charset="0"/>
                <a:ea typeface="Calibri" panose="020F0502020204030204" pitchFamily="34" charset="0"/>
                <a:cs typeface="Arial" panose="020B0604020202020204" pitchFamily="34" charset="0"/>
              </a:rPr>
              <a:t>Discuss signature: Section 8: Appraising performance</a:t>
            </a:r>
            <a:endParaRPr lang="en-US" sz="1400" dirty="0">
              <a:latin typeface="Arial" panose="020B0604020202020204" pitchFamily="34" charset="0"/>
              <a:ea typeface="Calibri" panose="020F0502020204030204" pitchFamily="34" charset="0"/>
              <a:cs typeface="Arial" panose="020B0604020202020204" pitchFamily="34" charset="0"/>
            </a:endParaRPr>
          </a:p>
          <a:p>
            <a:pPr marL="567568" marR="0" lvl="1" indent="-1714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OHR has provided a template that staff members may use when submitting their rebuttal statement - it can help to keep the statement brief and to the point.</a:t>
            </a:r>
          </a:p>
          <a:p>
            <a:pPr marL="567568" marR="0" lvl="1" indent="-1714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8.5: The signature of the staff member constitutes an acknowledgment that the performance review has been conducted.  It does not indicate that the staff member is in agreement with the evaluation. </a:t>
            </a:r>
            <a:endParaRPr lang="en-US" sz="1400" dirty="0">
              <a:latin typeface="Arial" panose="020B0604020202020204" pitchFamily="34" charset="0"/>
              <a:ea typeface="Calibri" panose="020F0502020204030204" pitchFamily="34" charset="0"/>
              <a:cs typeface="Arial" panose="020B0604020202020204" pitchFamily="34" charset="0"/>
            </a:endParaRPr>
          </a:p>
          <a:p>
            <a:pPr marL="567568" marR="0" lvl="1" indent="-1714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The rebuttal process cannot be initiated unless the staff member has signed off on the finalized evaluation.</a:t>
            </a:r>
            <a:endParaRPr lang="en-US" sz="1400" dirty="0">
              <a:latin typeface="Arial" panose="020B0604020202020204" pitchFamily="34" charset="0"/>
              <a:ea typeface="Calibri" panose="020F0502020204030204" pitchFamily="34" charset="0"/>
              <a:cs typeface="Arial" panose="020B0604020202020204" pitchFamily="34" charset="0"/>
            </a:endParaRPr>
          </a:p>
          <a:p>
            <a:pPr marL="567568" marR="0" lvl="1" indent="-1714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The performance document is considered to be signed by the staff member after 14 days of its receipt by the staff member. </a:t>
            </a:r>
          </a:p>
          <a:p>
            <a:pPr marL="567568" lvl="1" indent="-1714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Now, when a SRO approves a document it triggers </a:t>
            </a:r>
            <a:r>
              <a:rPr lang="en-GB" sz="1400" dirty="0" err="1">
                <a:latin typeface="Arial" panose="020B0604020202020204" pitchFamily="34" charset="0"/>
                <a:ea typeface="Calibri" panose="020F0502020204030204" pitchFamily="34" charset="0"/>
                <a:cs typeface="Arial" panose="020B0604020202020204" pitchFamily="34" charset="0"/>
              </a:rPr>
              <a:t>Inspira</a:t>
            </a:r>
            <a:r>
              <a:rPr lang="en-GB" sz="1400" dirty="0">
                <a:latin typeface="Arial" panose="020B0604020202020204" pitchFamily="34" charset="0"/>
                <a:ea typeface="Calibri" panose="020F0502020204030204" pitchFamily="34" charset="0"/>
                <a:cs typeface="Arial" panose="020B0604020202020204" pitchFamily="34" charset="0"/>
              </a:rPr>
              <a:t> to send the following automated email which states:</a:t>
            </a:r>
            <a:endParaRPr lang="en-US" sz="14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055309" lvl="2" indent="-171450">
              <a:lnSpc>
                <a:spcPct val="115000"/>
              </a:lnSpc>
              <a:spcAft>
                <a:spcPts val="1000"/>
              </a:spcAft>
              <a:buFont typeface="Arial" panose="020B0604020202020204" pitchFamily="34" charset="0"/>
              <a:buChar char="•"/>
            </a:pPr>
            <a:r>
              <a:rPr lang="en-US" sz="1400" i="1" kern="1200" dirty="0">
                <a:solidFill>
                  <a:schemeClr val="tx1"/>
                </a:solidFill>
                <a:effectLst/>
                <a:latin typeface="+mn-lt"/>
                <a:ea typeface="+mn-ea"/>
                <a:cs typeface="+mn-cs"/>
              </a:rPr>
              <a:t>You are required to click on the ‘Acknowledge Review’ button on the e-Performance document within 14 days of having received this email. Acknowledgement of this document indicates that the e-Performance document is complete. Acknowledgement does not necessarily indicate that you are in agreement with the rating. If you do not click the ‘Acknowledge Review’ button or print and sign the e-Performance document, it is deemed completed and signed 14 days after having received this email.</a:t>
            </a:r>
          </a:p>
          <a:p>
            <a:pPr marL="1055309" lvl="2" indent="-171450">
              <a:lnSpc>
                <a:spcPct val="115000"/>
              </a:lnSpc>
              <a:spcAft>
                <a:spcPts val="1000"/>
              </a:spcAft>
              <a:buFont typeface="Arial" panose="020B0604020202020204" pitchFamily="34" charset="0"/>
              <a:buChar char="•"/>
            </a:pPr>
            <a:r>
              <a:rPr lang="en-US" sz="1400" i="1" kern="1200" dirty="0">
                <a:solidFill>
                  <a:schemeClr val="tx1"/>
                </a:solidFill>
                <a:effectLst/>
                <a:latin typeface="+mn-lt"/>
                <a:ea typeface="+mn-ea"/>
                <a:cs typeface="+mn-cs"/>
              </a:rPr>
              <a:t>If you have received a rating of “partially meets expectations” or “does not meet expectations”, you may rebut your rating. If you choose to rebut, click on the “I wish to rebut” button. By clicking “I wish to rebut”, the Office of Human Resources Management and your First and Second Reporting Officer will receive a notification of your intended rebuttal and can ensure appropriate preparations are underway and the rebuttal process is completed in a timely manner. Within 14 days of clicking ‘I wish to rebut’, you must submit a brief written rebuttal statement to your Executive Officer/Chief of Administration/Director (or Chief) of Mission Support. </a:t>
            </a:r>
          </a:p>
          <a:p>
            <a:pPr marL="1055309" lvl="2" indent="-171450">
              <a:lnSpc>
                <a:spcPct val="115000"/>
              </a:lnSpc>
              <a:spcAft>
                <a:spcPts val="1000"/>
              </a:spcAft>
              <a:buFont typeface="Arial" panose="020B0604020202020204" pitchFamily="34" charset="0"/>
              <a:buChar char="•"/>
            </a:pPr>
            <a:r>
              <a:rPr lang="en-US" sz="1400" i="1" kern="1200" dirty="0">
                <a:solidFill>
                  <a:schemeClr val="tx1"/>
                </a:solidFill>
                <a:effectLst/>
                <a:latin typeface="+mn-lt"/>
                <a:ea typeface="+mn-ea"/>
                <a:cs typeface="+mn-cs"/>
              </a:rPr>
              <a:t>If you received a rating of “partially meets expectations” or “does not meet expectations” and you click on “Acknowledge”, you may still choose to rebut the rating, provided that you submit a brief written rebuttal statement to your Executive Officer/Chief of Administration/Chief of Mission Support, copying </a:t>
            </a:r>
            <a:r>
              <a:rPr lang="en-US" sz="1400" i="1" u="sng" kern="1200" dirty="0">
                <a:solidFill>
                  <a:schemeClr val="tx1"/>
                </a:solidFill>
                <a:effectLst/>
                <a:latin typeface="+mn-lt"/>
                <a:ea typeface="+mn-ea"/>
                <a:cs typeface="+mn-cs"/>
                <a:hlinkClick r:id="rId3"/>
              </a:rPr>
              <a:t>performancemanagement@un.org</a:t>
            </a:r>
            <a:r>
              <a:rPr lang="en-US" sz="1400" i="1" kern="1200" dirty="0">
                <a:solidFill>
                  <a:schemeClr val="tx1"/>
                </a:solidFill>
                <a:effectLst/>
                <a:latin typeface="+mn-lt"/>
                <a:ea typeface="+mn-ea"/>
                <a:cs typeface="+mn-cs"/>
              </a:rPr>
              <a:t> within 14 days of having clicked “Acknowledge Review”. </a:t>
            </a:r>
          </a:p>
          <a:p>
            <a:pPr marL="1024768" marR="0" lvl="2" indent="-171450">
              <a:lnSpc>
                <a:spcPct val="115000"/>
              </a:lnSpc>
              <a:spcBef>
                <a:spcPts val="0"/>
              </a:spcBef>
              <a:spcAft>
                <a:spcPts val="1000"/>
              </a:spcAft>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Arial" panose="020B0604020202020204" pitchFamily="34" charset="0"/>
            </a:endParaRPr>
          </a:p>
          <a:p>
            <a:pPr marL="567568" lvl="1" indent="-171450">
              <a:lnSpc>
                <a:spcPct val="115000"/>
              </a:lnSpc>
              <a:spcAft>
                <a:spcPts val="1000"/>
              </a:spcAft>
              <a:buFont typeface="Arial" panose="020B0604020202020204" pitchFamily="34" charset="0"/>
              <a:buChar char="•"/>
            </a:pPr>
            <a:r>
              <a:rPr lang="en-GB" sz="1400" dirty="0">
                <a:solidFill>
                  <a:prstClr val="black"/>
                </a:solidFill>
                <a:latin typeface="Arial" panose="020B0604020202020204" pitchFamily="34" charset="0"/>
                <a:ea typeface="Calibri" panose="020F0502020204030204" pitchFamily="34" charset="0"/>
                <a:cs typeface="Arial" panose="020B0604020202020204" pitchFamily="34" charset="0"/>
              </a:rPr>
              <a:t>The FRO and SRO Indicated in the document will be in copy to the email along with OHR’s performance management team who then share the information with DOS-HR-Advice.  DOS-HR-Advice shares with the respective entity.</a:t>
            </a:r>
          </a:p>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8</a:t>
            </a:fld>
            <a:endParaRPr lang="en-US"/>
          </a:p>
        </p:txBody>
      </p:sp>
    </p:spTree>
    <p:extLst>
      <p:ext uri="{BB962C8B-B14F-4D97-AF65-F5344CB8AC3E}">
        <p14:creationId xmlns:p14="http://schemas.microsoft.com/office/powerpoint/2010/main" val="202899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4668" lvl="0"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Note, FRO is not part of the selection process.</a:t>
            </a:r>
            <a:endParaRPr lang="en-US" sz="1400" dirty="0">
              <a:latin typeface="Arial" panose="020B0604020202020204" pitchFamily="34" charset="0"/>
              <a:ea typeface="Calibri" panose="020F0502020204030204" pitchFamily="34" charset="0"/>
              <a:cs typeface="Arial" panose="020B0604020202020204" pitchFamily="34" charset="0"/>
            </a:endParaRPr>
          </a:p>
          <a:p>
            <a:pPr marL="224668" lvl="0"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There are no exceptions to the requirement that each panel member be equal in grade or higher than the reporting officer whose evaluation is being rebutted.</a:t>
            </a:r>
            <a:endParaRPr lang="en-US" sz="1400" dirty="0">
              <a:latin typeface="Arial" panose="020B0604020202020204" pitchFamily="34" charset="0"/>
              <a:ea typeface="Calibri" panose="020F0502020204030204" pitchFamily="34" charset="0"/>
              <a:cs typeface="Arial" panose="020B0604020202020204" pitchFamily="34" charset="0"/>
            </a:endParaRPr>
          </a:p>
          <a:p>
            <a:pPr marL="712409" marR="0" lvl="1" indent="-2857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Acting as </a:t>
            </a:r>
            <a:r>
              <a:rPr lang="en-GB" sz="1400" dirty="0" err="1">
                <a:latin typeface="Arial" panose="020B0604020202020204" pitchFamily="34" charset="0"/>
                <a:ea typeface="Calibri" panose="020F0502020204030204" pitchFamily="34" charset="0"/>
                <a:cs typeface="Arial" panose="020B0604020202020204" pitchFamily="34" charset="0"/>
              </a:rPr>
              <a:t>OiC</a:t>
            </a:r>
            <a:r>
              <a:rPr lang="en-GB" sz="1400" dirty="0">
                <a:latin typeface="Arial" panose="020B0604020202020204" pitchFamily="34" charset="0"/>
                <a:ea typeface="Calibri" panose="020F0502020204030204" pitchFamily="34" charset="0"/>
                <a:cs typeface="Arial" panose="020B0604020202020204" pitchFamily="34" charset="0"/>
              </a:rPr>
              <a:t> or holding a position temporarily does not mean a staff member holds that level.</a:t>
            </a:r>
            <a:endParaRPr lang="en-US" sz="1400" dirty="0">
              <a:latin typeface="Arial" panose="020B0604020202020204" pitchFamily="34" charset="0"/>
              <a:ea typeface="Calibri" panose="020F0502020204030204" pitchFamily="34" charset="0"/>
              <a:cs typeface="Arial" panose="020B0604020202020204" pitchFamily="34" charset="0"/>
            </a:endParaRPr>
          </a:p>
          <a:p>
            <a:pPr marL="224668" marR="0" lvl="0" indent="-2857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While the staff member gets to choose the panel, the policy should not be interpreted as affording the staff member the right to have at least three people in each of the categories (at the same level or higher than their FRO) to choose  from.  </a:t>
            </a:r>
            <a:endParaRPr lang="en-US" sz="1400" dirty="0">
              <a:latin typeface="Arial" panose="020B0604020202020204" pitchFamily="34" charset="0"/>
              <a:ea typeface="Calibri" panose="020F0502020204030204" pitchFamily="34" charset="0"/>
              <a:cs typeface="Arial" panose="020B0604020202020204" pitchFamily="34" charset="0"/>
            </a:endParaRPr>
          </a:p>
          <a:p>
            <a:pPr marL="224668" marR="0" lvl="0" indent="-2857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Recusal: “[W]</a:t>
            </a:r>
            <a:r>
              <a:rPr lang="en-GB" sz="1400" dirty="0" err="1">
                <a:latin typeface="Arial" panose="020B0604020202020204" pitchFamily="34" charset="0"/>
                <a:ea typeface="Calibri" panose="020F0502020204030204" pitchFamily="34" charset="0"/>
                <a:cs typeface="Arial" panose="020B0604020202020204" pitchFamily="34" charset="0"/>
              </a:rPr>
              <a:t>hether</a:t>
            </a:r>
            <a:r>
              <a:rPr lang="en-GB" sz="1400" dirty="0">
                <a:latin typeface="Arial" panose="020B0604020202020204" pitchFamily="34" charset="0"/>
                <a:ea typeface="Calibri" panose="020F0502020204030204" pitchFamily="34" charset="0"/>
                <a:cs typeface="Arial" panose="020B0604020202020204" pitchFamily="34" charset="0"/>
              </a:rPr>
              <a:t> the fair-minded observer, having considered the facts, would conclude that there was a real possibility that the interview panel was biased.” </a:t>
            </a:r>
            <a:r>
              <a:rPr lang="en-GB" sz="1400" i="1" dirty="0" err="1">
                <a:latin typeface="Arial" panose="020B0604020202020204" pitchFamily="34" charset="0"/>
                <a:ea typeface="Calibri" panose="020F0502020204030204" pitchFamily="34" charset="0"/>
                <a:cs typeface="Arial" panose="020B0604020202020204" pitchFamily="34" charset="0"/>
              </a:rPr>
              <a:t>Finniss</a:t>
            </a:r>
            <a:r>
              <a:rPr lang="en-GB" sz="1400" dirty="0">
                <a:latin typeface="Arial" panose="020B0604020202020204" pitchFamily="34" charset="0"/>
                <a:ea typeface="Calibri" panose="020F0502020204030204" pitchFamily="34" charset="0"/>
                <a:cs typeface="Arial" panose="020B0604020202020204" pitchFamily="34" charset="0"/>
              </a:rPr>
              <a:t>, 2014-UNAT-397, para. 24.</a:t>
            </a:r>
            <a:endParaRPr lang="en-US" sz="1400" dirty="0">
              <a:latin typeface="Arial" panose="020B0604020202020204" pitchFamily="34" charset="0"/>
              <a:ea typeface="Calibri" panose="020F0502020204030204" pitchFamily="34" charset="0"/>
              <a:cs typeface="Arial" panose="020B0604020202020204" pitchFamily="34" charset="0"/>
            </a:endParaRPr>
          </a:p>
          <a:p>
            <a:pPr marL="681868" marR="0" lvl="1" indent="-2857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“The Applicant’s subjective fear of bias cannot in itself be sufficient to support a finding that a conflict of interest exists.” </a:t>
            </a:r>
            <a:r>
              <a:rPr lang="en-GB" sz="1400" i="1" dirty="0">
                <a:latin typeface="Arial" panose="020B0604020202020204" pitchFamily="34" charset="0"/>
                <a:ea typeface="Calibri" panose="020F0502020204030204" pitchFamily="34" charset="0"/>
                <a:cs typeface="Arial" panose="020B0604020202020204" pitchFamily="34" charset="0"/>
              </a:rPr>
              <a:t>El-</a:t>
            </a:r>
            <a:r>
              <a:rPr lang="en-GB" sz="1400" i="1" dirty="0" err="1">
                <a:latin typeface="Arial" panose="020B0604020202020204" pitchFamily="34" charset="0"/>
                <a:ea typeface="Calibri" panose="020F0502020204030204" pitchFamily="34" charset="0"/>
                <a:cs typeface="Arial" panose="020B0604020202020204" pitchFamily="34" charset="0"/>
              </a:rPr>
              <a:t>Kholy</a:t>
            </a:r>
            <a:r>
              <a:rPr lang="en-GB" sz="1400" i="1" dirty="0">
                <a:latin typeface="Arial" panose="020B0604020202020204" pitchFamily="34" charset="0"/>
                <a:ea typeface="Calibri" panose="020F0502020204030204" pitchFamily="34" charset="0"/>
                <a:cs typeface="Arial" panose="020B0604020202020204" pitchFamily="34" charset="0"/>
              </a:rPr>
              <a:t>,</a:t>
            </a:r>
            <a:r>
              <a:rPr lang="en-GB" sz="1400" dirty="0">
                <a:latin typeface="Arial" panose="020B0604020202020204" pitchFamily="34" charset="0"/>
                <a:ea typeface="Calibri" panose="020F0502020204030204" pitchFamily="34" charset="0"/>
                <a:cs typeface="Arial" panose="020B0604020202020204" pitchFamily="34" charset="0"/>
              </a:rPr>
              <a:t> 2016- UNDT-101, para. 41. </a:t>
            </a:r>
            <a:endParaRPr lang="en-US" sz="1400" dirty="0">
              <a:latin typeface="Arial" panose="020B0604020202020204" pitchFamily="34" charset="0"/>
              <a:ea typeface="Calibri" panose="020F0502020204030204" pitchFamily="34" charset="0"/>
              <a:cs typeface="Arial" panose="020B0604020202020204" pitchFamily="34" charset="0"/>
            </a:endParaRPr>
          </a:p>
          <a:p>
            <a:pPr marL="1596268" marR="0" lvl="3" indent="-285750">
              <a:lnSpc>
                <a:spcPct val="115000"/>
              </a:lnSpc>
              <a:spcBef>
                <a:spcPts val="0"/>
              </a:spcBef>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However, unless it would impede the rebuttal process from going forward, where there is an arguable question as to whether there’s a real possibility of bias or the bias lies in only a subjective fear, the panel member should recuse in the interest of avoiding even a perception that the process was tainted.</a:t>
            </a:r>
            <a:endParaRPr lang="en-US" sz="1400" dirty="0">
              <a:latin typeface="Arial" panose="020B060402020202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9</a:t>
            </a:fld>
            <a:endParaRPr lang="en-US"/>
          </a:p>
        </p:txBody>
      </p:sp>
    </p:spTree>
    <p:extLst>
      <p:ext uri="{BB962C8B-B14F-4D97-AF65-F5344CB8AC3E}">
        <p14:creationId xmlns:p14="http://schemas.microsoft.com/office/powerpoint/2010/main" val="3421331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Both the staff member’s rebuttal statement and the reply of the Administration must be given to the rebuttal panel - along with the performance document being rebutted.  We will discuss this later but HR should be keeping a log.</a:t>
            </a:r>
          </a:p>
          <a:p>
            <a:endParaRPr lang="en-GB" sz="1400" dirty="0">
              <a:latin typeface="Arial" panose="020B060402020202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What to do if the FRO refuses to provide a reply or participate in the rebuttal process - they cannot be forced to participate and their refusal will be made known to the panel.  The panel is free to consider and weigh their refusal however they want. </a:t>
            </a:r>
            <a:endParaRPr lang="en-GB" sz="1400" dirty="0">
              <a:latin typeface="Arial" panose="020B060402020202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10</a:t>
            </a:fld>
            <a:endParaRPr lang="en-US"/>
          </a:p>
        </p:txBody>
      </p:sp>
    </p:spTree>
    <p:extLst>
      <p:ext uri="{BB962C8B-B14F-4D97-AF65-F5344CB8AC3E}">
        <p14:creationId xmlns:p14="http://schemas.microsoft.com/office/powerpoint/2010/main" val="864763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4668" lvl="0"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Question of considering previous cycles- panel is not expected to wear blinders but the question at hand is whether or not the current cycle’s performance warranted the rating.</a:t>
            </a:r>
            <a:endParaRPr lang="en-US" sz="1400" dirty="0">
              <a:latin typeface="Arial" panose="020B0604020202020204" pitchFamily="34" charset="0"/>
              <a:ea typeface="Calibri" panose="020F0502020204030204" pitchFamily="34" charset="0"/>
              <a:cs typeface="Arial" panose="020B0604020202020204" pitchFamily="34" charset="0"/>
            </a:endParaRPr>
          </a:p>
          <a:p>
            <a:pPr marL="224668" lvl="0" indent="-285750">
              <a:lnSpc>
                <a:spcPct val="115000"/>
              </a:lnSpc>
              <a:spcAft>
                <a:spcPts val="1000"/>
              </a:spcAft>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anose="020B0604020202020204" pitchFamily="34" charset="0"/>
              </a:rPr>
              <a:t>Best practices, use some form of video chat.</a:t>
            </a:r>
          </a:p>
          <a:p>
            <a:pPr marL="224668" lvl="0" indent="-285750">
              <a:lnSpc>
                <a:spcPct val="115000"/>
              </a:lnSpc>
              <a:spcAft>
                <a:spcPts val="1000"/>
              </a:spcAft>
              <a:buFont typeface="Arial" panose="020B0604020202020204" pitchFamily="34" charset="0"/>
              <a:buChar char="•"/>
            </a:pPr>
            <a:r>
              <a:rPr lang="en-GB" sz="1400" dirty="0">
                <a:latin typeface="Arial" panose="020B0604020202020204" pitchFamily="34" charset="0"/>
                <a:cs typeface="Arial" panose="020B0604020202020204" pitchFamily="34" charset="0"/>
              </a:rPr>
              <a:t>What to do if the FRO refuses to provide a reply or participate in the rebuttal process - they cannot be forced to participate and their refusal will be made known to the panel.  The panel is free to consider and weigh their refusal however they want. </a:t>
            </a:r>
            <a:endParaRPr lang="en-GB" sz="1400" dirty="0">
              <a:latin typeface="Arial" panose="020B060402020202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11</a:t>
            </a:fld>
            <a:endParaRPr lang="en-US"/>
          </a:p>
        </p:txBody>
      </p:sp>
    </p:spTree>
    <p:extLst>
      <p:ext uri="{BB962C8B-B14F-4D97-AF65-F5344CB8AC3E}">
        <p14:creationId xmlns:p14="http://schemas.microsoft.com/office/powerpoint/2010/main" val="1353042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Performance evaluations and performance ratings are not administrative decisions and therefore cannot be contested through the management evaluation process or the UNDT.  Although, as mentioned earlier the MEU may sometimes choose to step-in when there are manifest inconsistencies. </a:t>
            </a:r>
          </a:p>
          <a:p>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The rebuttal process is not a judicial process or even a quasi judicial process - it is a peer review.  The information on jurisprudence mentioned in the points below are to assist with understanding how the rebuttal panel should consider and evaluate possible procedural error/s in the performance management cycle under review. The tribunal is looking at performance management as it relates to the administrative decision that stems from poor performance.</a:t>
            </a:r>
          </a:p>
          <a:p>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Procedural errors do not automatically render a decision based on poor performance unlawful.</a:t>
            </a:r>
          </a:p>
          <a:p>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The Tribunal reasoned that the determination of whether a staff member was denied due process or procedural fairness must rest upon the nature of any procedural irregularity and its impact.  </a:t>
            </a:r>
          </a:p>
          <a:p>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In deciding the nature of the procedural irregularity, the Tribunal considered the language of the provisions in question in ST/AI/2010/5: the FRO and the staff member “should” hold formal and informal discussion and “should” conduct a midpoint review, “usually” six months after the creation of the workplan.  The Tribunal found that words like “should” and “usually” are directory not mandatory and that non-compliance with directory provisions normally will not result in illegality. </a:t>
            </a:r>
            <a:r>
              <a:rPr lang="en-US" sz="1400" i="1" dirty="0">
                <a:latin typeface="Arial" panose="020B0604020202020204" pitchFamily="34" charset="0"/>
                <a:cs typeface="Arial" panose="020B0604020202020204" pitchFamily="34" charset="0"/>
              </a:rPr>
              <a:t>Sarwar v. Secretary-General of the United Nations</a:t>
            </a:r>
            <a:r>
              <a:rPr lang="en-US" sz="1400" dirty="0">
                <a:latin typeface="Arial" panose="020B0604020202020204" pitchFamily="34" charset="0"/>
                <a:cs typeface="Arial" panose="020B0604020202020204" pitchFamily="34" charset="0"/>
              </a:rPr>
              <a:t>, 2017-UNAT-757, para. 86.</a:t>
            </a:r>
          </a:p>
          <a:p>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The ultimate question of procedural fairness is whether the staff member was aware of the required standard and was given a fair opportunity to meet it. </a:t>
            </a:r>
            <a:r>
              <a:rPr lang="en-US" sz="1400" i="1" dirty="0">
                <a:latin typeface="Arial" panose="020B0604020202020204" pitchFamily="34" charset="0"/>
                <a:cs typeface="Arial" panose="020B0604020202020204" pitchFamily="34" charset="0"/>
              </a:rPr>
              <a:t>Sarwar v. Secretary-General of the United Nations</a:t>
            </a:r>
            <a:r>
              <a:rPr lang="en-US" sz="1400" dirty="0">
                <a:latin typeface="Arial" panose="020B0604020202020204" pitchFamily="34" charset="0"/>
                <a:cs typeface="Arial" panose="020B0604020202020204" pitchFamily="34" charset="0"/>
              </a:rPr>
              <a:t>, 2017-UNAT-757, para. 88.</a:t>
            </a:r>
          </a:p>
          <a:p>
            <a:endParaRPr lang="en-US" dirty="0"/>
          </a:p>
        </p:txBody>
      </p:sp>
      <p:sp>
        <p:nvSpPr>
          <p:cNvPr id="4" name="Slide Number Placeholder 3"/>
          <p:cNvSpPr>
            <a:spLocks noGrp="1"/>
          </p:cNvSpPr>
          <p:nvPr>
            <p:ph type="sldNum" sz="quarter" idx="5"/>
          </p:nvPr>
        </p:nvSpPr>
        <p:spPr/>
        <p:txBody>
          <a:bodyPr/>
          <a:lstStyle/>
          <a:p>
            <a:fld id="{0E5C6692-4A53-4147-B9C8-2C6BFFC13646}" type="slidenum">
              <a:rPr lang="en-US" smtClean="0"/>
              <a:t>12</a:t>
            </a:fld>
            <a:endParaRPr lang="en-US"/>
          </a:p>
        </p:txBody>
      </p:sp>
    </p:spTree>
    <p:extLst>
      <p:ext uri="{BB962C8B-B14F-4D97-AF65-F5344CB8AC3E}">
        <p14:creationId xmlns:p14="http://schemas.microsoft.com/office/powerpoint/2010/main" val="97495186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5.xml"/><Relationship Id="rId7" Type="http://schemas.openxmlformats.org/officeDocument/2006/relationships/image" Target="../media/image2.png"/><Relationship Id="rId12" Type="http://schemas.openxmlformats.org/officeDocument/2006/relationships/image" Target="../media/image7.svg"/><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8.emf"/><Relationship Id="rId11" Type="http://schemas.openxmlformats.org/officeDocument/2006/relationships/image" Target="../media/image6.png"/><Relationship Id="rId5" Type="http://schemas.openxmlformats.org/officeDocument/2006/relationships/oleObject" Target="../embeddings/oleObject2.bin"/><Relationship Id="rId10" Type="http://schemas.openxmlformats.org/officeDocument/2006/relationships/image" Target="../media/image5.svg"/><Relationship Id="rId4" Type="http://schemas.openxmlformats.org/officeDocument/2006/relationships/slideMaster" Target="../slideMasters/slideMaster1.xml"/><Relationship Id="rId9"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image" Target="../media/image8.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9.xml"/><Relationship Id="rId7" Type="http://schemas.openxmlformats.org/officeDocument/2006/relationships/image" Target="../media/image2.png"/><Relationship Id="rId12" Type="http://schemas.openxmlformats.org/officeDocument/2006/relationships/image" Target="../media/image7.svg"/><Relationship Id="rId2" Type="http://schemas.openxmlformats.org/officeDocument/2006/relationships/tags" Target="../tags/tag8.xml"/><Relationship Id="rId1" Type="http://schemas.openxmlformats.org/officeDocument/2006/relationships/vmlDrawing" Target="../drawings/vmlDrawing4.vml"/><Relationship Id="rId6" Type="http://schemas.openxmlformats.org/officeDocument/2006/relationships/image" Target="../media/image8.emf"/><Relationship Id="rId11" Type="http://schemas.openxmlformats.org/officeDocument/2006/relationships/image" Target="../media/image6.png"/><Relationship Id="rId5" Type="http://schemas.openxmlformats.org/officeDocument/2006/relationships/oleObject" Target="../embeddings/oleObject4.bin"/><Relationship Id="rId10" Type="http://schemas.openxmlformats.org/officeDocument/2006/relationships/image" Target="../media/image5.svg"/><Relationship Id="rId4" Type="http://schemas.openxmlformats.org/officeDocument/2006/relationships/slideMaster" Target="../slideMasters/slideMaster1.xml"/><Relationship Id="rId9"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EE57EE83-8E8E-4BD6-BB9A-5E650DA30587}"/>
              </a:ext>
            </a:extLst>
          </p:cNvPr>
          <p:cNvGraphicFramePr>
            <a:graphicFrameLocks noChangeAspect="1"/>
          </p:cNvGraphicFramePr>
          <p:nvPr userDrawn="1">
            <p:custDataLst>
              <p:tags r:id="rId2"/>
            </p:custDataLst>
            <p:extLst>
              <p:ext uri="{D42A27DB-BD31-4B8C-83A1-F6EECF244321}">
                <p14:modId xmlns:p14="http://schemas.microsoft.com/office/powerpoint/2010/main" val="37473149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0756"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8C7112CE-09C2-479B-8B2E-873A39722CEB}"/>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3800" b="1" i="0" baseline="0" dirty="0">
              <a:latin typeface="Arial" panose="020B0604020202020204" pitchFamily="34" charset="0"/>
              <a:ea typeface="+mj-ea"/>
              <a:cs typeface="+mj-cs"/>
              <a:sym typeface="Arial" panose="020B0604020202020204" pitchFamily="34" charset="0"/>
            </a:endParaRPr>
          </a:p>
        </p:txBody>
      </p:sp>
      <p:sp>
        <p:nvSpPr>
          <p:cNvPr id="2" name="Title 1"/>
          <p:cNvSpPr>
            <a:spLocks noGrp="1"/>
          </p:cNvSpPr>
          <p:nvPr>
            <p:ph type="ctrTitle" hasCustomPrompt="1"/>
          </p:nvPr>
        </p:nvSpPr>
        <p:spPr>
          <a:xfrm>
            <a:off x="525202" y="2362200"/>
            <a:ext cx="8088600" cy="1181862"/>
          </a:xfrm>
        </p:spPr>
        <p:txBody>
          <a:bodyPr wrap="square" tIns="0" bIns="0" anchor="t" anchorCtr="0">
            <a:noAutofit/>
          </a:bodyPr>
          <a:lstStyle>
            <a:lvl1pPr>
              <a:defRPr sz="3800" cap="all" baseline="0"/>
            </a:lvl1pPr>
          </a:lstStyle>
          <a:p>
            <a:r>
              <a:rPr lang="en-US" dirty="0"/>
              <a:t>Title</a:t>
            </a:r>
          </a:p>
        </p:txBody>
      </p:sp>
      <p:sp>
        <p:nvSpPr>
          <p:cNvPr id="3" name="Subtitle 2"/>
          <p:cNvSpPr>
            <a:spLocks noGrp="1"/>
          </p:cNvSpPr>
          <p:nvPr>
            <p:ph type="subTitle" idx="1"/>
          </p:nvPr>
        </p:nvSpPr>
        <p:spPr>
          <a:xfrm>
            <a:off x="525468" y="3971957"/>
            <a:ext cx="6829743" cy="333296"/>
          </a:xfrm>
        </p:spPr>
        <p:txBody>
          <a:bodyPr>
            <a:spAutoFit/>
          </a:bodyPr>
          <a:lstStyle>
            <a:lvl1pPr marL="0" indent="0" algn="l">
              <a:buNone/>
              <a:defRPr sz="1900" b="1">
                <a:solidFill>
                  <a:schemeClr val="bg2">
                    <a:lumMod val="50000"/>
                  </a:schemeClr>
                </a:solidFill>
              </a:defRPr>
            </a:lvl1pPr>
            <a:lvl2pPr marL="487741" indent="0" algn="ctr">
              <a:buNone/>
              <a:defRPr>
                <a:solidFill>
                  <a:schemeClr val="tx1">
                    <a:tint val="75000"/>
                  </a:schemeClr>
                </a:solidFill>
              </a:defRPr>
            </a:lvl2pPr>
            <a:lvl3pPr marL="975482" indent="0" algn="ctr">
              <a:buNone/>
              <a:defRPr>
                <a:solidFill>
                  <a:schemeClr val="tx1">
                    <a:tint val="75000"/>
                  </a:schemeClr>
                </a:solidFill>
              </a:defRPr>
            </a:lvl3pPr>
            <a:lvl4pPr marL="1463223" indent="0" algn="ctr">
              <a:buNone/>
              <a:defRPr>
                <a:solidFill>
                  <a:schemeClr val="tx1">
                    <a:tint val="75000"/>
                  </a:schemeClr>
                </a:solidFill>
              </a:defRPr>
            </a:lvl4pPr>
            <a:lvl5pPr marL="1950964" indent="0" algn="ctr">
              <a:buNone/>
              <a:defRPr>
                <a:solidFill>
                  <a:schemeClr val="tx1">
                    <a:tint val="75000"/>
                  </a:schemeClr>
                </a:solidFill>
              </a:defRPr>
            </a:lvl5pPr>
            <a:lvl6pPr marL="2438705" indent="0" algn="ctr">
              <a:buNone/>
              <a:defRPr>
                <a:solidFill>
                  <a:schemeClr val="tx1">
                    <a:tint val="75000"/>
                  </a:schemeClr>
                </a:solidFill>
              </a:defRPr>
            </a:lvl6pPr>
            <a:lvl7pPr marL="2926446" indent="0" algn="ctr">
              <a:buNone/>
              <a:defRPr>
                <a:solidFill>
                  <a:schemeClr val="tx1">
                    <a:tint val="75000"/>
                  </a:schemeClr>
                </a:solidFill>
              </a:defRPr>
            </a:lvl7pPr>
            <a:lvl8pPr marL="3414187" indent="0" algn="ctr">
              <a:buNone/>
              <a:defRPr>
                <a:solidFill>
                  <a:schemeClr val="tx1">
                    <a:tint val="75000"/>
                  </a:schemeClr>
                </a:solidFill>
              </a:defRPr>
            </a:lvl8pPr>
            <a:lvl9pPr marL="3901928" indent="0" algn="ctr">
              <a:buNone/>
              <a:defRPr>
                <a:solidFill>
                  <a:schemeClr val="tx1">
                    <a:tint val="75000"/>
                  </a:schemeClr>
                </a:solidFill>
              </a:defRPr>
            </a:lvl9pPr>
          </a:lstStyle>
          <a:p>
            <a:r>
              <a:rPr lang="en-US"/>
              <a:t>Click to edit Master subtitle style</a:t>
            </a:r>
            <a:endParaRPr lang="en-US" dirty="0"/>
          </a:p>
        </p:txBody>
      </p:sp>
      <p:sp>
        <p:nvSpPr>
          <p:cNvPr id="27" name="Rectangle 26"/>
          <p:cNvSpPr/>
          <p:nvPr userDrawn="1"/>
        </p:nvSpPr>
        <p:spPr>
          <a:xfrm>
            <a:off x="8666158" y="21389"/>
            <a:ext cx="976671" cy="7104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7548" tIns="48774" rIns="97548" bIns="48774" rtlCol="0" anchor="ctr"/>
          <a:lstStyle/>
          <a:p>
            <a:pPr algn="ctr"/>
            <a:endParaRPr lang="en-US"/>
          </a:p>
        </p:txBody>
      </p:sp>
      <p:sp>
        <p:nvSpPr>
          <p:cNvPr id="48" name="Text Placeholder 47"/>
          <p:cNvSpPr>
            <a:spLocks noGrp="1"/>
          </p:cNvSpPr>
          <p:nvPr>
            <p:ph type="body" sz="quarter" idx="10" hasCustomPrompt="1"/>
          </p:nvPr>
        </p:nvSpPr>
        <p:spPr>
          <a:xfrm>
            <a:off x="525202" y="4761723"/>
            <a:ext cx="6895599" cy="1268000"/>
          </a:xfrm>
        </p:spPr>
        <p:txBody>
          <a:bodyPr>
            <a:noAutofit/>
          </a:bodyPr>
          <a:lstStyle>
            <a:lvl1pPr marL="0" indent="0">
              <a:buNone/>
              <a:defRPr sz="1500" b="0">
                <a:solidFill>
                  <a:schemeClr val="bg2"/>
                </a:solidFill>
              </a:defRPr>
            </a:lvl1pPr>
          </a:lstStyle>
          <a:p>
            <a:pPr lvl="0"/>
            <a:r>
              <a:rPr lang="en-US" dirty="0"/>
              <a:t>Click to add Speaker / Organization / Date</a:t>
            </a:r>
          </a:p>
        </p:txBody>
      </p:sp>
      <p:sp>
        <p:nvSpPr>
          <p:cNvPr id="6" name="Rectangle 5">
            <a:extLst>
              <a:ext uri="{FF2B5EF4-FFF2-40B4-BE49-F238E27FC236}">
                <a16:creationId xmlns:a16="http://schemas.microsoft.com/office/drawing/2014/main" id="{7972F7D8-AC3B-4DD7-823C-76EE6377AAEC}"/>
              </a:ext>
            </a:extLst>
          </p:cNvPr>
          <p:cNvSpPr/>
          <p:nvPr userDrawn="1"/>
        </p:nvSpPr>
        <p:spPr>
          <a:xfrm>
            <a:off x="514350" y="6770370"/>
            <a:ext cx="4211637" cy="428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7A1E088C-D94A-4841-8A46-8919DC7E91ED}"/>
              </a:ext>
            </a:extLst>
          </p:cNvPr>
          <p:cNvGrpSpPr>
            <a:grpSpLocks noChangeAspect="1"/>
          </p:cNvGrpSpPr>
          <p:nvPr userDrawn="1"/>
        </p:nvGrpSpPr>
        <p:grpSpPr>
          <a:xfrm>
            <a:off x="515474" y="6858000"/>
            <a:ext cx="265231" cy="223087"/>
            <a:chOff x="3883026" y="2846391"/>
            <a:chExt cx="1381125" cy="1162048"/>
          </a:xfrm>
          <a:solidFill>
            <a:schemeClr val="tx1"/>
          </a:solidFill>
        </p:grpSpPr>
        <p:sp>
          <p:nvSpPr>
            <p:cNvPr id="16" name="Freeform 5">
              <a:extLst>
                <a:ext uri="{FF2B5EF4-FFF2-40B4-BE49-F238E27FC236}">
                  <a16:creationId xmlns:a16="http://schemas.microsoft.com/office/drawing/2014/main" id="{0CBA8159-03D9-491F-B1BB-A9AED37C596A}"/>
                </a:ext>
              </a:extLst>
            </p:cNvPr>
            <p:cNvSpPr>
              <a:spLocks noEditPoints="1"/>
            </p:cNvSpPr>
            <p:nvPr userDrawn="1"/>
          </p:nvSpPr>
          <p:spPr bwMode="auto">
            <a:xfrm>
              <a:off x="4049713" y="2846391"/>
              <a:ext cx="1022349" cy="998537"/>
            </a:xfrm>
            <a:custGeom>
              <a:avLst/>
              <a:gdLst>
                <a:gd name="T0" fmla="*/ 140 w 270"/>
                <a:gd name="T1" fmla="*/ 7 h 264"/>
                <a:gd name="T2" fmla="*/ 199 w 270"/>
                <a:gd name="T3" fmla="*/ 40 h 264"/>
                <a:gd name="T4" fmla="*/ 53 w 270"/>
                <a:gd name="T5" fmla="*/ 41 h 264"/>
                <a:gd name="T6" fmla="*/ 146 w 270"/>
                <a:gd name="T7" fmla="*/ 21 h 264"/>
                <a:gd name="T8" fmla="*/ 141 w 270"/>
                <a:gd name="T9" fmla="*/ 52 h 264"/>
                <a:gd name="T10" fmla="*/ 190 w 270"/>
                <a:gd name="T11" fmla="*/ 68 h 264"/>
                <a:gd name="T12" fmla="*/ 209 w 270"/>
                <a:gd name="T13" fmla="*/ 94 h 264"/>
                <a:gd name="T14" fmla="*/ 210 w 270"/>
                <a:gd name="T15" fmla="*/ 116 h 264"/>
                <a:gd name="T16" fmla="*/ 221 w 270"/>
                <a:gd name="T17" fmla="*/ 90 h 264"/>
                <a:gd name="T18" fmla="*/ 184 w 270"/>
                <a:gd name="T19" fmla="*/ 49 h 264"/>
                <a:gd name="T20" fmla="*/ 198 w 270"/>
                <a:gd name="T21" fmla="*/ 33 h 264"/>
                <a:gd name="T22" fmla="*/ 225 w 270"/>
                <a:gd name="T23" fmla="*/ 44 h 264"/>
                <a:gd name="T24" fmla="*/ 260 w 270"/>
                <a:gd name="T25" fmla="*/ 125 h 264"/>
                <a:gd name="T26" fmla="*/ 63 w 270"/>
                <a:gd name="T27" fmla="*/ 59 h 264"/>
                <a:gd name="T28" fmla="*/ 134 w 270"/>
                <a:gd name="T29" fmla="*/ 77 h 264"/>
                <a:gd name="T30" fmla="*/ 185 w 270"/>
                <a:gd name="T31" fmla="*/ 76 h 264"/>
                <a:gd name="T32" fmla="*/ 61 w 270"/>
                <a:gd name="T33" fmla="*/ 126 h 264"/>
                <a:gd name="T34" fmla="*/ 180 w 270"/>
                <a:gd name="T35" fmla="*/ 97 h 264"/>
                <a:gd name="T36" fmla="*/ 207 w 270"/>
                <a:gd name="T37" fmla="*/ 112 h 264"/>
                <a:gd name="T38" fmla="*/ 74 w 270"/>
                <a:gd name="T39" fmla="*/ 122 h 264"/>
                <a:gd name="T40" fmla="*/ 141 w 270"/>
                <a:gd name="T41" fmla="*/ 83 h 264"/>
                <a:gd name="T42" fmla="*/ 156 w 270"/>
                <a:gd name="T43" fmla="*/ 107 h 264"/>
                <a:gd name="T44" fmla="*/ 113 w 270"/>
                <a:gd name="T45" fmla="*/ 100 h 264"/>
                <a:gd name="T46" fmla="*/ 134 w 270"/>
                <a:gd name="T47" fmla="*/ 98 h 264"/>
                <a:gd name="T48" fmla="*/ 120 w 270"/>
                <a:gd name="T49" fmla="*/ 132 h 264"/>
                <a:gd name="T50" fmla="*/ 119 w 270"/>
                <a:gd name="T51" fmla="*/ 134 h 264"/>
                <a:gd name="T52" fmla="*/ 121 w 270"/>
                <a:gd name="T53" fmla="*/ 142 h 264"/>
                <a:gd name="T54" fmla="*/ 142 w 270"/>
                <a:gd name="T55" fmla="*/ 145 h 264"/>
                <a:gd name="T56" fmla="*/ 140 w 270"/>
                <a:gd name="T57" fmla="*/ 114 h 264"/>
                <a:gd name="T58" fmla="*/ 72 w 270"/>
                <a:gd name="T59" fmla="*/ 138 h 264"/>
                <a:gd name="T60" fmla="*/ 98 w 270"/>
                <a:gd name="T61" fmla="*/ 164 h 264"/>
                <a:gd name="T62" fmla="*/ 81 w 270"/>
                <a:gd name="T63" fmla="*/ 139 h 264"/>
                <a:gd name="T64" fmla="*/ 201 w 270"/>
                <a:gd name="T65" fmla="*/ 125 h 264"/>
                <a:gd name="T66" fmla="*/ 240 w 270"/>
                <a:gd name="T67" fmla="*/ 132 h 264"/>
                <a:gd name="T68" fmla="*/ 241 w 270"/>
                <a:gd name="T69" fmla="*/ 132 h 264"/>
                <a:gd name="T70" fmla="*/ 201 w 270"/>
                <a:gd name="T71" fmla="*/ 184 h 264"/>
                <a:gd name="T72" fmla="*/ 67 w 270"/>
                <a:gd name="T73" fmla="*/ 134 h 264"/>
                <a:gd name="T74" fmla="*/ 32 w 270"/>
                <a:gd name="T75" fmla="*/ 189 h 264"/>
                <a:gd name="T76" fmla="*/ 42 w 270"/>
                <a:gd name="T77" fmla="*/ 181 h 264"/>
                <a:gd name="T78" fmla="*/ 29 w 270"/>
                <a:gd name="T79" fmla="*/ 156 h 264"/>
                <a:gd name="T80" fmla="*/ 36 w 270"/>
                <a:gd name="T81" fmla="*/ 132 h 264"/>
                <a:gd name="T82" fmla="*/ 52 w 270"/>
                <a:gd name="T83" fmla="*/ 143 h 264"/>
                <a:gd name="T84" fmla="*/ 107 w 270"/>
                <a:gd name="T85" fmla="*/ 146 h 264"/>
                <a:gd name="T86" fmla="*/ 111 w 270"/>
                <a:gd name="T87" fmla="*/ 149 h 264"/>
                <a:gd name="T88" fmla="*/ 166 w 270"/>
                <a:gd name="T89" fmla="*/ 150 h 264"/>
                <a:gd name="T90" fmla="*/ 181 w 270"/>
                <a:gd name="T91" fmla="*/ 159 h 264"/>
                <a:gd name="T92" fmla="*/ 181 w 270"/>
                <a:gd name="T93" fmla="*/ 176 h 264"/>
                <a:gd name="T94" fmla="*/ 196 w 270"/>
                <a:gd name="T95" fmla="*/ 169 h 264"/>
                <a:gd name="T96" fmla="*/ 134 w 270"/>
                <a:gd name="T97" fmla="*/ 162 h 264"/>
                <a:gd name="T98" fmla="*/ 157 w 270"/>
                <a:gd name="T99" fmla="*/ 162 h 264"/>
                <a:gd name="T100" fmla="*/ 145 w 270"/>
                <a:gd name="T101" fmla="*/ 168 h 264"/>
                <a:gd name="T102" fmla="*/ 153 w 270"/>
                <a:gd name="T103" fmla="*/ 179 h 264"/>
                <a:gd name="T104" fmla="*/ 121 w 270"/>
                <a:gd name="T105" fmla="*/ 183 h 264"/>
                <a:gd name="T106" fmla="*/ 192 w 270"/>
                <a:gd name="T107" fmla="*/ 206 h 264"/>
                <a:gd name="T108" fmla="*/ 88 w 270"/>
                <a:gd name="T109" fmla="*/ 188 h 264"/>
                <a:gd name="T110" fmla="*/ 71 w 270"/>
                <a:gd name="T111" fmla="*/ 198 h 264"/>
                <a:gd name="T112" fmla="*/ 200 w 270"/>
                <a:gd name="T113" fmla="*/ 211 h 264"/>
                <a:gd name="T114" fmla="*/ 222 w 270"/>
                <a:gd name="T115" fmla="*/ 217 h 264"/>
                <a:gd name="T116" fmla="*/ 134 w 270"/>
                <a:gd name="T117" fmla="*/ 231 h 264"/>
                <a:gd name="T118" fmla="*/ 149 w 270"/>
                <a:gd name="T119" fmla="*/ 211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0" h="264">
                  <a:moveTo>
                    <a:pt x="253" y="73"/>
                  </a:moveTo>
                  <a:cubicBezTo>
                    <a:pt x="266" y="99"/>
                    <a:pt x="270" y="134"/>
                    <a:pt x="261" y="163"/>
                  </a:cubicBezTo>
                  <a:cubicBezTo>
                    <a:pt x="253" y="197"/>
                    <a:pt x="224" y="232"/>
                    <a:pt x="190" y="246"/>
                  </a:cubicBezTo>
                  <a:cubicBezTo>
                    <a:pt x="153" y="264"/>
                    <a:pt x="99" y="260"/>
                    <a:pt x="66" y="236"/>
                  </a:cubicBezTo>
                  <a:cubicBezTo>
                    <a:pt x="19" y="204"/>
                    <a:pt x="0" y="148"/>
                    <a:pt x="14" y="94"/>
                  </a:cubicBezTo>
                  <a:cubicBezTo>
                    <a:pt x="23" y="62"/>
                    <a:pt x="48" y="29"/>
                    <a:pt x="80" y="14"/>
                  </a:cubicBezTo>
                  <a:cubicBezTo>
                    <a:pt x="97" y="5"/>
                    <a:pt x="117" y="1"/>
                    <a:pt x="138" y="0"/>
                  </a:cubicBezTo>
                  <a:cubicBezTo>
                    <a:pt x="186" y="0"/>
                    <a:pt x="232" y="29"/>
                    <a:pt x="253" y="73"/>
                  </a:cubicBezTo>
                  <a:close/>
                  <a:moveTo>
                    <a:pt x="140" y="7"/>
                  </a:moveTo>
                  <a:cubicBezTo>
                    <a:pt x="141" y="12"/>
                    <a:pt x="141" y="19"/>
                    <a:pt x="141" y="24"/>
                  </a:cubicBezTo>
                  <a:cubicBezTo>
                    <a:pt x="141" y="24"/>
                    <a:pt x="141" y="23"/>
                    <a:pt x="141" y="23"/>
                  </a:cubicBezTo>
                  <a:cubicBezTo>
                    <a:pt x="142" y="22"/>
                    <a:pt x="143" y="23"/>
                    <a:pt x="143" y="24"/>
                  </a:cubicBezTo>
                  <a:cubicBezTo>
                    <a:pt x="143" y="24"/>
                    <a:pt x="144" y="26"/>
                    <a:pt x="143" y="27"/>
                  </a:cubicBezTo>
                  <a:cubicBezTo>
                    <a:pt x="144" y="27"/>
                    <a:pt x="144" y="26"/>
                    <a:pt x="145" y="26"/>
                  </a:cubicBezTo>
                  <a:cubicBezTo>
                    <a:pt x="159" y="27"/>
                    <a:pt x="173" y="31"/>
                    <a:pt x="185" y="38"/>
                  </a:cubicBezTo>
                  <a:cubicBezTo>
                    <a:pt x="185" y="38"/>
                    <a:pt x="185" y="38"/>
                    <a:pt x="185" y="38"/>
                  </a:cubicBezTo>
                  <a:cubicBezTo>
                    <a:pt x="187" y="37"/>
                    <a:pt x="191" y="35"/>
                    <a:pt x="193" y="37"/>
                  </a:cubicBezTo>
                  <a:cubicBezTo>
                    <a:pt x="196" y="36"/>
                    <a:pt x="197" y="40"/>
                    <a:pt x="199" y="40"/>
                  </a:cubicBezTo>
                  <a:cubicBezTo>
                    <a:pt x="202" y="42"/>
                    <a:pt x="206" y="46"/>
                    <a:pt x="206" y="49"/>
                  </a:cubicBezTo>
                  <a:cubicBezTo>
                    <a:pt x="207" y="50"/>
                    <a:pt x="209" y="51"/>
                    <a:pt x="209" y="52"/>
                  </a:cubicBezTo>
                  <a:cubicBezTo>
                    <a:pt x="211" y="48"/>
                    <a:pt x="215" y="45"/>
                    <a:pt x="218" y="41"/>
                  </a:cubicBezTo>
                  <a:cubicBezTo>
                    <a:pt x="221" y="40"/>
                    <a:pt x="221" y="40"/>
                    <a:pt x="221" y="40"/>
                  </a:cubicBezTo>
                  <a:cubicBezTo>
                    <a:pt x="201" y="22"/>
                    <a:pt x="178" y="12"/>
                    <a:pt x="153" y="8"/>
                  </a:cubicBezTo>
                  <a:cubicBezTo>
                    <a:pt x="149" y="7"/>
                    <a:pt x="144" y="8"/>
                    <a:pt x="140" y="7"/>
                  </a:cubicBezTo>
                  <a:close/>
                  <a:moveTo>
                    <a:pt x="133" y="7"/>
                  </a:moveTo>
                  <a:cubicBezTo>
                    <a:pt x="108" y="8"/>
                    <a:pt x="85" y="17"/>
                    <a:pt x="65" y="32"/>
                  </a:cubicBezTo>
                  <a:cubicBezTo>
                    <a:pt x="61" y="34"/>
                    <a:pt x="57" y="38"/>
                    <a:pt x="53" y="41"/>
                  </a:cubicBezTo>
                  <a:cubicBezTo>
                    <a:pt x="54" y="41"/>
                    <a:pt x="54" y="41"/>
                    <a:pt x="54" y="41"/>
                  </a:cubicBezTo>
                  <a:cubicBezTo>
                    <a:pt x="59" y="44"/>
                    <a:pt x="64" y="50"/>
                    <a:pt x="68" y="54"/>
                  </a:cubicBezTo>
                  <a:cubicBezTo>
                    <a:pt x="68" y="53"/>
                    <a:pt x="68" y="53"/>
                    <a:pt x="68" y="53"/>
                  </a:cubicBezTo>
                  <a:cubicBezTo>
                    <a:pt x="87" y="36"/>
                    <a:pt x="109" y="27"/>
                    <a:pt x="133" y="26"/>
                  </a:cubicBezTo>
                  <a:cubicBezTo>
                    <a:pt x="133" y="24"/>
                    <a:pt x="133" y="24"/>
                    <a:pt x="133" y="24"/>
                  </a:cubicBezTo>
                  <a:cubicBezTo>
                    <a:pt x="133" y="9"/>
                    <a:pt x="133" y="9"/>
                    <a:pt x="133" y="9"/>
                  </a:cubicBezTo>
                  <a:lnTo>
                    <a:pt x="133" y="7"/>
                  </a:lnTo>
                  <a:close/>
                  <a:moveTo>
                    <a:pt x="155" y="17"/>
                  </a:moveTo>
                  <a:cubicBezTo>
                    <a:pt x="146" y="21"/>
                    <a:pt x="146" y="21"/>
                    <a:pt x="146" y="21"/>
                  </a:cubicBezTo>
                  <a:cubicBezTo>
                    <a:pt x="145" y="21"/>
                    <a:pt x="144" y="20"/>
                    <a:pt x="143" y="21"/>
                  </a:cubicBezTo>
                  <a:cubicBezTo>
                    <a:pt x="143" y="21"/>
                    <a:pt x="143" y="22"/>
                    <a:pt x="143" y="22"/>
                  </a:cubicBezTo>
                  <a:cubicBezTo>
                    <a:pt x="147" y="27"/>
                    <a:pt x="153" y="24"/>
                    <a:pt x="157" y="23"/>
                  </a:cubicBezTo>
                  <a:cubicBezTo>
                    <a:pt x="160" y="25"/>
                    <a:pt x="163" y="23"/>
                    <a:pt x="165" y="21"/>
                  </a:cubicBezTo>
                  <a:cubicBezTo>
                    <a:pt x="165" y="21"/>
                    <a:pt x="165" y="21"/>
                    <a:pt x="165" y="21"/>
                  </a:cubicBezTo>
                  <a:cubicBezTo>
                    <a:pt x="163" y="18"/>
                    <a:pt x="159" y="17"/>
                    <a:pt x="155" y="17"/>
                  </a:cubicBezTo>
                  <a:close/>
                  <a:moveTo>
                    <a:pt x="140" y="33"/>
                  </a:moveTo>
                  <a:cubicBezTo>
                    <a:pt x="141" y="34"/>
                    <a:pt x="141" y="34"/>
                    <a:pt x="141" y="34"/>
                  </a:cubicBezTo>
                  <a:cubicBezTo>
                    <a:pt x="141" y="40"/>
                    <a:pt x="141" y="46"/>
                    <a:pt x="141" y="52"/>
                  </a:cubicBezTo>
                  <a:cubicBezTo>
                    <a:pt x="143" y="51"/>
                    <a:pt x="145" y="52"/>
                    <a:pt x="148" y="52"/>
                  </a:cubicBezTo>
                  <a:cubicBezTo>
                    <a:pt x="160" y="54"/>
                    <a:pt x="172" y="58"/>
                    <a:pt x="182" y="66"/>
                  </a:cubicBezTo>
                  <a:cubicBezTo>
                    <a:pt x="181" y="64"/>
                    <a:pt x="180" y="63"/>
                    <a:pt x="179" y="61"/>
                  </a:cubicBezTo>
                  <a:cubicBezTo>
                    <a:pt x="180" y="61"/>
                    <a:pt x="180" y="61"/>
                    <a:pt x="180" y="61"/>
                  </a:cubicBezTo>
                  <a:cubicBezTo>
                    <a:pt x="180" y="59"/>
                    <a:pt x="178" y="58"/>
                    <a:pt x="178" y="56"/>
                  </a:cubicBezTo>
                  <a:cubicBezTo>
                    <a:pt x="178" y="56"/>
                    <a:pt x="179" y="55"/>
                    <a:pt x="179" y="56"/>
                  </a:cubicBezTo>
                  <a:cubicBezTo>
                    <a:pt x="181" y="58"/>
                    <a:pt x="183" y="60"/>
                    <a:pt x="185" y="62"/>
                  </a:cubicBezTo>
                  <a:cubicBezTo>
                    <a:pt x="186" y="62"/>
                    <a:pt x="187" y="62"/>
                    <a:pt x="188" y="63"/>
                  </a:cubicBezTo>
                  <a:cubicBezTo>
                    <a:pt x="190" y="64"/>
                    <a:pt x="189" y="67"/>
                    <a:pt x="190" y="68"/>
                  </a:cubicBezTo>
                  <a:cubicBezTo>
                    <a:pt x="191" y="72"/>
                    <a:pt x="195" y="74"/>
                    <a:pt x="195" y="78"/>
                  </a:cubicBezTo>
                  <a:cubicBezTo>
                    <a:pt x="195" y="78"/>
                    <a:pt x="196" y="78"/>
                    <a:pt x="197" y="78"/>
                  </a:cubicBezTo>
                  <a:cubicBezTo>
                    <a:pt x="200" y="83"/>
                    <a:pt x="200" y="83"/>
                    <a:pt x="200" y="83"/>
                  </a:cubicBezTo>
                  <a:cubicBezTo>
                    <a:pt x="200" y="84"/>
                    <a:pt x="200" y="85"/>
                    <a:pt x="201" y="86"/>
                  </a:cubicBezTo>
                  <a:cubicBezTo>
                    <a:pt x="203" y="86"/>
                    <a:pt x="204" y="84"/>
                    <a:pt x="206" y="84"/>
                  </a:cubicBezTo>
                  <a:cubicBezTo>
                    <a:pt x="208" y="86"/>
                    <a:pt x="205" y="88"/>
                    <a:pt x="205" y="89"/>
                  </a:cubicBezTo>
                  <a:cubicBezTo>
                    <a:pt x="206" y="89"/>
                    <a:pt x="208" y="88"/>
                    <a:pt x="208" y="89"/>
                  </a:cubicBezTo>
                  <a:cubicBezTo>
                    <a:pt x="209" y="91"/>
                    <a:pt x="207" y="92"/>
                    <a:pt x="207" y="92"/>
                  </a:cubicBezTo>
                  <a:cubicBezTo>
                    <a:pt x="207" y="94"/>
                    <a:pt x="208" y="94"/>
                    <a:pt x="209" y="94"/>
                  </a:cubicBezTo>
                  <a:cubicBezTo>
                    <a:pt x="210" y="94"/>
                    <a:pt x="211" y="95"/>
                    <a:pt x="210" y="96"/>
                  </a:cubicBezTo>
                  <a:cubicBezTo>
                    <a:pt x="213" y="99"/>
                    <a:pt x="209" y="103"/>
                    <a:pt x="211" y="107"/>
                  </a:cubicBezTo>
                  <a:cubicBezTo>
                    <a:pt x="212" y="109"/>
                    <a:pt x="211" y="111"/>
                    <a:pt x="209" y="113"/>
                  </a:cubicBezTo>
                  <a:cubicBezTo>
                    <a:pt x="209" y="116"/>
                    <a:pt x="207" y="117"/>
                    <a:pt x="206" y="120"/>
                  </a:cubicBezTo>
                  <a:cubicBezTo>
                    <a:pt x="202" y="120"/>
                    <a:pt x="202" y="120"/>
                    <a:pt x="202" y="120"/>
                  </a:cubicBezTo>
                  <a:cubicBezTo>
                    <a:pt x="201" y="122"/>
                    <a:pt x="204" y="124"/>
                    <a:pt x="202" y="125"/>
                  </a:cubicBezTo>
                  <a:cubicBezTo>
                    <a:pt x="209" y="125"/>
                    <a:pt x="209" y="125"/>
                    <a:pt x="209" y="125"/>
                  </a:cubicBezTo>
                  <a:cubicBezTo>
                    <a:pt x="209" y="125"/>
                    <a:pt x="209" y="125"/>
                    <a:pt x="209" y="125"/>
                  </a:cubicBezTo>
                  <a:cubicBezTo>
                    <a:pt x="208" y="122"/>
                    <a:pt x="208" y="118"/>
                    <a:pt x="210" y="116"/>
                  </a:cubicBezTo>
                  <a:cubicBezTo>
                    <a:pt x="211" y="113"/>
                    <a:pt x="211" y="110"/>
                    <a:pt x="213" y="109"/>
                  </a:cubicBezTo>
                  <a:cubicBezTo>
                    <a:pt x="213" y="108"/>
                    <a:pt x="214" y="108"/>
                    <a:pt x="215" y="109"/>
                  </a:cubicBezTo>
                  <a:cubicBezTo>
                    <a:pt x="215" y="111"/>
                    <a:pt x="215" y="113"/>
                    <a:pt x="213" y="115"/>
                  </a:cubicBezTo>
                  <a:cubicBezTo>
                    <a:pt x="216" y="118"/>
                    <a:pt x="215" y="122"/>
                    <a:pt x="215" y="126"/>
                  </a:cubicBezTo>
                  <a:cubicBezTo>
                    <a:pt x="222" y="125"/>
                    <a:pt x="228" y="125"/>
                    <a:pt x="234" y="125"/>
                  </a:cubicBezTo>
                  <a:cubicBezTo>
                    <a:pt x="234" y="124"/>
                    <a:pt x="234" y="124"/>
                    <a:pt x="234" y="124"/>
                  </a:cubicBezTo>
                  <a:cubicBezTo>
                    <a:pt x="233" y="112"/>
                    <a:pt x="230" y="101"/>
                    <a:pt x="225" y="91"/>
                  </a:cubicBezTo>
                  <a:cubicBezTo>
                    <a:pt x="224" y="91"/>
                    <a:pt x="223" y="92"/>
                    <a:pt x="221" y="92"/>
                  </a:cubicBezTo>
                  <a:cubicBezTo>
                    <a:pt x="221" y="91"/>
                    <a:pt x="221" y="91"/>
                    <a:pt x="221" y="90"/>
                  </a:cubicBezTo>
                  <a:cubicBezTo>
                    <a:pt x="218" y="88"/>
                    <a:pt x="217" y="85"/>
                    <a:pt x="214" y="82"/>
                  </a:cubicBezTo>
                  <a:cubicBezTo>
                    <a:pt x="210" y="83"/>
                    <a:pt x="209" y="79"/>
                    <a:pt x="206" y="79"/>
                  </a:cubicBezTo>
                  <a:cubicBezTo>
                    <a:pt x="203" y="78"/>
                    <a:pt x="205" y="73"/>
                    <a:pt x="201" y="74"/>
                  </a:cubicBezTo>
                  <a:cubicBezTo>
                    <a:pt x="200" y="74"/>
                    <a:pt x="198" y="72"/>
                    <a:pt x="197" y="70"/>
                  </a:cubicBezTo>
                  <a:cubicBezTo>
                    <a:pt x="197" y="67"/>
                    <a:pt x="197" y="63"/>
                    <a:pt x="194" y="61"/>
                  </a:cubicBezTo>
                  <a:cubicBezTo>
                    <a:pt x="191" y="60"/>
                    <a:pt x="190" y="63"/>
                    <a:pt x="188" y="63"/>
                  </a:cubicBezTo>
                  <a:cubicBezTo>
                    <a:pt x="187" y="62"/>
                    <a:pt x="187" y="61"/>
                    <a:pt x="187" y="59"/>
                  </a:cubicBezTo>
                  <a:cubicBezTo>
                    <a:pt x="187" y="59"/>
                    <a:pt x="186" y="58"/>
                    <a:pt x="186" y="57"/>
                  </a:cubicBezTo>
                  <a:cubicBezTo>
                    <a:pt x="189" y="53"/>
                    <a:pt x="182" y="53"/>
                    <a:pt x="184" y="49"/>
                  </a:cubicBezTo>
                  <a:cubicBezTo>
                    <a:pt x="183" y="46"/>
                    <a:pt x="180" y="45"/>
                    <a:pt x="179" y="43"/>
                  </a:cubicBezTo>
                  <a:cubicBezTo>
                    <a:pt x="169" y="38"/>
                    <a:pt x="159" y="35"/>
                    <a:pt x="148" y="34"/>
                  </a:cubicBezTo>
                  <a:cubicBezTo>
                    <a:pt x="145" y="33"/>
                    <a:pt x="143" y="34"/>
                    <a:pt x="140" y="33"/>
                  </a:cubicBezTo>
                  <a:close/>
                  <a:moveTo>
                    <a:pt x="198" y="33"/>
                  </a:moveTo>
                  <a:cubicBezTo>
                    <a:pt x="197" y="34"/>
                    <a:pt x="196" y="32"/>
                    <a:pt x="194" y="33"/>
                  </a:cubicBezTo>
                  <a:cubicBezTo>
                    <a:pt x="194" y="34"/>
                    <a:pt x="194" y="34"/>
                    <a:pt x="195" y="35"/>
                  </a:cubicBezTo>
                  <a:cubicBezTo>
                    <a:pt x="197" y="36"/>
                    <a:pt x="198" y="40"/>
                    <a:pt x="201" y="39"/>
                  </a:cubicBezTo>
                  <a:cubicBezTo>
                    <a:pt x="202" y="38"/>
                    <a:pt x="201" y="37"/>
                    <a:pt x="201" y="35"/>
                  </a:cubicBezTo>
                  <a:cubicBezTo>
                    <a:pt x="200" y="34"/>
                    <a:pt x="199" y="33"/>
                    <a:pt x="198" y="33"/>
                  </a:cubicBezTo>
                  <a:close/>
                  <a:moveTo>
                    <a:pt x="83" y="50"/>
                  </a:moveTo>
                  <a:cubicBezTo>
                    <a:pt x="79" y="53"/>
                    <a:pt x="76" y="56"/>
                    <a:pt x="72" y="59"/>
                  </a:cubicBezTo>
                  <a:cubicBezTo>
                    <a:pt x="76" y="62"/>
                    <a:pt x="80" y="67"/>
                    <a:pt x="85" y="71"/>
                  </a:cubicBezTo>
                  <a:cubicBezTo>
                    <a:pt x="85" y="72"/>
                    <a:pt x="85" y="72"/>
                    <a:pt x="85" y="72"/>
                  </a:cubicBezTo>
                  <a:cubicBezTo>
                    <a:pt x="96" y="61"/>
                    <a:pt x="109" y="55"/>
                    <a:pt x="123" y="52"/>
                  </a:cubicBezTo>
                  <a:cubicBezTo>
                    <a:pt x="127" y="52"/>
                    <a:pt x="130" y="51"/>
                    <a:pt x="133" y="52"/>
                  </a:cubicBezTo>
                  <a:cubicBezTo>
                    <a:pt x="133" y="46"/>
                    <a:pt x="133" y="39"/>
                    <a:pt x="133" y="33"/>
                  </a:cubicBezTo>
                  <a:cubicBezTo>
                    <a:pt x="115" y="34"/>
                    <a:pt x="98" y="40"/>
                    <a:pt x="83" y="50"/>
                  </a:cubicBezTo>
                  <a:close/>
                  <a:moveTo>
                    <a:pt x="225" y="44"/>
                  </a:moveTo>
                  <a:cubicBezTo>
                    <a:pt x="222" y="49"/>
                    <a:pt x="217" y="53"/>
                    <a:pt x="213" y="58"/>
                  </a:cubicBezTo>
                  <a:cubicBezTo>
                    <a:pt x="210" y="58"/>
                    <a:pt x="210" y="58"/>
                    <a:pt x="210" y="58"/>
                  </a:cubicBezTo>
                  <a:cubicBezTo>
                    <a:pt x="212" y="59"/>
                    <a:pt x="212" y="60"/>
                    <a:pt x="213" y="61"/>
                  </a:cubicBezTo>
                  <a:cubicBezTo>
                    <a:pt x="218" y="64"/>
                    <a:pt x="219" y="69"/>
                    <a:pt x="223" y="71"/>
                  </a:cubicBezTo>
                  <a:cubicBezTo>
                    <a:pt x="225" y="76"/>
                    <a:pt x="231" y="80"/>
                    <a:pt x="231" y="85"/>
                  </a:cubicBezTo>
                  <a:cubicBezTo>
                    <a:pt x="236" y="98"/>
                    <a:pt x="240" y="111"/>
                    <a:pt x="240" y="125"/>
                  </a:cubicBezTo>
                  <a:cubicBezTo>
                    <a:pt x="240" y="126"/>
                    <a:pt x="240" y="126"/>
                    <a:pt x="240" y="126"/>
                  </a:cubicBezTo>
                  <a:cubicBezTo>
                    <a:pt x="241" y="126"/>
                    <a:pt x="241" y="126"/>
                    <a:pt x="242" y="125"/>
                  </a:cubicBezTo>
                  <a:cubicBezTo>
                    <a:pt x="260" y="125"/>
                    <a:pt x="260" y="125"/>
                    <a:pt x="260" y="125"/>
                  </a:cubicBezTo>
                  <a:cubicBezTo>
                    <a:pt x="259" y="123"/>
                    <a:pt x="259" y="121"/>
                    <a:pt x="259" y="118"/>
                  </a:cubicBezTo>
                  <a:cubicBezTo>
                    <a:pt x="256" y="90"/>
                    <a:pt x="244" y="66"/>
                    <a:pt x="225" y="44"/>
                  </a:cubicBezTo>
                  <a:close/>
                  <a:moveTo>
                    <a:pt x="50" y="45"/>
                  </a:moveTo>
                  <a:cubicBezTo>
                    <a:pt x="32" y="65"/>
                    <a:pt x="20" y="88"/>
                    <a:pt x="17" y="114"/>
                  </a:cubicBezTo>
                  <a:cubicBezTo>
                    <a:pt x="16" y="118"/>
                    <a:pt x="17" y="122"/>
                    <a:pt x="16" y="126"/>
                  </a:cubicBezTo>
                  <a:cubicBezTo>
                    <a:pt x="22" y="126"/>
                    <a:pt x="29" y="126"/>
                    <a:pt x="36" y="126"/>
                  </a:cubicBezTo>
                  <a:cubicBezTo>
                    <a:pt x="35" y="124"/>
                    <a:pt x="35" y="124"/>
                    <a:pt x="35" y="124"/>
                  </a:cubicBezTo>
                  <a:cubicBezTo>
                    <a:pt x="36" y="103"/>
                    <a:pt x="43" y="85"/>
                    <a:pt x="54" y="69"/>
                  </a:cubicBezTo>
                  <a:cubicBezTo>
                    <a:pt x="57" y="66"/>
                    <a:pt x="59" y="61"/>
                    <a:pt x="63" y="59"/>
                  </a:cubicBezTo>
                  <a:cubicBezTo>
                    <a:pt x="59" y="55"/>
                    <a:pt x="55" y="51"/>
                    <a:pt x="50" y="46"/>
                  </a:cubicBezTo>
                  <a:lnTo>
                    <a:pt x="50" y="45"/>
                  </a:lnTo>
                  <a:close/>
                  <a:moveTo>
                    <a:pt x="134" y="58"/>
                  </a:moveTo>
                  <a:cubicBezTo>
                    <a:pt x="133" y="59"/>
                    <a:pt x="133" y="59"/>
                    <a:pt x="133" y="59"/>
                  </a:cubicBezTo>
                  <a:cubicBezTo>
                    <a:pt x="116" y="60"/>
                    <a:pt x="102" y="67"/>
                    <a:pt x="90" y="77"/>
                  </a:cubicBezTo>
                  <a:cubicBezTo>
                    <a:pt x="95" y="80"/>
                    <a:pt x="99" y="85"/>
                    <a:pt x="104" y="89"/>
                  </a:cubicBezTo>
                  <a:cubicBezTo>
                    <a:pt x="104" y="89"/>
                    <a:pt x="104" y="88"/>
                    <a:pt x="105" y="88"/>
                  </a:cubicBezTo>
                  <a:cubicBezTo>
                    <a:pt x="111" y="84"/>
                    <a:pt x="117" y="80"/>
                    <a:pt x="124" y="78"/>
                  </a:cubicBezTo>
                  <a:cubicBezTo>
                    <a:pt x="127" y="78"/>
                    <a:pt x="130" y="76"/>
                    <a:pt x="134" y="77"/>
                  </a:cubicBezTo>
                  <a:cubicBezTo>
                    <a:pt x="133" y="71"/>
                    <a:pt x="133" y="64"/>
                    <a:pt x="134" y="58"/>
                  </a:cubicBezTo>
                  <a:close/>
                  <a:moveTo>
                    <a:pt x="140" y="58"/>
                  </a:moveTo>
                  <a:cubicBezTo>
                    <a:pt x="141" y="59"/>
                    <a:pt x="141" y="59"/>
                    <a:pt x="141" y="59"/>
                  </a:cubicBezTo>
                  <a:cubicBezTo>
                    <a:pt x="141" y="77"/>
                    <a:pt x="141" y="77"/>
                    <a:pt x="141" y="77"/>
                  </a:cubicBezTo>
                  <a:cubicBezTo>
                    <a:pt x="143" y="76"/>
                    <a:pt x="143" y="76"/>
                    <a:pt x="143" y="76"/>
                  </a:cubicBezTo>
                  <a:cubicBezTo>
                    <a:pt x="153" y="78"/>
                    <a:pt x="163" y="81"/>
                    <a:pt x="171" y="88"/>
                  </a:cubicBezTo>
                  <a:cubicBezTo>
                    <a:pt x="172" y="89"/>
                    <a:pt x="172" y="89"/>
                    <a:pt x="172" y="89"/>
                  </a:cubicBezTo>
                  <a:cubicBezTo>
                    <a:pt x="175" y="85"/>
                    <a:pt x="179" y="82"/>
                    <a:pt x="182" y="78"/>
                  </a:cubicBezTo>
                  <a:cubicBezTo>
                    <a:pt x="185" y="76"/>
                    <a:pt x="185" y="76"/>
                    <a:pt x="185" y="76"/>
                  </a:cubicBezTo>
                  <a:cubicBezTo>
                    <a:pt x="184" y="76"/>
                    <a:pt x="184" y="76"/>
                    <a:pt x="184" y="76"/>
                  </a:cubicBezTo>
                  <a:cubicBezTo>
                    <a:pt x="177" y="70"/>
                    <a:pt x="169" y="65"/>
                    <a:pt x="161" y="62"/>
                  </a:cubicBezTo>
                  <a:cubicBezTo>
                    <a:pt x="154" y="60"/>
                    <a:pt x="147" y="59"/>
                    <a:pt x="140" y="58"/>
                  </a:cubicBezTo>
                  <a:close/>
                  <a:moveTo>
                    <a:pt x="67" y="63"/>
                  </a:moveTo>
                  <a:cubicBezTo>
                    <a:pt x="67" y="64"/>
                    <a:pt x="67" y="64"/>
                    <a:pt x="67" y="64"/>
                  </a:cubicBezTo>
                  <a:cubicBezTo>
                    <a:pt x="60" y="73"/>
                    <a:pt x="60" y="73"/>
                    <a:pt x="60" y="73"/>
                  </a:cubicBezTo>
                  <a:cubicBezTo>
                    <a:pt x="49" y="88"/>
                    <a:pt x="43" y="106"/>
                    <a:pt x="42" y="126"/>
                  </a:cubicBezTo>
                  <a:cubicBezTo>
                    <a:pt x="59" y="126"/>
                    <a:pt x="59" y="126"/>
                    <a:pt x="59" y="126"/>
                  </a:cubicBezTo>
                  <a:cubicBezTo>
                    <a:pt x="61" y="126"/>
                    <a:pt x="61" y="126"/>
                    <a:pt x="61" y="126"/>
                  </a:cubicBezTo>
                  <a:cubicBezTo>
                    <a:pt x="60" y="126"/>
                    <a:pt x="61" y="125"/>
                    <a:pt x="60" y="124"/>
                  </a:cubicBezTo>
                  <a:cubicBezTo>
                    <a:pt x="62" y="106"/>
                    <a:pt x="68" y="90"/>
                    <a:pt x="81" y="76"/>
                  </a:cubicBezTo>
                  <a:cubicBezTo>
                    <a:pt x="76" y="72"/>
                    <a:pt x="71" y="68"/>
                    <a:pt x="67" y="63"/>
                  </a:cubicBezTo>
                  <a:close/>
                  <a:moveTo>
                    <a:pt x="189" y="81"/>
                  </a:moveTo>
                  <a:cubicBezTo>
                    <a:pt x="189" y="81"/>
                    <a:pt x="189" y="81"/>
                    <a:pt x="189" y="81"/>
                  </a:cubicBezTo>
                  <a:cubicBezTo>
                    <a:pt x="183" y="88"/>
                    <a:pt x="177" y="94"/>
                    <a:pt x="171" y="100"/>
                  </a:cubicBezTo>
                  <a:cubicBezTo>
                    <a:pt x="171" y="101"/>
                    <a:pt x="172" y="102"/>
                    <a:pt x="173" y="102"/>
                  </a:cubicBezTo>
                  <a:cubicBezTo>
                    <a:pt x="173" y="100"/>
                    <a:pt x="174" y="99"/>
                    <a:pt x="174" y="97"/>
                  </a:cubicBezTo>
                  <a:cubicBezTo>
                    <a:pt x="175" y="95"/>
                    <a:pt x="178" y="97"/>
                    <a:pt x="180" y="97"/>
                  </a:cubicBezTo>
                  <a:cubicBezTo>
                    <a:pt x="183" y="96"/>
                    <a:pt x="186" y="98"/>
                    <a:pt x="189" y="98"/>
                  </a:cubicBezTo>
                  <a:cubicBezTo>
                    <a:pt x="191" y="99"/>
                    <a:pt x="191" y="102"/>
                    <a:pt x="193" y="103"/>
                  </a:cubicBezTo>
                  <a:cubicBezTo>
                    <a:pt x="194" y="104"/>
                    <a:pt x="194" y="105"/>
                    <a:pt x="193" y="105"/>
                  </a:cubicBezTo>
                  <a:cubicBezTo>
                    <a:pt x="193" y="110"/>
                    <a:pt x="196" y="104"/>
                    <a:pt x="198" y="105"/>
                  </a:cubicBezTo>
                  <a:cubicBezTo>
                    <a:pt x="199" y="106"/>
                    <a:pt x="200" y="106"/>
                    <a:pt x="201" y="107"/>
                  </a:cubicBezTo>
                  <a:cubicBezTo>
                    <a:pt x="202" y="109"/>
                    <a:pt x="204" y="108"/>
                    <a:pt x="204" y="110"/>
                  </a:cubicBezTo>
                  <a:cubicBezTo>
                    <a:pt x="204" y="111"/>
                    <a:pt x="203" y="111"/>
                    <a:pt x="202" y="112"/>
                  </a:cubicBezTo>
                  <a:cubicBezTo>
                    <a:pt x="203" y="114"/>
                    <a:pt x="200" y="115"/>
                    <a:pt x="201" y="117"/>
                  </a:cubicBezTo>
                  <a:cubicBezTo>
                    <a:pt x="205" y="118"/>
                    <a:pt x="205" y="114"/>
                    <a:pt x="207" y="112"/>
                  </a:cubicBezTo>
                  <a:cubicBezTo>
                    <a:pt x="206" y="108"/>
                    <a:pt x="205" y="105"/>
                    <a:pt x="203" y="102"/>
                  </a:cubicBezTo>
                  <a:cubicBezTo>
                    <a:pt x="201" y="101"/>
                    <a:pt x="200" y="99"/>
                    <a:pt x="198" y="99"/>
                  </a:cubicBezTo>
                  <a:cubicBezTo>
                    <a:pt x="194" y="97"/>
                    <a:pt x="198" y="94"/>
                    <a:pt x="198" y="92"/>
                  </a:cubicBezTo>
                  <a:cubicBezTo>
                    <a:pt x="196" y="88"/>
                    <a:pt x="192" y="84"/>
                    <a:pt x="189" y="81"/>
                  </a:cubicBezTo>
                  <a:close/>
                  <a:moveTo>
                    <a:pt x="85" y="81"/>
                  </a:moveTo>
                  <a:cubicBezTo>
                    <a:pt x="77" y="92"/>
                    <a:pt x="71" y="103"/>
                    <a:pt x="68" y="117"/>
                  </a:cubicBezTo>
                  <a:cubicBezTo>
                    <a:pt x="68" y="120"/>
                    <a:pt x="68" y="123"/>
                    <a:pt x="67" y="126"/>
                  </a:cubicBezTo>
                  <a:cubicBezTo>
                    <a:pt x="69" y="125"/>
                    <a:pt x="72" y="126"/>
                    <a:pt x="75" y="126"/>
                  </a:cubicBezTo>
                  <a:cubicBezTo>
                    <a:pt x="73" y="125"/>
                    <a:pt x="74" y="123"/>
                    <a:pt x="74" y="122"/>
                  </a:cubicBezTo>
                  <a:cubicBezTo>
                    <a:pt x="73" y="121"/>
                    <a:pt x="73" y="119"/>
                    <a:pt x="75" y="118"/>
                  </a:cubicBezTo>
                  <a:cubicBezTo>
                    <a:pt x="74" y="115"/>
                    <a:pt x="77" y="114"/>
                    <a:pt x="78" y="111"/>
                  </a:cubicBezTo>
                  <a:cubicBezTo>
                    <a:pt x="78" y="109"/>
                    <a:pt x="81" y="110"/>
                    <a:pt x="83" y="109"/>
                  </a:cubicBezTo>
                  <a:cubicBezTo>
                    <a:pt x="84" y="108"/>
                    <a:pt x="83" y="108"/>
                    <a:pt x="83" y="107"/>
                  </a:cubicBezTo>
                  <a:cubicBezTo>
                    <a:pt x="84" y="105"/>
                    <a:pt x="86" y="105"/>
                    <a:pt x="88" y="104"/>
                  </a:cubicBezTo>
                  <a:cubicBezTo>
                    <a:pt x="89" y="103"/>
                    <a:pt x="90" y="101"/>
                    <a:pt x="92" y="100"/>
                  </a:cubicBezTo>
                  <a:cubicBezTo>
                    <a:pt x="96" y="100"/>
                    <a:pt x="96" y="95"/>
                    <a:pt x="100" y="94"/>
                  </a:cubicBezTo>
                  <a:cubicBezTo>
                    <a:pt x="95" y="91"/>
                    <a:pt x="90" y="86"/>
                    <a:pt x="85" y="81"/>
                  </a:cubicBezTo>
                  <a:close/>
                  <a:moveTo>
                    <a:pt x="141" y="83"/>
                  </a:moveTo>
                  <a:cubicBezTo>
                    <a:pt x="142" y="87"/>
                    <a:pt x="141" y="92"/>
                    <a:pt x="141" y="97"/>
                  </a:cubicBezTo>
                  <a:cubicBezTo>
                    <a:pt x="146" y="98"/>
                    <a:pt x="146" y="98"/>
                    <a:pt x="146" y="98"/>
                  </a:cubicBezTo>
                  <a:cubicBezTo>
                    <a:pt x="147" y="96"/>
                    <a:pt x="150" y="95"/>
                    <a:pt x="152" y="93"/>
                  </a:cubicBezTo>
                  <a:cubicBezTo>
                    <a:pt x="152" y="93"/>
                    <a:pt x="153" y="93"/>
                    <a:pt x="154" y="94"/>
                  </a:cubicBezTo>
                  <a:cubicBezTo>
                    <a:pt x="154" y="96"/>
                    <a:pt x="154" y="98"/>
                    <a:pt x="153" y="99"/>
                  </a:cubicBezTo>
                  <a:cubicBezTo>
                    <a:pt x="152" y="103"/>
                    <a:pt x="147" y="103"/>
                    <a:pt x="145" y="106"/>
                  </a:cubicBezTo>
                  <a:cubicBezTo>
                    <a:pt x="147" y="106"/>
                    <a:pt x="147" y="105"/>
                    <a:pt x="149" y="105"/>
                  </a:cubicBezTo>
                  <a:cubicBezTo>
                    <a:pt x="150" y="105"/>
                    <a:pt x="152" y="106"/>
                    <a:pt x="153" y="107"/>
                  </a:cubicBezTo>
                  <a:cubicBezTo>
                    <a:pt x="154" y="108"/>
                    <a:pt x="155" y="107"/>
                    <a:pt x="156" y="107"/>
                  </a:cubicBezTo>
                  <a:cubicBezTo>
                    <a:pt x="157" y="102"/>
                    <a:pt x="164" y="102"/>
                    <a:pt x="166" y="97"/>
                  </a:cubicBezTo>
                  <a:cubicBezTo>
                    <a:pt x="164" y="98"/>
                    <a:pt x="164" y="98"/>
                    <a:pt x="164" y="98"/>
                  </a:cubicBezTo>
                  <a:cubicBezTo>
                    <a:pt x="164" y="97"/>
                    <a:pt x="163" y="97"/>
                    <a:pt x="163" y="96"/>
                  </a:cubicBezTo>
                  <a:cubicBezTo>
                    <a:pt x="164" y="95"/>
                    <a:pt x="165" y="94"/>
                    <a:pt x="166" y="93"/>
                  </a:cubicBezTo>
                  <a:cubicBezTo>
                    <a:pt x="161" y="90"/>
                    <a:pt x="155" y="87"/>
                    <a:pt x="148" y="85"/>
                  </a:cubicBezTo>
                  <a:cubicBezTo>
                    <a:pt x="146" y="84"/>
                    <a:pt x="143" y="84"/>
                    <a:pt x="141" y="83"/>
                  </a:cubicBezTo>
                  <a:close/>
                  <a:moveTo>
                    <a:pt x="106" y="97"/>
                  </a:moveTo>
                  <a:cubicBezTo>
                    <a:pt x="108" y="97"/>
                    <a:pt x="108" y="97"/>
                    <a:pt x="108" y="97"/>
                  </a:cubicBezTo>
                  <a:cubicBezTo>
                    <a:pt x="109" y="98"/>
                    <a:pt x="112" y="98"/>
                    <a:pt x="113" y="100"/>
                  </a:cubicBezTo>
                  <a:cubicBezTo>
                    <a:pt x="113" y="101"/>
                    <a:pt x="112" y="101"/>
                    <a:pt x="112" y="102"/>
                  </a:cubicBezTo>
                  <a:cubicBezTo>
                    <a:pt x="112" y="102"/>
                    <a:pt x="113" y="102"/>
                    <a:pt x="113" y="103"/>
                  </a:cubicBezTo>
                  <a:cubicBezTo>
                    <a:pt x="114" y="103"/>
                    <a:pt x="114" y="102"/>
                    <a:pt x="114" y="101"/>
                  </a:cubicBezTo>
                  <a:cubicBezTo>
                    <a:pt x="116" y="100"/>
                    <a:pt x="116" y="103"/>
                    <a:pt x="118" y="103"/>
                  </a:cubicBezTo>
                  <a:cubicBezTo>
                    <a:pt x="119" y="102"/>
                    <a:pt x="120" y="102"/>
                    <a:pt x="121" y="103"/>
                  </a:cubicBezTo>
                  <a:cubicBezTo>
                    <a:pt x="122" y="103"/>
                    <a:pt x="124" y="103"/>
                    <a:pt x="124" y="102"/>
                  </a:cubicBezTo>
                  <a:cubicBezTo>
                    <a:pt x="126" y="100"/>
                    <a:pt x="125" y="96"/>
                    <a:pt x="128" y="95"/>
                  </a:cubicBezTo>
                  <a:cubicBezTo>
                    <a:pt x="129" y="96"/>
                    <a:pt x="128" y="97"/>
                    <a:pt x="129" y="97"/>
                  </a:cubicBezTo>
                  <a:cubicBezTo>
                    <a:pt x="131" y="98"/>
                    <a:pt x="133" y="96"/>
                    <a:pt x="134" y="98"/>
                  </a:cubicBezTo>
                  <a:cubicBezTo>
                    <a:pt x="133" y="94"/>
                    <a:pt x="133" y="88"/>
                    <a:pt x="133" y="84"/>
                  </a:cubicBezTo>
                  <a:cubicBezTo>
                    <a:pt x="123" y="85"/>
                    <a:pt x="114" y="89"/>
                    <a:pt x="106" y="97"/>
                  </a:cubicBezTo>
                  <a:close/>
                  <a:moveTo>
                    <a:pt x="137" y="107"/>
                  </a:moveTo>
                  <a:cubicBezTo>
                    <a:pt x="136" y="106"/>
                    <a:pt x="134" y="107"/>
                    <a:pt x="133" y="107"/>
                  </a:cubicBezTo>
                  <a:cubicBezTo>
                    <a:pt x="134" y="109"/>
                    <a:pt x="133" y="111"/>
                    <a:pt x="134" y="112"/>
                  </a:cubicBezTo>
                  <a:cubicBezTo>
                    <a:pt x="132" y="116"/>
                    <a:pt x="129" y="116"/>
                    <a:pt x="126" y="117"/>
                  </a:cubicBezTo>
                  <a:cubicBezTo>
                    <a:pt x="125" y="118"/>
                    <a:pt x="125" y="121"/>
                    <a:pt x="123" y="120"/>
                  </a:cubicBezTo>
                  <a:cubicBezTo>
                    <a:pt x="123" y="122"/>
                    <a:pt x="121" y="123"/>
                    <a:pt x="121" y="125"/>
                  </a:cubicBezTo>
                  <a:cubicBezTo>
                    <a:pt x="120" y="127"/>
                    <a:pt x="121" y="130"/>
                    <a:pt x="120" y="132"/>
                  </a:cubicBezTo>
                  <a:cubicBezTo>
                    <a:pt x="117" y="134"/>
                    <a:pt x="118" y="129"/>
                    <a:pt x="116" y="128"/>
                  </a:cubicBezTo>
                  <a:cubicBezTo>
                    <a:pt x="115" y="129"/>
                    <a:pt x="115" y="129"/>
                    <a:pt x="115" y="129"/>
                  </a:cubicBezTo>
                  <a:cubicBezTo>
                    <a:pt x="114" y="129"/>
                    <a:pt x="114" y="129"/>
                    <a:pt x="113" y="128"/>
                  </a:cubicBezTo>
                  <a:cubicBezTo>
                    <a:pt x="113" y="128"/>
                    <a:pt x="112" y="128"/>
                    <a:pt x="111" y="128"/>
                  </a:cubicBezTo>
                  <a:cubicBezTo>
                    <a:pt x="110" y="130"/>
                    <a:pt x="109" y="131"/>
                    <a:pt x="109" y="133"/>
                  </a:cubicBezTo>
                  <a:cubicBezTo>
                    <a:pt x="109" y="134"/>
                    <a:pt x="107" y="133"/>
                    <a:pt x="107" y="135"/>
                  </a:cubicBezTo>
                  <a:cubicBezTo>
                    <a:pt x="110" y="135"/>
                    <a:pt x="112" y="134"/>
                    <a:pt x="114" y="134"/>
                  </a:cubicBezTo>
                  <a:cubicBezTo>
                    <a:pt x="115" y="134"/>
                    <a:pt x="117" y="133"/>
                    <a:pt x="118" y="133"/>
                  </a:cubicBezTo>
                  <a:cubicBezTo>
                    <a:pt x="119" y="133"/>
                    <a:pt x="119" y="134"/>
                    <a:pt x="119" y="134"/>
                  </a:cubicBezTo>
                  <a:cubicBezTo>
                    <a:pt x="119" y="134"/>
                    <a:pt x="119" y="134"/>
                    <a:pt x="119" y="134"/>
                  </a:cubicBezTo>
                  <a:cubicBezTo>
                    <a:pt x="120" y="134"/>
                    <a:pt x="121" y="133"/>
                    <a:pt x="120" y="131"/>
                  </a:cubicBezTo>
                  <a:cubicBezTo>
                    <a:pt x="121" y="130"/>
                    <a:pt x="122" y="130"/>
                    <a:pt x="123" y="130"/>
                  </a:cubicBezTo>
                  <a:cubicBezTo>
                    <a:pt x="124" y="130"/>
                    <a:pt x="123" y="131"/>
                    <a:pt x="123" y="132"/>
                  </a:cubicBezTo>
                  <a:cubicBezTo>
                    <a:pt x="126" y="133"/>
                    <a:pt x="123" y="135"/>
                    <a:pt x="122" y="136"/>
                  </a:cubicBezTo>
                  <a:cubicBezTo>
                    <a:pt x="122" y="137"/>
                    <a:pt x="122" y="140"/>
                    <a:pt x="120" y="140"/>
                  </a:cubicBezTo>
                  <a:cubicBezTo>
                    <a:pt x="119" y="140"/>
                    <a:pt x="119" y="139"/>
                    <a:pt x="119" y="139"/>
                  </a:cubicBezTo>
                  <a:cubicBezTo>
                    <a:pt x="119" y="139"/>
                    <a:pt x="119" y="139"/>
                    <a:pt x="119" y="139"/>
                  </a:cubicBezTo>
                  <a:cubicBezTo>
                    <a:pt x="119" y="140"/>
                    <a:pt x="120" y="141"/>
                    <a:pt x="121" y="142"/>
                  </a:cubicBezTo>
                  <a:cubicBezTo>
                    <a:pt x="122" y="140"/>
                    <a:pt x="122" y="138"/>
                    <a:pt x="125" y="137"/>
                  </a:cubicBezTo>
                  <a:cubicBezTo>
                    <a:pt x="126" y="136"/>
                    <a:pt x="124" y="134"/>
                    <a:pt x="126" y="133"/>
                  </a:cubicBezTo>
                  <a:cubicBezTo>
                    <a:pt x="130" y="133"/>
                    <a:pt x="133" y="131"/>
                    <a:pt x="136" y="134"/>
                  </a:cubicBezTo>
                  <a:cubicBezTo>
                    <a:pt x="136" y="135"/>
                    <a:pt x="135" y="135"/>
                    <a:pt x="136" y="136"/>
                  </a:cubicBezTo>
                  <a:cubicBezTo>
                    <a:pt x="136" y="138"/>
                    <a:pt x="135" y="139"/>
                    <a:pt x="134" y="141"/>
                  </a:cubicBezTo>
                  <a:cubicBezTo>
                    <a:pt x="134" y="142"/>
                    <a:pt x="134" y="143"/>
                    <a:pt x="133" y="143"/>
                  </a:cubicBezTo>
                  <a:cubicBezTo>
                    <a:pt x="132" y="147"/>
                    <a:pt x="128" y="145"/>
                    <a:pt x="125" y="147"/>
                  </a:cubicBezTo>
                  <a:cubicBezTo>
                    <a:pt x="129" y="150"/>
                    <a:pt x="134" y="151"/>
                    <a:pt x="139" y="150"/>
                  </a:cubicBezTo>
                  <a:cubicBezTo>
                    <a:pt x="142" y="150"/>
                    <a:pt x="141" y="147"/>
                    <a:pt x="142" y="145"/>
                  </a:cubicBezTo>
                  <a:cubicBezTo>
                    <a:pt x="143" y="141"/>
                    <a:pt x="147" y="144"/>
                    <a:pt x="150" y="143"/>
                  </a:cubicBezTo>
                  <a:cubicBezTo>
                    <a:pt x="151" y="141"/>
                    <a:pt x="152" y="139"/>
                    <a:pt x="152" y="137"/>
                  </a:cubicBezTo>
                  <a:cubicBezTo>
                    <a:pt x="150" y="136"/>
                    <a:pt x="150" y="134"/>
                    <a:pt x="150" y="132"/>
                  </a:cubicBezTo>
                  <a:cubicBezTo>
                    <a:pt x="149" y="130"/>
                    <a:pt x="149" y="128"/>
                    <a:pt x="147" y="128"/>
                  </a:cubicBezTo>
                  <a:cubicBezTo>
                    <a:pt x="147" y="127"/>
                    <a:pt x="147" y="126"/>
                    <a:pt x="147" y="126"/>
                  </a:cubicBezTo>
                  <a:cubicBezTo>
                    <a:pt x="147" y="125"/>
                    <a:pt x="149" y="124"/>
                    <a:pt x="149" y="123"/>
                  </a:cubicBezTo>
                  <a:cubicBezTo>
                    <a:pt x="148" y="122"/>
                    <a:pt x="148" y="120"/>
                    <a:pt x="148" y="119"/>
                  </a:cubicBezTo>
                  <a:cubicBezTo>
                    <a:pt x="146" y="120"/>
                    <a:pt x="145" y="116"/>
                    <a:pt x="143" y="116"/>
                  </a:cubicBezTo>
                  <a:cubicBezTo>
                    <a:pt x="143" y="114"/>
                    <a:pt x="141" y="114"/>
                    <a:pt x="140" y="114"/>
                  </a:cubicBezTo>
                  <a:cubicBezTo>
                    <a:pt x="137" y="115"/>
                    <a:pt x="137" y="111"/>
                    <a:pt x="134" y="110"/>
                  </a:cubicBezTo>
                  <a:cubicBezTo>
                    <a:pt x="134" y="110"/>
                    <a:pt x="133" y="109"/>
                    <a:pt x="134" y="108"/>
                  </a:cubicBezTo>
                  <a:cubicBezTo>
                    <a:pt x="135" y="107"/>
                    <a:pt x="137" y="108"/>
                    <a:pt x="138" y="108"/>
                  </a:cubicBezTo>
                  <a:lnTo>
                    <a:pt x="137" y="107"/>
                  </a:lnTo>
                  <a:close/>
                  <a:moveTo>
                    <a:pt x="82" y="123"/>
                  </a:moveTo>
                  <a:cubicBezTo>
                    <a:pt x="77" y="125"/>
                    <a:pt x="83" y="129"/>
                    <a:pt x="81" y="132"/>
                  </a:cubicBezTo>
                  <a:cubicBezTo>
                    <a:pt x="81" y="134"/>
                    <a:pt x="79" y="132"/>
                    <a:pt x="77" y="133"/>
                  </a:cubicBezTo>
                  <a:cubicBezTo>
                    <a:pt x="77" y="136"/>
                    <a:pt x="77" y="136"/>
                    <a:pt x="77" y="136"/>
                  </a:cubicBezTo>
                  <a:cubicBezTo>
                    <a:pt x="76" y="138"/>
                    <a:pt x="74" y="137"/>
                    <a:pt x="72" y="138"/>
                  </a:cubicBezTo>
                  <a:cubicBezTo>
                    <a:pt x="72" y="139"/>
                    <a:pt x="72" y="141"/>
                    <a:pt x="73" y="142"/>
                  </a:cubicBezTo>
                  <a:cubicBezTo>
                    <a:pt x="71" y="146"/>
                    <a:pt x="77" y="147"/>
                    <a:pt x="77" y="151"/>
                  </a:cubicBezTo>
                  <a:cubicBezTo>
                    <a:pt x="79" y="153"/>
                    <a:pt x="77" y="156"/>
                    <a:pt x="79" y="158"/>
                  </a:cubicBezTo>
                  <a:cubicBezTo>
                    <a:pt x="80" y="162"/>
                    <a:pt x="79" y="168"/>
                    <a:pt x="82" y="171"/>
                  </a:cubicBezTo>
                  <a:cubicBezTo>
                    <a:pt x="83" y="175"/>
                    <a:pt x="83" y="175"/>
                    <a:pt x="83" y="175"/>
                  </a:cubicBezTo>
                  <a:cubicBezTo>
                    <a:pt x="84" y="178"/>
                    <a:pt x="80" y="177"/>
                    <a:pt x="80" y="180"/>
                  </a:cubicBezTo>
                  <a:cubicBezTo>
                    <a:pt x="81" y="179"/>
                    <a:pt x="81" y="180"/>
                    <a:pt x="81" y="181"/>
                  </a:cubicBezTo>
                  <a:cubicBezTo>
                    <a:pt x="81" y="181"/>
                    <a:pt x="81" y="181"/>
                    <a:pt x="81" y="181"/>
                  </a:cubicBezTo>
                  <a:cubicBezTo>
                    <a:pt x="86" y="175"/>
                    <a:pt x="92" y="169"/>
                    <a:pt x="98" y="164"/>
                  </a:cubicBezTo>
                  <a:cubicBezTo>
                    <a:pt x="95" y="161"/>
                    <a:pt x="95" y="161"/>
                    <a:pt x="95" y="161"/>
                  </a:cubicBezTo>
                  <a:cubicBezTo>
                    <a:pt x="91" y="155"/>
                    <a:pt x="87" y="147"/>
                    <a:pt x="86" y="139"/>
                  </a:cubicBezTo>
                  <a:cubicBezTo>
                    <a:pt x="84" y="139"/>
                    <a:pt x="84" y="139"/>
                    <a:pt x="84" y="139"/>
                  </a:cubicBezTo>
                  <a:cubicBezTo>
                    <a:pt x="84" y="141"/>
                    <a:pt x="83" y="142"/>
                    <a:pt x="83" y="144"/>
                  </a:cubicBezTo>
                  <a:cubicBezTo>
                    <a:pt x="82" y="145"/>
                    <a:pt x="82" y="145"/>
                    <a:pt x="82" y="145"/>
                  </a:cubicBezTo>
                  <a:cubicBezTo>
                    <a:pt x="81" y="145"/>
                    <a:pt x="80" y="144"/>
                    <a:pt x="79" y="143"/>
                  </a:cubicBezTo>
                  <a:cubicBezTo>
                    <a:pt x="79" y="142"/>
                    <a:pt x="78" y="141"/>
                    <a:pt x="79" y="141"/>
                  </a:cubicBezTo>
                  <a:cubicBezTo>
                    <a:pt x="80" y="141"/>
                    <a:pt x="80" y="141"/>
                    <a:pt x="80" y="141"/>
                  </a:cubicBezTo>
                  <a:cubicBezTo>
                    <a:pt x="81" y="140"/>
                    <a:pt x="81" y="139"/>
                    <a:pt x="81" y="139"/>
                  </a:cubicBezTo>
                  <a:cubicBezTo>
                    <a:pt x="81" y="137"/>
                    <a:pt x="80" y="136"/>
                    <a:pt x="81" y="134"/>
                  </a:cubicBezTo>
                  <a:cubicBezTo>
                    <a:pt x="82" y="134"/>
                    <a:pt x="83" y="136"/>
                    <a:pt x="84" y="136"/>
                  </a:cubicBezTo>
                  <a:cubicBezTo>
                    <a:pt x="85" y="137"/>
                    <a:pt x="86" y="136"/>
                    <a:pt x="87" y="135"/>
                  </a:cubicBezTo>
                  <a:cubicBezTo>
                    <a:pt x="87" y="134"/>
                    <a:pt x="88" y="133"/>
                    <a:pt x="87" y="132"/>
                  </a:cubicBezTo>
                  <a:cubicBezTo>
                    <a:pt x="88" y="130"/>
                    <a:pt x="87" y="127"/>
                    <a:pt x="86" y="125"/>
                  </a:cubicBezTo>
                  <a:cubicBezTo>
                    <a:pt x="86" y="123"/>
                    <a:pt x="83" y="123"/>
                    <a:pt x="82" y="123"/>
                  </a:cubicBezTo>
                  <a:close/>
                  <a:moveTo>
                    <a:pt x="201" y="125"/>
                  </a:moveTo>
                  <a:cubicBezTo>
                    <a:pt x="201" y="126"/>
                    <a:pt x="200" y="125"/>
                    <a:pt x="199" y="125"/>
                  </a:cubicBezTo>
                  <a:cubicBezTo>
                    <a:pt x="200" y="125"/>
                    <a:pt x="201" y="125"/>
                    <a:pt x="201" y="125"/>
                  </a:cubicBezTo>
                  <a:close/>
                  <a:moveTo>
                    <a:pt x="197" y="132"/>
                  </a:moveTo>
                  <a:cubicBezTo>
                    <a:pt x="199" y="133"/>
                    <a:pt x="199" y="133"/>
                    <a:pt x="199" y="133"/>
                  </a:cubicBezTo>
                  <a:cubicBezTo>
                    <a:pt x="201" y="135"/>
                    <a:pt x="200" y="138"/>
                    <a:pt x="202" y="139"/>
                  </a:cubicBezTo>
                  <a:cubicBezTo>
                    <a:pt x="204" y="140"/>
                    <a:pt x="205" y="143"/>
                    <a:pt x="206" y="145"/>
                  </a:cubicBezTo>
                  <a:cubicBezTo>
                    <a:pt x="207" y="145"/>
                    <a:pt x="207" y="144"/>
                    <a:pt x="207" y="143"/>
                  </a:cubicBezTo>
                  <a:cubicBezTo>
                    <a:pt x="208" y="140"/>
                    <a:pt x="208" y="136"/>
                    <a:pt x="209" y="132"/>
                  </a:cubicBezTo>
                  <a:cubicBezTo>
                    <a:pt x="205" y="133"/>
                    <a:pt x="201" y="133"/>
                    <a:pt x="197" y="132"/>
                  </a:cubicBezTo>
                  <a:close/>
                  <a:moveTo>
                    <a:pt x="241" y="132"/>
                  </a:moveTo>
                  <a:cubicBezTo>
                    <a:pt x="240" y="132"/>
                    <a:pt x="240" y="132"/>
                    <a:pt x="240" y="132"/>
                  </a:cubicBezTo>
                  <a:cubicBezTo>
                    <a:pt x="240" y="133"/>
                    <a:pt x="240" y="133"/>
                    <a:pt x="240" y="133"/>
                  </a:cubicBezTo>
                  <a:cubicBezTo>
                    <a:pt x="239" y="155"/>
                    <a:pt x="232" y="173"/>
                    <a:pt x="220" y="190"/>
                  </a:cubicBezTo>
                  <a:cubicBezTo>
                    <a:pt x="218" y="193"/>
                    <a:pt x="216" y="196"/>
                    <a:pt x="213" y="198"/>
                  </a:cubicBezTo>
                  <a:cubicBezTo>
                    <a:pt x="218" y="202"/>
                    <a:pt x="223" y="208"/>
                    <a:pt x="227" y="212"/>
                  </a:cubicBezTo>
                  <a:cubicBezTo>
                    <a:pt x="227" y="211"/>
                    <a:pt x="227" y="211"/>
                    <a:pt x="227" y="211"/>
                  </a:cubicBezTo>
                  <a:cubicBezTo>
                    <a:pt x="247" y="189"/>
                    <a:pt x="258" y="163"/>
                    <a:pt x="259" y="133"/>
                  </a:cubicBezTo>
                  <a:cubicBezTo>
                    <a:pt x="260" y="132"/>
                    <a:pt x="260" y="132"/>
                    <a:pt x="260" y="132"/>
                  </a:cubicBezTo>
                  <a:cubicBezTo>
                    <a:pt x="259" y="132"/>
                    <a:pt x="259" y="132"/>
                    <a:pt x="259" y="132"/>
                  </a:cubicBezTo>
                  <a:lnTo>
                    <a:pt x="241" y="132"/>
                  </a:lnTo>
                  <a:close/>
                  <a:moveTo>
                    <a:pt x="215" y="132"/>
                  </a:moveTo>
                  <a:cubicBezTo>
                    <a:pt x="216" y="136"/>
                    <a:pt x="215" y="140"/>
                    <a:pt x="214" y="143"/>
                  </a:cubicBezTo>
                  <a:cubicBezTo>
                    <a:pt x="217" y="146"/>
                    <a:pt x="217" y="146"/>
                    <a:pt x="217" y="146"/>
                  </a:cubicBezTo>
                  <a:cubicBezTo>
                    <a:pt x="217" y="147"/>
                    <a:pt x="217" y="148"/>
                    <a:pt x="216" y="149"/>
                  </a:cubicBezTo>
                  <a:cubicBezTo>
                    <a:pt x="215" y="149"/>
                    <a:pt x="214" y="149"/>
                    <a:pt x="213" y="148"/>
                  </a:cubicBezTo>
                  <a:cubicBezTo>
                    <a:pt x="210" y="157"/>
                    <a:pt x="207" y="165"/>
                    <a:pt x="202" y="173"/>
                  </a:cubicBezTo>
                  <a:cubicBezTo>
                    <a:pt x="200" y="176"/>
                    <a:pt x="198" y="179"/>
                    <a:pt x="195" y="181"/>
                  </a:cubicBezTo>
                  <a:cubicBezTo>
                    <a:pt x="201" y="186"/>
                    <a:pt x="201" y="186"/>
                    <a:pt x="201" y="186"/>
                  </a:cubicBezTo>
                  <a:cubicBezTo>
                    <a:pt x="201" y="185"/>
                    <a:pt x="201" y="185"/>
                    <a:pt x="201" y="184"/>
                  </a:cubicBezTo>
                  <a:cubicBezTo>
                    <a:pt x="201" y="184"/>
                    <a:pt x="201" y="183"/>
                    <a:pt x="202" y="183"/>
                  </a:cubicBezTo>
                  <a:cubicBezTo>
                    <a:pt x="205" y="183"/>
                    <a:pt x="205" y="186"/>
                    <a:pt x="207" y="187"/>
                  </a:cubicBezTo>
                  <a:cubicBezTo>
                    <a:pt x="207" y="190"/>
                    <a:pt x="209" y="192"/>
                    <a:pt x="208" y="194"/>
                  </a:cubicBezTo>
                  <a:cubicBezTo>
                    <a:pt x="224" y="177"/>
                    <a:pt x="232" y="156"/>
                    <a:pt x="234" y="133"/>
                  </a:cubicBezTo>
                  <a:cubicBezTo>
                    <a:pt x="234" y="132"/>
                    <a:pt x="234" y="132"/>
                    <a:pt x="234" y="132"/>
                  </a:cubicBezTo>
                  <a:cubicBezTo>
                    <a:pt x="229" y="133"/>
                    <a:pt x="223" y="132"/>
                    <a:pt x="217" y="132"/>
                  </a:cubicBezTo>
                  <a:lnTo>
                    <a:pt x="215" y="132"/>
                  </a:lnTo>
                  <a:close/>
                  <a:moveTo>
                    <a:pt x="66" y="132"/>
                  </a:moveTo>
                  <a:cubicBezTo>
                    <a:pt x="67" y="134"/>
                    <a:pt x="67" y="134"/>
                    <a:pt x="67" y="134"/>
                  </a:cubicBezTo>
                  <a:cubicBezTo>
                    <a:pt x="67" y="138"/>
                    <a:pt x="69" y="142"/>
                    <a:pt x="68" y="146"/>
                  </a:cubicBezTo>
                  <a:cubicBezTo>
                    <a:pt x="69" y="145"/>
                    <a:pt x="69" y="143"/>
                    <a:pt x="71" y="143"/>
                  </a:cubicBezTo>
                  <a:cubicBezTo>
                    <a:pt x="71" y="141"/>
                    <a:pt x="69" y="141"/>
                    <a:pt x="69" y="140"/>
                  </a:cubicBezTo>
                  <a:cubicBezTo>
                    <a:pt x="71" y="138"/>
                    <a:pt x="69" y="134"/>
                    <a:pt x="73" y="133"/>
                  </a:cubicBezTo>
                  <a:cubicBezTo>
                    <a:pt x="70" y="133"/>
                    <a:pt x="68" y="134"/>
                    <a:pt x="66" y="132"/>
                  </a:cubicBezTo>
                  <a:close/>
                  <a:moveTo>
                    <a:pt x="36" y="132"/>
                  </a:moveTo>
                  <a:cubicBezTo>
                    <a:pt x="34" y="133"/>
                    <a:pt x="34" y="133"/>
                    <a:pt x="34" y="133"/>
                  </a:cubicBezTo>
                  <a:cubicBezTo>
                    <a:pt x="16" y="133"/>
                    <a:pt x="16" y="133"/>
                    <a:pt x="16" y="133"/>
                  </a:cubicBezTo>
                  <a:cubicBezTo>
                    <a:pt x="17" y="153"/>
                    <a:pt x="23" y="172"/>
                    <a:pt x="32" y="189"/>
                  </a:cubicBezTo>
                  <a:cubicBezTo>
                    <a:pt x="36" y="197"/>
                    <a:pt x="43" y="205"/>
                    <a:pt x="49" y="213"/>
                  </a:cubicBezTo>
                  <a:cubicBezTo>
                    <a:pt x="61" y="200"/>
                    <a:pt x="61" y="200"/>
                    <a:pt x="61" y="200"/>
                  </a:cubicBezTo>
                  <a:cubicBezTo>
                    <a:pt x="63" y="199"/>
                    <a:pt x="63" y="199"/>
                    <a:pt x="63" y="199"/>
                  </a:cubicBezTo>
                  <a:cubicBezTo>
                    <a:pt x="61" y="198"/>
                    <a:pt x="59" y="195"/>
                    <a:pt x="57" y="193"/>
                  </a:cubicBezTo>
                  <a:cubicBezTo>
                    <a:pt x="55" y="192"/>
                    <a:pt x="53" y="191"/>
                    <a:pt x="52" y="189"/>
                  </a:cubicBezTo>
                  <a:cubicBezTo>
                    <a:pt x="51" y="188"/>
                    <a:pt x="52" y="187"/>
                    <a:pt x="51" y="186"/>
                  </a:cubicBezTo>
                  <a:cubicBezTo>
                    <a:pt x="50" y="187"/>
                    <a:pt x="50" y="187"/>
                    <a:pt x="50" y="187"/>
                  </a:cubicBezTo>
                  <a:cubicBezTo>
                    <a:pt x="48" y="188"/>
                    <a:pt x="47" y="186"/>
                    <a:pt x="46" y="185"/>
                  </a:cubicBezTo>
                  <a:cubicBezTo>
                    <a:pt x="44" y="184"/>
                    <a:pt x="45" y="180"/>
                    <a:pt x="42" y="181"/>
                  </a:cubicBezTo>
                  <a:cubicBezTo>
                    <a:pt x="41" y="181"/>
                    <a:pt x="41" y="180"/>
                    <a:pt x="40" y="179"/>
                  </a:cubicBezTo>
                  <a:cubicBezTo>
                    <a:pt x="37" y="179"/>
                    <a:pt x="37" y="177"/>
                    <a:pt x="35" y="175"/>
                  </a:cubicBezTo>
                  <a:cubicBezTo>
                    <a:pt x="35" y="176"/>
                    <a:pt x="35" y="177"/>
                    <a:pt x="35" y="177"/>
                  </a:cubicBezTo>
                  <a:cubicBezTo>
                    <a:pt x="32" y="178"/>
                    <a:pt x="31" y="174"/>
                    <a:pt x="29" y="173"/>
                  </a:cubicBezTo>
                  <a:cubicBezTo>
                    <a:pt x="29" y="173"/>
                    <a:pt x="29" y="174"/>
                    <a:pt x="28" y="174"/>
                  </a:cubicBezTo>
                  <a:cubicBezTo>
                    <a:pt x="27" y="172"/>
                    <a:pt x="26" y="171"/>
                    <a:pt x="25" y="168"/>
                  </a:cubicBezTo>
                  <a:cubicBezTo>
                    <a:pt x="23" y="166"/>
                    <a:pt x="24" y="162"/>
                    <a:pt x="25" y="159"/>
                  </a:cubicBezTo>
                  <a:cubicBezTo>
                    <a:pt x="25" y="159"/>
                    <a:pt x="26" y="158"/>
                    <a:pt x="26" y="157"/>
                  </a:cubicBezTo>
                  <a:cubicBezTo>
                    <a:pt x="27" y="156"/>
                    <a:pt x="28" y="156"/>
                    <a:pt x="29" y="156"/>
                  </a:cubicBezTo>
                  <a:cubicBezTo>
                    <a:pt x="30" y="156"/>
                    <a:pt x="30" y="156"/>
                    <a:pt x="31" y="157"/>
                  </a:cubicBezTo>
                  <a:cubicBezTo>
                    <a:pt x="31" y="156"/>
                    <a:pt x="33" y="157"/>
                    <a:pt x="33" y="155"/>
                  </a:cubicBezTo>
                  <a:cubicBezTo>
                    <a:pt x="34" y="154"/>
                    <a:pt x="35" y="154"/>
                    <a:pt x="37" y="154"/>
                  </a:cubicBezTo>
                  <a:cubicBezTo>
                    <a:pt x="38" y="155"/>
                    <a:pt x="38" y="156"/>
                    <a:pt x="40" y="158"/>
                  </a:cubicBezTo>
                  <a:cubicBezTo>
                    <a:pt x="39" y="156"/>
                    <a:pt x="39" y="156"/>
                    <a:pt x="39" y="156"/>
                  </a:cubicBezTo>
                  <a:cubicBezTo>
                    <a:pt x="37" y="150"/>
                    <a:pt x="36" y="144"/>
                    <a:pt x="36" y="137"/>
                  </a:cubicBezTo>
                  <a:cubicBezTo>
                    <a:pt x="36" y="136"/>
                    <a:pt x="35" y="136"/>
                    <a:pt x="35" y="136"/>
                  </a:cubicBezTo>
                  <a:cubicBezTo>
                    <a:pt x="35" y="136"/>
                    <a:pt x="35" y="136"/>
                    <a:pt x="35" y="136"/>
                  </a:cubicBezTo>
                  <a:cubicBezTo>
                    <a:pt x="35" y="135"/>
                    <a:pt x="35" y="133"/>
                    <a:pt x="36" y="132"/>
                  </a:cubicBezTo>
                  <a:close/>
                  <a:moveTo>
                    <a:pt x="61" y="132"/>
                  </a:moveTo>
                  <a:cubicBezTo>
                    <a:pt x="59" y="133"/>
                    <a:pt x="59" y="133"/>
                    <a:pt x="59" y="133"/>
                  </a:cubicBezTo>
                  <a:cubicBezTo>
                    <a:pt x="53" y="133"/>
                    <a:pt x="47" y="133"/>
                    <a:pt x="41" y="133"/>
                  </a:cubicBezTo>
                  <a:cubicBezTo>
                    <a:pt x="42" y="134"/>
                    <a:pt x="42" y="134"/>
                    <a:pt x="42" y="134"/>
                  </a:cubicBezTo>
                  <a:cubicBezTo>
                    <a:pt x="44" y="145"/>
                    <a:pt x="44" y="145"/>
                    <a:pt x="44" y="145"/>
                  </a:cubicBezTo>
                  <a:cubicBezTo>
                    <a:pt x="44" y="150"/>
                    <a:pt x="46" y="154"/>
                    <a:pt x="46" y="159"/>
                  </a:cubicBezTo>
                  <a:cubicBezTo>
                    <a:pt x="47" y="158"/>
                    <a:pt x="46" y="156"/>
                    <a:pt x="48" y="156"/>
                  </a:cubicBezTo>
                  <a:cubicBezTo>
                    <a:pt x="47" y="154"/>
                    <a:pt x="49" y="153"/>
                    <a:pt x="48" y="152"/>
                  </a:cubicBezTo>
                  <a:cubicBezTo>
                    <a:pt x="49" y="149"/>
                    <a:pt x="49" y="146"/>
                    <a:pt x="52" y="143"/>
                  </a:cubicBezTo>
                  <a:cubicBezTo>
                    <a:pt x="55" y="143"/>
                    <a:pt x="55" y="139"/>
                    <a:pt x="59" y="139"/>
                  </a:cubicBezTo>
                  <a:cubicBezTo>
                    <a:pt x="60" y="139"/>
                    <a:pt x="61" y="141"/>
                    <a:pt x="62" y="142"/>
                  </a:cubicBezTo>
                  <a:cubicBezTo>
                    <a:pt x="60" y="139"/>
                    <a:pt x="60" y="135"/>
                    <a:pt x="61" y="132"/>
                  </a:cubicBezTo>
                  <a:close/>
                  <a:moveTo>
                    <a:pt x="93" y="140"/>
                  </a:moveTo>
                  <a:cubicBezTo>
                    <a:pt x="95" y="144"/>
                    <a:pt x="96" y="147"/>
                    <a:pt x="98" y="151"/>
                  </a:cubicBezTo>
                  <a:cubicBezTo>
                    <a:pt x="99" y="154"/>
                    <a:pt x="102" y="156"/>
                    <a:pt x="103" y="159"/>
                  </a:cubicBezTo>
                  <a:cubicBezTo>
                    <a:pt x="104" y="156"/>
                    <a:pt x="106" y="155"/>
                    <a:pt x="108" y="153"/>
                  </a:cubicBezTo>
                  <a:cubicBezTo>
                    <a:pt x="108" y="152"/>
                    <a:pt x="108" y="151"/>
                    <a:pt x="108" y="150"/>
                  </a:cubicBezTo>
                  <a:cubicBezTo>
                    <a:pt x="107" y="149"/>
                    <a:pt x="108" y="147"/>
                    <a:pt x="107" y="146"/>
                  </a:cubicBezTo>
                  <a:cubicBezTo>
                    <a:pt x="105" y="146"/>
                    <a:pt x="107" y="148"/>
                    <a:pt x="106" y="149"/>
                  </a:cubicBezTo>
                  <a:cubicBezTo>
                    <a:pt x="106" y="149"/>
                    <a:pt x="105" y="149"/>
                    <a:pt x="105" y="148"/>
                  </a:cubicBezTo>
                  <a:cubicBezTo>
                    <a:pt x="103" y="148"/>
                    <a:pt x="102" y="147"/>
                    <a:pt x="102" y="145"/>
                  </a:cubicBezTo>
                  <a:cubicBezTo>
                    <a:pt x="103" y="144"/>
                    <a:pt x="101" y="144"/>
                    <a:pt x="101" y="143"/>
                  </a:cubicBezTo>
                  <a:cubicBezTo>
                    <a:pt x="101" y="143"/>
                    <a:pt x="100" y="143"/>
                    <a:pt x="100" y="144"/>
                  </a:cubicBezTo>
                  <a:cubicBezTo>
                    <a:pt x="100" y="144"/>
                    <a:pt x="99" y="144"/>
                    <a:pt x="99" y="144"/>
                  </a:cubicBezTo>
                  <a:cubicBezTo>
                    <a:pt x="99" y="140"/>
                    <a:pt x="95" y="142"/>
                    <a:pt x="93" y="140"/>
                  </a:cubicBezTo>
                  <a:close/>
                  <a:moveTo>
                    <a:pt x="113" y="145"/>
                  </a:moveTo>
                  <a:cubicBezTo>
                    <a:pt x="113" y="147"/>
                    <a:pt x="112" y="148"/>
                    <a:pt x="111" y="149"/>
                  </a:cubicBezTo>
                  <a:cubicBezTo>
                    <a:pt x="111" y="150"/>
                    <a:pt x="111" y="150"/>
                    <a:pt x="111" y="150"/>
                  </a:cubicBezTo>
                  <a:cubicBezTo>
                    <a:pt x="113" y="148"/>
                    <a:pt x="114" y="147"/>
                    <a:pt x="116" y="146"/>
                  </a:cubicBezTo>
                  <a:lnTo>
                    <a:pt x="113" y="145"/>
                  </a:lnTo>
                  <a:close/>
                  <a:moveTo>
                    <a:pt x="164" y="151"/>
                  </a:moveTo>
                  <a:cubicBezTo>
                    <a:pt x="164" y="151"/>
                    <a:pt x="164" y="153"/>
                    <a:pt x="165" y="154"/>
                  </a:cubicBezTo>
                  <a:cubicBezTo>
                    <a:pt x="167" y="153"/>
                    <a:pt x="166" y="157"/>
                    <a:pt x="169" y="156"/>
                  </a:cubicBezTo>
                  <a:cubicBezTo>
                    <a:pt x="170" y="156"/>
                    <a:pt x="169" y="155"/>
                    <a:pt x="169" y="154"/>
                  </a:cubicBezTo>
                  <a:cubicBezTo>
                    <a:pt x="169" y="152"/>
                    <a:pt x="167" y="152"/>
                    <a:pt x="166" y="151"/>
                  </a:cubicBezTo>
                  <a:cubicBezTo>
                    <a:pt x="165" y="150"/>
                    <a:pt x="166" y="150"/>
                    <a:pt x="166" y="150"/>
                  </a:cubicBezTo>
                  <a:cubicBezTo>
                    <a:pt x="165" y="149"/>
                    <a:pt x="164" y="150"/>
                    <a:pt x="164" y="151"/>
                  </a:cubicBezTo>
                  <a:close/>
                  <a:moveTo>
                    <a:pt x="200" y="151"/>
                  </a:moveTo>
                  <a:cubicBezTo>
                    <a:pt x="198" y="151"/>
                    <a:pt x="196" y="152"/>
                    <a:pt x="194" y="150"/>
                  </a:cubicBezTo>
                  <a:cubicBezTo>
                    <a:pt x="194" y="150"/>
                    <a:pt x="193" y="151"/>
                    <a:pt x="193" y="151"/>
                  </a:cubicBezTo>
                  <a:cubicBezTo>
                    <a:pt x="193" y="152"/>
                    <a:pt x="192" y="153"/>
                    <a:pt x="191" y="153"/>
                  </a:cubicBezTo>
                  <a:cubicBezTo>
                    <a:pt x="190" y="152"/>
                    <a:pt x="190" y="151"/>
                    <a:pt x="189" y="150"/>
                  </a:cubicBezTo>
                  <a:cubicBezTo>
                    <a:pt x="189" y="151"/>
                    <a:pt x="189" y="152"/>
                    <a:pt x="189" y="152"/>
                  </a:cubicBezTo>
                  <a:cubicBezTo>
                    <a:pt x="187" y="154"/>
                    <a:pt x="187" y="155"/>
                    <a:pt x="186" y="156"/>
                  </a:cubicBezTo>
                  <a:cubicBezTo>
                    <a:pt x="185" y="158"/>
                    <a:pt x="183" y="157"/>
                    <a:pt x="181" y="159"/>
                  </a:cubicBezTo>
                  <a:cubicBezTo>
                    <a:pt x="181" y="162"/>
                    <a:pt x="178" y="161"/>
                    <a:pt x="176" y="162"/>
                  </a:cubicBezTo>
                  <a:cubicBezTo>
                    <a:pt x="175" y="162"/>
                    <a:pt x="176" y="162"/>
                    <a:pt x="176" y="163"/>
                  </a:cubicBezTo>
                  <a:cubicBezTo>
                    <a:pt x="177" y="163"/>
                    <a:pt x="178" y="163"/>
                    <a:pt x="179" y="162"/>
                  </a:cubicBezTo>
                  <a:cubicBezTo>
                    <a:pt x="182" y="163"/>
                    <a:pt x="181" y="159"/>
                    <a:pt x="183" y="158"/>
                  </a:cubicBezTo>
                  <a:cubicBezTo>
                    <a:pt x="184" y="158"/>
                    <a:pt x="185" y="157"/>
                    <a:pt x="187" y="158"/>
                  </a:cubicBezTo>
                  <a:cubicBezTo>
                    <a:pt x="188" y="160"/>
                    <a:pt x="188" y="162"/>
                    <a:pt x="188" y="164"/>
                  </a:cubicBezTo>
                  <a:cubicBezTo>
                    <a:pt x="187" y="166"/>
                    <a:pt x="187" y="168"/>
                    <a:pt x="186" y="170"/>
                  </a:cubicBezTo>
                  <a:cubicBezTo>
                    <a:pt x="186" y="172"/>
                    <a:pt x="184" y="173"/>
                    <a:pt x="184" y="175"/>
                  </a:cubicBezTo>
                  <a:cubicBezTo>
                    <a:pt x="183" y="176"/>
                    <a:pt x="182" y="176"/>
                    <a:pt x="181" y="176"/>
                  </a:cubicBezTo>
                  <a:cubicBezTo>
                    <a:pt x="176" y="174"/>
                    <a:pt x="170" y="173"/>
                    <a:pt x="165" y="173"/>
                  </a:cubicBezTo>
                  <a:cubicBezTo>
                    <a:pt x="164" y="173"/>
                    <a:pt x="164" y="173"/>
                    <a:pt x="164" y="174"/>
                  </a:cubicBezTo>
                  <a:cubicBezTo>
                    <a:pt x="166" y="175"/>
                    <a:pt x="169" y="175"/>
                    <a:pt x="172" y="176"/>
                  </a:cubicBezTo>
                  <a:cubicBezTo>
                    <a:pt x="174" y="177"/>
                    <a:pt x="175" y="180"/>
                    <a:pt x="178" y="179"/>
                  </a:cubicBezTo>
                  <a:cubicBezTo>
                    <a:pt x="180" y="177"/>
                    <a:pt x="184" y="179"/>
                    <a:pt x="186" y="177"/>
                  </a:cubicBezTo>
                  <a:cubicBezTo>
                    <a:pt x="185" y="175"/>
                    <a:pt x="187" y="173"/>
                    <a:pt x="188" y="171"/>
                  </a:cubicBezTo>
                  <a:cubicBezTo>
                    <a:pt x="189" y="171"/>
                    <a:pt x="189" y="171"/>
                    <a:pt x="189" y="171"/>
                  </a:cubicBezTo>
                  <a:cubicBezTo>
                    <a:pt x="190" y="172"/>
                    <a:pt x="190" y="174"/>
                    <a:pt x="191" y="175"/>
                  </a:cubicBezTo>
                  <a:cubicBezTo>
                    <a:pt x="193" y="174"/>
                    <a:pt x="194" y="171"/>
                    <a:pt x="196" y="169"/>
                  </a:cubicBezTo>
                  <a:cubicBezTo>
                    <a:pt x="200" y="163"/>
                    <a:pt x="204" y="157"/>
                    <a:pt x="205" y="150"/>
                  </a:cubicBezTo>
                  <a:cubicBezTo>
                    <a:pt x="203" y="150"/>
                    <a:pt x="202" y="150"/>
                    <a:pt x="200" y="151"/>
                  </a:cubicBezTo>
                  <a:close/>
                  <a:moveTo>
                    <a:pt x="120" y="151"/>
                  </a:moveTo>
                  <a:cubicBezTo>
                    <a:pt x="117" y="155"/>
                    <a:pt x="112" y="159"/>
                    <a:pt x="108" y="163"/>
                  </a:cubicBezTo>
                  <a:cubicBezTo>
                    <a:pt x="115" y="169"/>
                    <a:pt x="122" y="172"/>
                    <a:pt x="131" y="174"/>
                  </a:cubicBezTo>
                  <a:cubicBezTo>
                    <a:pt x="131" y="172"/>
                    <a:pt x="130" y="170"/>
                    <a:pt x="131" y="169"/>
                  </a:cubicBezTo>
                  <a:cubicBezTo>
                    <a:pt x="132" y="167"/>
                    <a:pt x="134" y="167"/>
                    <a:pt x="135" y="168"/>
                  </a:cubicBezTo>
                  <a:cubicBezTo>
                    <a:pt x="136" y="167"/>
                    <a:pt x="136" y="166"/>
                    <a:pt x="136" y="166"/>
                  </a:cubicBezTo>
                  <a:cubicBezTo>
                    <a:pt x="134" y="165"/>
                    <a:pt x="135" y="163"/>
                    <a:pt x="134" y="162"/>
                  </a:cubicBezTo>
                  <a:cubicBezTo>
                    <a:pt x="134" y="162"/>
                    <a:pt x="135" y="162"/>
                    <a:pt x="135" y="161"/>
                  </a:cubicBezTo>
                  <a:cubicBezTo>
                    <a:pt x="134" y="160"/>
                    <a:pt x="136" y="159"/>
                    <a:pt x="135" y="158"/>
                  </a:cubicBezTo>
                  <a:cubicBezTo>
                    <a:pt x="135" y="157"/>
                    <a:pt x="135" y="157"/>
                    <a:pt x="136" y="157"/>
                  </a:cubicBezTo>
                  <a:cubicBezTo>
                    <a:pt x="132" y="159"/>
                    <a:pt x="128" y="156"/>
                    <a:pt x="124" y="155"/>
                  </a:cubicBezTo>
                  <a:cubicBezTo>
                    <a:pt x="122" y="154"/>
                    <a:pt x="120" y="153"/>
                    <a:pt x="120" y="151"/>
                  </a:cubicBezTo>
                  <a:close/>
                  <a:moveTo>
                    <a:pt x="157" y="162"/>
                  </a:moveTo>
                  <a:cubicBezTo>
                    <a:pt x="156" y="162"/>
                    <a:pt x="156" y="163"/>
                    <a:pt x="157" y="164"/>
                  </a:cubicBezTo>
                  <a:cubicBezTo>
                    <a:pt x="158" y="162"/>
                    <a:pt x="161" y="162"/>
                    <a:pt x="162" y="160"/>
                  </a:cubicBezTo>
                  <a:cubicBezTo>
                    <a:pt x="159" y="159"/>
                    <a:pt x="158" y="161"/>
                    <a:pt x="157" y="162"/>
                  </a:cubicBezTo>
                  <a:close/>
                  <a:moveTo>
                    <a:pt x="164" y="167"/>
                  </a:moveTo>
                  <a:cubicBezTo>
                    <a:pt x="162" y="167"/>
                    <a:pt x="161" y="168"/>
                    <a:pt x="159" y="169"/>
                  </a:cubicBezTo>
                  <a:cubicBezTo>
                    <a:pt x="158" y="170"/>
                    <a:pt x="157" y="167"/>
                    <a:pt x="155" y="168"/>
                  </a:cubicBezTo>
                  <a:cubicBezTo>
                    <a:pt x="155" y="168"/>
                    <a:pt x="156" y="169"/>
                    <a:pt x="156" y="169"/>
                  </a:cubicBezTo>
                  <a:cubicBezTo>
                    <a:pt x="156" y="169"/>
                    <a:pt x="156" y="170"/>
                    <a:pt x="156" y="171"/>
                  </a:cubicBezTo>
                  <a:cubicBezTo>
                    <a:pt x="154" y="173"/>
                    <a:pt x="153" y="170"/>
                    <a:pt x="151" y="170"/>
                  </a:cubicBezTo>
                  <a:cubicBezTo>
                    <a:pt x="151" y="171"/>
                    <a:pt x="151" y="171"/>
                    <a:pt x="151" y="171"/>
                  </a:cubicBezTo>
                  <a:cubicBezTo>
                    <a:pt x="151" y="171"/>
                    <a:pt x="151" y="172"/>
                    <a:pt x="150" y="171"/>
                  </a:cubicBezTo>
                  <a:cubicBezTo>
                    <a:pt x="149" y="169"/>
                    <a:pt x="146" y="170"/>
                    <a:pt x="145" y="168"/>
                  </a:cubicBezTo>
                  <a:cubicBezTo>
                    <a:pt x="144" y="168"/>
                    <a:pt x="143" y="168"/>
                    <a:pt x="143" y="169"/>
                  </a:cubicBezTo>
                  <a:cubicBezTo>
                    <a:pt x="142" y="170"/>
                    <a:pt x="140" y="169"/>
                    <a:pt x="141" y="170"/>
                  </a:cubicBezTo>
                  <a:cubicBezTo>
                    <a:pt x="139" y="171"/>
                    <a:pt x="139" y="173"/>
                    <a:pt x="138" y="174"/>
                  </a:cubicBezTo>
                  <a:cubicBezTo>
                    <a:pt x="136" y="173"/>
                    <a:pt x="135" y="176"/>
                    <a:pt x="133" y="176"/>
                  </a:cubicBezTo>
                  <a:cubicBezTo>
                    <a:pt x="133" y="176"/>
                    <a:pt x="133" y="177"/>
                    <a:pt x="133" y="177"/>
                  </a:cubicBezTo>
                  <a:cubicBezTo>
                    <a:pt x="135" y="177"/>
                    <a:pt x="136" y="177"/>
                    <a:pt x="137" y="177"/>
                  </a:cubicBezTo>
                  <a:cubicBezTo>
                    <a:pt x="139" y="174"/>
                    <a:pt x="142" y="177"/>
                    <a:pt x="145" y="175"/>
                  </a:cubicBezTo>
                  <a:cubicBezTo>
                    <a:pt x="147" y="176"/>
                    <a:pt x="145" y="178"/>
                    <a:pt x="147" y="178"/>
                  </a:cubicBezTo>
                  <a:cubicBezTo>
                    <a:pt x="149" y="177"/>
                    <a:pt x="151" y="180"/>
                    <a:pt x="153" y="179"/>
                  </a:cubicBezTo>
                  <a:cubicBezTo>
                    <a:pt x="153" y="176"/>
                    <a:pt x="157" y="176"/>
                    <a:pt x="159" y="175"/>
                  </a:cubicBezTo>
                  <a:cubicBezTo>
                    <a:pt x="161" y="173"/>
                    <a:pt x="165" y="171"/>
                    <a:pt x="164" y="167"/>
                  </a:cubicBezTo>
                  <a:close/>
                  <a:moveTo>
                    <a:pt x="102" y="168"/>
                  </a:moveTo>
                  <a:cubicBezTo>
                    <a:pt x="98" y="173"/>
                    <a:pt x="94" y="178"/>
                    <a:pt x="90" y="181"/>
                  </a:cubicBezTo>
                  <a:cubicBezTo>
                    <a:pt x="92" y="182"/>
                    <a:pt x="93" y="184"/>
                    <a:pt x="94" y="185"/>
                  </a:cubicBezTo>
                  <a:cubicBezTo>
                    <a:pt x="104" y="193"/>
                    <a:pt x="116" y="197"/>
                    <a:pt x="127" y="199"/>
                  </a:cubicBezTo>
                  <a:cubicBezTo>
                    <a:pt x="124" y="198"/>
                    <a:pt x="124" y="198"/>
                    <a:pt x="124" y="198"/>
                  </a:cubicBezTo>
                  <a:cubicBezTo>
                    <a:pt x="122" y="195"/>
                    <a:pt x="118" y="192"/>
                    <a:pt x="118" y="189"/>
                  </a:cubicBezTo>
                  <a:cubicBezTo>
                    <a:pt x="120" y="188"/>
                    <a:pt x="120" y="185"/>
                    <a:pt x="121" y="183"/>
                  </a:cubicBezTo>
                  <a:cubicBezTo>
                    <a:pt x="123" y="181"/>
                    <a:pt x="125" y="180"/>
                    <a:pt x="128" y="180"/>
                  </a:cubicBezTo>
                  <a:cubicBezTo>
                    <a:pt x="121" y="182"/>
                    <a:pt x="116" y="178"/>
                    <a:pt x="110" y="175"/>
                  </a:cubicBezTo>
                  <a:cubicBezTo>
                    <a:pt x="107" y="173"/>
                    <a:pt x="104" y="171"/>
                    <a:pt x="102" y="168"/>
                  </a:cubicBezTo>
                  <a:close/>
                  <a:moveTo>
                    <a:pt x="191" y="186"/>
                  </a:moveTo>
                  <a:cubicBezTo>
                    <a:pt x="190" y="185"/>
                    <a:pt x="190" y="185"/>
                    <a:pt x="190" y="185"/>
                  </a:cubicBezTo>
                  <a:cubicBezTo>
                    <a:pt x="190" y="187"/>
                    <a:pt x="189" y="187"/>
                    <a:pt x="188" y="189"/>
                  </a:cubicBezTo>
                  <a:cubicBezTo>
                    <a:pt x="188" y="190"/>
                    <a:pt x="187" y="191"/>
                    <a:pt x="189" y="192"/>
                  </a:cubicBezTo>
                  <a:cubicBezTo>
                    <a:pt x="191" y="193"/>
                    <a:pt x="194" y="194"/>
                    <a:pt x="195" y="197"/>
                  </a:cubicBezTo>
                  <a:cubicBezTo>
                    <a:pt x="194" y="200"/>
                    <a:pt x="189" y="203"/>
                    <a:pt x="192" y="206"/>
                  </a:cubicBezTo>
                  <a:cubicBezTo>
                    <a:pt x="193" y="207"/>
                    <a:pt x="190" y="208"/>
                    <a:pt x="191" y="209"/>
                  </a:cubicBezTo>
                  <a:cubicBezTo>
                    <a:pt x="192" y="208"/>
                    <a:pt x="192" y="208"/>
                    <a:pt x="192" y="208"/>
                  </a:cubicBezTo>
                  <a:cubicBezTo>
                    <a:pt x="196" y="205"/>
                    <a:pt x="200" y="202"/>
                    <a:pt x="203" y="198"/>
                  </a:cubicBezTo>
                  <a:cubicBezTo>
                    <a:pt x="204" y="198"/>
                    <a:pt x="204" y="198"/>
                    <a:pt x="204" y="198"/>
                  </a:cubicBezTo>
                  <a:cubicBezTo>
                    <a:pt x="203" y="198"/>
                    <a:pt x="202" y="199"/>
                    <a:pt x="201" y="199"/>
                  </a:cubicBezTo>
                  <a:cubicBezTo>
                    <a:pt x="199" y="198"/>
                    <a:pt x="199" y="196"/>
                    <a:pt x="199" y="194"/>
                  </a:cubicBezTo>
                  <a:lnTo>
                    <a:pt x="191" y="186"/>
                  </a:lnTo>
                  <a:close/>
                  <a:moveTo>
                    <a:pt x="88" y="189"/>
                  </a:moveTo>
                  <a:cubicBezTo>
                    <a:pt x="88" y="188"/>
                    <a:pt x="88" y="188"/>
                    <a:pt x="88" y="188"/>
                  </a:cubicBezTo>
                  <a:cubicBezTo>
                    <a:pt x="88" y="189"/>
                    <a:pt x="88" y="189"/>
                    <a:pt x="88" y="189"/>
                  </a:cubicBezTo>
                  <a:close/>
                  <a:moveTo>
                    <a:pt x="90" y="191"/>
                  </a:moveTo>
                  <a:cubicBezTo>
                    <a:pt x="89" y="191"/>
                    <a:pt x="89" y="190"/>
                    <a:pt x="89" y="189"/>
                  </a:cubicBezTo>
                  <a:lnTo>
                    <a:pt x="90" y="191"/>
                  </a:lnTo>
                  <a:close/>
                  <a:moveTo>
                    <a:pt x="91" y="192"/>
                  </a:moveTo>
                  <a:cubicBezTo>
                    <a:pt x="91" y="193"/>
                    <a:pt x="93" y="194"/>
                    <a:pt x="93" y="196"/>
                  </a:cubicBezTo>
                  <a:cubicBezTo>
                    <a:pt x="92" y="198"/>
                    <a:pt x="89" y="198"/>
                    <a:pt x="88" y="198"/>
                  </a:cubicBezTo>
                  <a:cubicBezTo>
                    <a:pt x="84" y="197"/>
                    <a:pt x="81" y="200"/>
                    <a:pt x="78" y="201"/>
                  </a:cubicBezTo>
                  <a:cubicBezTo>
                    <a:pt x="75" y="202"/>
                    <a:pt x="74" y="198"/>
                    <a:pt x="71" y="198"/>
                  </a:cubicBezTo>
                  <a:cubicBezTo>
                    <a:pt x="88" y="214"/>
                    <a:pt x="109" y="223"/>
                    <a:pt x="132" y="225"/>
                  </a:cubicBezTo>
                  <a:cubicBezTo>
                    <a:pt x="134" y="226"/>
                    <a:pt x="134" y="226"/>
                    <a:pt x="134" y="226"/>
                  </a:cubicBezTo>
                  <a:cubicBezTo>
                    <a:pt x="133" y="224"/>
                    <a:pt x="133" y="224"/>
                    <a:pt x="133" y="224"/>
                  </a:cubicBezTo>
                  <a:cubicBezTo>
                    <a:pt x="133" y="207"/>
                    <a:pt x="133" y="207"/>
                    <a:pt x="133" y="207"/>
                  </a:cubicBezTo>
                  <a:cubicBezTo>
                    <a:pt x="132" y="207"/>
                    <a:pt x="132" y="207"/>
                    <a:pt x="132" y="207"/>
                  </a:cubicBezTo>
                  <a:cubicBezTo>
                    <a:pt x="116" y="207"/>
                    <a:pt x="103" y="201"/>
                    <a:pt x="91" y="192"/>
                  </a:cubicBezTo>
                  <a:close/>
                  <a:moveTo>
                    <a:pt x="209" y="204"/>
                  </a:moveTo>
                  <a:cubicBezTo>
                    <a:pt x="208" y="202"/>
                    <a:pt x="208" y="202"/>
                    <a:pt x="208" y="202"/>
                  </a:cubicBezTo>
                  <a:cubicBezTo>
                    <a:pt x="207" y="206"/>
                    <a:pt x="203" y="208"/>
                    <a:pt x="200" y="211"/>
                  </a:cubicBezTo>
                  <a:cubicBezTo>
                    <a:pt x="196" y="215"/>
                    <a:pt x="189" y="216"/>
                    <a:pt x="187" y="222"/>
                  </a:cubicBezTo>
                  <a:cubicBezTo>
                    <a:pt x="184" y="224"/>
                    <a:pt x="184" y="227"/>
                    <a:pt x="181" y="228"/>
                  </a:cubicBezTo>
                  <a:cubicBezTo>
                    <a:pt x="179" y="231"/>
                    <a:pt x="176" y="231"/>
                    <a:pt x="174" y="233"/>
                  </a:cubicBezTo>
                  <a:cubicBezTo>
                    <a:pt x="169" y="238"/>
                    <a:pt x="165" y="230"/>
                    <a:pt x="161" y="229"/>
                  </a:cubicBezTo>
                  <a:cubicBezTo>
                    <a:pt x="151" y="231"/>
                    <a:pt x="151" y="231"/>
                    <a:pt x="151" y="231"/>
                  </a:cubicBezTo>
                  <a:cubicBezTo>
                    <a:pt x="147" y="231"/>
                    <a:pt x="144" y="232"/>
                    <a:pt x="141" y="231"/>
                  </a:cubicBezTo>
                  <a:cubicBezTo>
                    <a:pt x="141" y="238"/>
                    <a:pt x="141" y="245"/>
                    <a:pt x="141" y="251"/>
                  </a:cubicBezTo>
                  <a:cubicBezTo>
                    <a:pt x="142" y="250"/>
                    <a:pt x="142" y="250"/>
                    <a:pt x="142" y="250"/>
                  </a:cubicBezTo>
                  <a:cubicBezTo>
                    <a:pt x="173" y="249"/>
                    <a:pt x="199" y="237"/>
                    <a:pt x="222" y="217"/>
                  </a:cubicBezTo>
                  <a:lnTo>
                    <a:pt x="209" y="204"/>
                  </a:lnTo>
                  <a:close/>
                  <a:moveTo>
                    <a:pt x="67" y="204"/>
                  </a:moveTo>
                  <a:cubicBezTo>
                    <a:pt x="67" y="204"/>
                    <a:pt x="67" y="204"/>
                    <a:pt x="67" y="204"/>
                  </a:cubicBezTo>
                  <a:cubicBezTo>
                    <a:pt x="54" y="218"/>
                    <a:pt x="54" y="218"/>
                    <a:pt x="54" y="218"/>
                  </a:cubicBezTo>
                  <a:cubicBezTo>
                    <a:pt x="74" y="235"/>
                    <a:pt x="96" y="246"/>
                    <a:pt x="122" y="249"/>
                  </a:cubicBezTo>
                  <a:cubicBezTo>
                    <a:pt x="126" y="250"/>
                    <a:pt x="130" y="250"/>
                    <a:pt x="134" y="251"/>
                  </a:cubicBezTo>
                  <a:cubicBezTo>
                    <a:pt x="133" y="249"/>
                    <a:pt x="133" y="249"/>
                    <a:pt x="133" y="249"/>
                  </a:cubicBezTo>
                  <a:cubicBezTo>
                    <a:pt x="133" y="232"/>
                    <a:pt x="133" y="232"/>
                    <a:pt x="133" y="232"/>
                  </a:cubicBezTo>
                  <a:cubicBezTo>
                    <a:pt x="134" y="231"/>
                    <a:pt x="134" y="231"/>
                    <a:pt x="134" y="231"/>
                  </a:cubicBezTo>
                  <a:cubicBezTo>
                    <a:pt x="132" y="232"/>
                    <a:pt x="132" y="232"/>
                    <a:pt x="132" y="232"/>
                  </a:cubicBezTo>
                  <a:cubicBezTo>
                    <a:pt x="107" y="230"/>
                    <a:pt x="85" y="221"/>
                    <a:pt x="67" y="204"/>
                  </a:cubicBezTo>
                  <a:close/>
                  <a:moveTo>
                    <a:pt x="140" y="208"/>
                  </a:moveTo>
                  <a:cubicBezTo>
                    <a:pt x="141" y="210"/>
                    <a:pt x="141" y="210"/>
                    <a:pt x="141" y="210"/>
                  </a:cubicBezTo>
                  <a:cubicBezTo>
                    <a:pt x="141" y="215"/>
                    <a:pt x="142" y="220"/>
                    <a:pt x="141" y="225"/>
                  </a:cubicBezTo>
                  <a:cubicBezTo>
                    <a:pt x="146" y="224"/>
                    <a:pt x="151" y="224"/>
                    <a:pt x="156" y="223"/>
                  </a:cubicBezTo>
                  <a:cubicBezTo>
                    <a:pt x="155" y="223"/>
                    <a:pt x="154" y="222"/>
                    <a:pt x="153" y="221"/>
                  </a:cubicBezTo>
                  <a:cubicBezTo>
                    <a:pt x="150" y="221"/>
                    <a:pt x="149" y="218"/>
                    <a:pt x="148" y="216"/>
                  </a:cubicBezTo>
                  <a:cubicBezTo>
                    <a:pt x="148" y="214"/>
                    <a:pt x="149" y="213"/>
                    <a:pt x="149" y="211"/>
                  </a:cubicBezTo>
                  <a:cubicBezTo>
                    <a:pt x="148" y="209"/>
                    <a:pt x="144" y="210"/>
                    <a:pt x="142" y="210"/>
                  </a:cubicBezTo>
                  <a:cubicBezTo>
                    <a:pt x="141" y="209"/>
                    <a:pt x="141" y="208"/>
                    <a:pt x="140" y="208"/>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7" name="Freeform 6">
              <a:extLst>
                <a:ext uri="{FF2B5EF4-FFF2-40B4-BE49-F238E27FC236}">
                  <a16:creationId xmlns:a16="http://schemas.microsoft.com/office/drawing/2014/main" id="{08B6E331-B3F3-4728-A8A8-D39728D5A78A}"/>
                </a:ext>
              </a:extLst>
            </p:cNvPr>
            <p:cNvSpPr>
              <a:spLocks/>
            </p:cNvSpPr>
            <p:nvPr userDrawn="1"/>
          </p:nvSpPr>
          <p:spPr bwMode="auto">
            <a:xfrm>
              <a:off x="4919663" y="2887663"/>
              <a:ext cx="171450" cy="180975"/>
            </a:xfrm>
            <a:custGeom>
              <a:avLst/>
              <a:gdLst>
                <a:gd name="T0" fmla="*/ 27 w 45"/>
                <a:gd name="T1" fmla="*/ 14 h 48"/>
                <a:gd name="T2" fmla="*/ 44 w 45"/>
                <a:gd name="T3" fmla="*/ 44 h 48"/>
                <a:gd name="T4" fmla="*/ 45 w 45"/>
                <a:gd name="T5" fmla="*/ 48 h 48"/>
                <a:gd name="T6" fmla="*/ 11 w 45"/>
                <a:gd name="T7" fmla="*/ 11 h 48"/>
                <a:gd name="T8" fmla="*/ 0 w 45"/>
                <a:gd name="T9" fmla="*/ 0 h 48"/>
                <a:gd name="T10" fmla="*/ 27 w 45"/>
                <a:gd name="T11" fmla="*/ 14 h 48"/>
              </a:gdLst>
              <a:ahLst/>
              <a:cxnLst>
                <a:cxn ang="0">
                  <a:pos x="T0" y="T1"/>
                </a:cxn>
                <a:cxn ang="0">
                  <a:pos x="T2" y="T3"/>
                </a:cxn>
                <a:cxn ang="0">
                  <a:pos x="T4" y="T5"/>
                </a:cxn>
                <a:cxn ang="0">
                  <a:pos x="T6" y="T7"/>
                </a:cxn>
                <a:cxn ang="0">
                  <a:pos x="T8" y="T9"/>
                </a:cxn>
                <a:cxn ang="0">
                  <a:pos x="T10" y="T11"/>
                </a:cxn>
              </a:cxnLst>
              <a:rect l="0" t="0" r="r" b="b"/>
              <a:pathLst>
                <a:path w="45" h="48">
                  <a:moveTo>
                    <a:pt x="27" y="14"/>
                  </a:moveTo>
                  <a:cubicBezTo>
                    <a:pt x="37" y="22"/>
                    <a:pt x="41" y="33"/>
                    <a:pt x="44" y="44"/>
                  </a:cubicBezTo>
                  <a:cubicBezTo>
                    <a:pt x="45" y="48"/>
                    <a:pt x="45" y="48"/>
                    <a:pt x="45" y="48"/>
                  </a:cubicBezTo>
                  <a:cubicBezTo>
                    <a:pt x="32" y="38"/>
                    <a:pt x="19" y="25"/>
                    <a:pt x="11" y="11"/>
                  </a:cubicBezTo>
                  <a:cubicBezTo>
                    <a:pt x="0" y="0"/>
                    <a:pt x="0" y="0"/>
                    <a:pt x="0" y="0"/>
                  </a:cubicBezTo>
                  <a:cubicBezTo>
                    <a:pt x="9" y="4"/>
                    <a:pt x="19" y="6"/>
                    <a:pt x="27" y="14"/>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8" name="Freeform 7">
              <a:extLst>
                <a:ext uri="{FF2B5EF4-FFF2-40B4-BE49-F238E27FC236}">
                  <a16:creationId xmlns:a16="http://schemas.microsoft.com/office/drawing/2014/main" id="{493A8260-E07C-479E-94B4-BE4DD3329923}"/>
                </a:ext>
              </a:extLst>
            </p:cNvPr>
            <p:cNvSpPr>
              <a:spLocks/>
            </p:cNvSpPr>
            <p:nvPr userDrawn="1"/>
          </p:nvSpPr>
          <p:spPr bwMode="auto">
            <a:xfrm>
              <a:off x="4046538" y="2895601"/>
              <a:ext cx="166688" cy="180975"/>
            </a:xfrm>
            <a:custGeom>
              <a:avLst/>
              <a:gdLst>
                <a:gd name="T0" fmla="*/ 21 w 44"/>
                <a:gd name="T1" fmla="*/ 28 h 48"/>
                <a:gd name="T2" fmla="*/ 0 w 44"/>
                <a:gd name="T3" fmla="*/ 48 h 48"/>
                <a:gd name="T4" fmla="*/ 9 w 44"/>
                <a:gd name="T5" fmla="*/ 23 h 48"/>
                <a:gd name="T6" fmla="*/ 44 w 44"/>
                <a:gd name="T7" fmla="*/ 0 h 48"/>
                <a:gd name="T8" fmla="*/ 21 w 44"/>
                <a:gd name="T9" fmla="*/ 28 h 48"/>
              </a:gdLst>
              <a:ahLst/>
              <a:cxnLst>
                <a:cxn ang="0">
                  <a:pos x="T0" y="T1"/>
                </a:cxn>
                <a:cxn ang="0">
                  <a:pos x="T2" y="T3"/>
                </a:cxn>
                <a:cxn ang="0">
                  <a:pos x="T4" y="T5"/>
                </a:cxn>
                <a:cxn ang="0">
                  <a:pos x="T6" y="T7"/>
                </a:cxn>
                <a:cxn ang="0">
                  <a:pos x="T8" y="T9"/>
                </a:cxn>
              </a:cxnLst>
              <a:rect l="0" t="0" r="r" b="b"/>
              <a:pathLst>
                <a:path w="44" h="48">
                  <a:moveTo>
                    <a:pt x="21" y="28"/>
                  </a:moveTo>
                  <a:cubicBezTo>
                    <a:pt x="15" y="36"/>
                    <a:pt x="7" y="41"/>
                    <a:pt x="0" y="48"/>
                  </a:cubicBezTo>
                  <a:cubicBezTo>
                    <a:pt x="3" y="40"/>
                    <a:pt x="4" y="30"/>
                    <a:pt x="9" y="23"/>
                  </a:cubicBezTo>
                  <a:cubicBezTo>
                    <a:pt x="17" y="10"/>
                    <a:pt x="31" y="5"/>
                    <a:pt x="44" y="0"/>
                  </a:cubicBezTo>
                  <a:cubicBezTo>
                    <a:pt x="34" y="8"/>
                    <a:pt x="28" y="19"/>
                    <a:pt x="21" y="28"/>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9" name="Freeform 8">
              <a:extLst>
                <a:ext uri="{FF2B5EF4-FFF2-40B4-BE49-F238E27FC236}">
                  <a16:creationId xmlns:a16="http://schemas.microsoft.com/office/drawing/2014/main" id="{738856FE-10B8-4E0F-90FE-597EE582AFD0}"/>
                </a:ext>
              </a:extLst>
            </p:cNvPr>
            <p:cNvSpPr>
              <a:spLocks/>
            </p:cNvSpPr>
            <p:nvPr userDrawn="1"/>
          </p:nvSpPr>
          <p:spPr bwMode="auto">
            <a:xfrm>
              <a:off x="4987926" y="2951163"/>
              <a:ext cx="174625" cy="254000"/>
            </a:xfrm>
            <a:custGeom>
              <a:avLst/>
              <a:gdLst>
                <a:gd name="T0" fmla="*/ 43 w 46"/>
                <a:gd name="T1" fmla="*/ 27 h 67"/>
                <a:gd name="T2" fmla="*/ 44 w 46"/>
                <a:gd name="T3" fmla="*/ 67 h 67"/>
                <a:gd name="T4" fmla="*/ 44 w 46"/>
                <a:gd name="T5" fmla="*/ 67 h 67"/>
                <a:gd name="T6" fmla="*/ 10 w 46"/>
                <a:gd name="T7" fmla="*/ 35 h 67"/>
                <a:gd name="T8" fmla="*/ 0 w 46"/>
                <a:gd name="T9" fmla="*/ 11 h 67"/>
                <a:gd name="T10" fmla="*/ 32 w 46"/>
                <a:gd name="T11" fmla="*/ 41 h 67"/>
                <a:gd name="T12" fmla="*/ 38 w 46"/>
                <a:gd name="T13" fmla="*/ 51 h 67"/>
                <a:gd name="T14" fmla="*/ 39 w 46"/>
                <a:gd name="T15" fmla="*/ 51 h 67"/>
                <a:gd name="T16" fmla="*/ 28 w 46"/>
                <a:gd name="T17" fmla="*/ 14 h 67"/>
                <a:gd name="T18" fmla="*/ 17 w 46"/>
                <a:gd name="T19" fmla="*/ 0 h 67"/>
                <a:gd name="T20" fmla="*/ 43 w 46"/>
                <a:gd name="T21" fmla="*/ 2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67">
                  <a:moveTo>
                    <a:pt x="43" y="27"/>
                  </a:moveTo>
                  <a:cubicBezTo>
                    <a:pt x="46" y="41"/>
                    <a:pt x="41" y="54"/>
                    <a:pt x="44" y="67"/>
                  </a:cubicBezTo>
                  <a:cubicBezTo>
                    <a:pt x="44" y="67"/>
                    <a:pt x="44" y="67"/>
                    <a:pt x="44" y="67"/>
                  </a:cubicBezTo>
                  <a:cubicBezTo>
                    <a:pt x="37" y="53"/>
                    <a:pt x="21" y="46"/>
                    <a:pt x="10" y="35"/>
                  </a:cubicBezTo>
                  <a:cubicBezTo>
                    <a:pt x="4" y="28"/>
                    <a:pt x="1" y="20"/>
                    <a:pt x="0" y="11"/>
                  </a:cubicBezTo>
                  <a:cubicBezTo>
                    <a:pt x="6" y="26"/>
                    <a:pt x="23" y="29"/>
                    <a:pt x="32" y="41"/>
                  </a:cubicBezTo>
                  <a:cubicBezTo>
                    <a:pt x="35" y="44"/>
                    <a:pt x="36" y="48"/>
                    <a:pt x="38" y="51"/>
                  </a:cubicBezTo>
                  <a:cubicBezTo>
                    <a:pt x="39" y="51"/>
                    <a:pt x="39" y="51"/>
                    <a:pt x="39" y="51"/>
                  </a:cubicBezTo>
                  <a:cubicBezTo>
                    <a:pt x="33" y="39"/>
                    <a:pt x="31" y="26"/>
                    <a:pt x="28" y="14"/>
                  </a:cubicBezTo>
                  <a:cubicBezTo>
                    <a:pt x="26" y="9"/>
                    <a:pt x="22" y="3"/>
                    <a:pt x="17" y="0"/>
                  </a:cubicBezTo>
                  <a:cubicBezTo>
                    <a:pt x="29" y="2"/>
                    <a:pt x="40" y="15"/>
                    <a:pt x="43" y="27"/>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0" name="Freeform 9">
              <a:extLst>
                <a:ext uri="{FF2B5EF4-FFF2-40B4-BE49-F238E27FC236}">
                  <a16:creationId xmlns:a16="http://schemas.microsoft.com/office/drawing/2014/main" id="{3A45E9C7-9561-44DF-B8E1-8E0B4CDA1EAA}"/>
                </a:ext>
              </a:extLst>
            </p:cNvPr>
            <p:cNvSpPr>
              <a:spLocks/>
            </p:cNvSpPr>
            <p:nvPr userDrawn="1"/>
          </p:nvSpPr>
          <p:spPr bwMode="auto">
            <a:xfrm>
              <a:off x="3978276" y="2959101"/>
              <a:ext cx="166688" cy="257175"/>
            </a:xfrm>
            <a:custGeom>
              <a:avLst/>
              <a:gdLst>
                <a:gd name="T0" fmla="*/ 27 w 44"/>
                <a:gd name="T1" fmla="*/ 0 h 68"/>
                <a:gd name="T2" fmla="*/ 12 w 44"/>
                <a:gd name="T3" fmla="*/ 37 h 68"/>
                <a:gd name="T4" fmla="*/ 7 w 44"/>
                <a:gd name="T5" fmla="*/ 52 h 68"/>
                <a:gd name="T6" fmla="*/ 7 w 44"/>
                <a:gd name="T7" fmla="*/ 52 h 68"/>
                <a:gd name="T8" fmla="*/ 18 w 44"/>
                <a:gd name="T9" fmla="*/ 37 h 68"/>
                <a:gd name="T10" fmla="*/ 44 w 44"/>
                <a:gd name="T11" fmla="*/ 11 h 68"/>
                <a:gd name="T12" fmla="*/ 16 w 44"/>
                <a:gd name="T13" fmla="*/ 51 h 68"/>
                <a:gd name="T14" fmla="*/ 2 w 44"/>
                <a:gd name="T15" fmla="*/ 68 h 68"/>
                <a:gd name="T16" fmla="*/ 3 w 44"/>
                <a:gd name="T17" fmla="*/ 54 h 68"/>
                <a:gd name="T18" fmla="*/ 10 w 44"/>
                <a:gd name="T19" fmla="*/ 12 h 68"/>
                <a:gd name="T20" fmla="*/ 27 w 44"/>
                <a:gd name="T21"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 h="68">
                  <a:moveTo>
                    <a:pt x="27" y="0"/>
                  </a:moveTo>
                  <a:cubicBezTo>
                    <a:pt x="15" y="9"/>
                    <a:pt x="16" y="25"/>
                    <a:pt x="12" y="37"/>
                  </a:cubicBezTo>
                  <a:cubicBezTo>
                    <a:pt x="10" y="42"/>
                    <a:pt x="8" y="47"/>
                    <a:pt x="7" y="52"/>
                  </a:cubicBezTo>
                  <a:cubicBezTo>
                    <a:pt x="7" y="52"/>
                    <a:pt x="7" y="52"/>
                    <a:pt x="7" y="52"/>
                  </a:cubicBezTo>
                  <a:cubicBezTo>
                    <a:pt x="9" y="46"/>
                    <a:pt x="13" y="41"/>
                    <a:pt x="18" y="37"/>
                  </a:cubicBezTo>
                  <a:cubicBezTo>
                    <a:pt x="27" y="28"/>
                    <a:pt x="40" y="23"/>
                    <a:pt x="44" y="11"/>
                  </a:cubicBezTo>
                  <a:cubicBezTo>
                    <a:pt x="44" y="28"/>
                    <a:pt x="30" y="41"/>
                    <a:pt x="16" y="51"/>
                  </a:cubicBezTo>
                  <a:cubicBezTo>
                    <a:pt x="11" y="56"/>
                    <a:pt x="5" y="61"/>
                    <a:pt x="2" y="68"/>
                  </a:cubicBezTo>
                  <a:cubicBezTo>
                    <a:pt x="2" y="63"/>
                    <a:pt x="3" y="59"/>
                    <a:pt x="3" y="54"/>
                  </a:cubicBezTo>
                  <a:cubicBezTo>
                    <a:pt x="1" y="40"/>
                    <a:pt x="0" y="23"/>
                    <a:pt x="10" y="12"/>
                  </a:cubicBezTo>
                  <a:cubicBezTo>
                    <a:pt x="15" y="6"/>
                    <a:pt x="21" y="2"/>
                    <a:pt x="27"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1" name="Freeform 10">
              <a:extLst>
                <a:ext uri="{FF2B5EF4-FFF2-40B4-BE49-F238E27FC236}">
                  <a16:creationId xmlns:a16="http://schemas.microsoft.com/office/drawing/2014/main" id="{A48DF34B-0C5E-4870-BC7D-C9508BAF25E7}"/>
                </a:ext>
              </a:extLst>
            </p:cNvPr>
            <p:cNvSpPr>
              <a:spLocks/>
            </p:cNvSpPr>
            <p:nvPr userDrawn="1"/>
          </p:nvSpPr>
          <p:spPr bwMode="auto">
            <a:xfrm>
              <a:off x="5048251" y="3038476"/>
              <a:ext cx="182563" cy="333375"/>
            </a:xfrm>
            <a:custGeom>
              <a:avLst/>
              <a:gdLst>
                <a:gd name="T0" fmla="*/ 35 w 48"/>
                <a:gd name="T1" fmla="*/ 7 h 88"/>
                <a:gd name="T2" fmla="*/ 40 w 48"/>
                <a:gd name="T3" fmla="*/ 65 h 88"/>
                <a:gd name="T4" fmla="*/ 34 w 48"/>
                <a:gd name="T5" fmla="*/ 88 h 88"/>
                <a:gd name="T6" fmla="*/ 32 w 48"/>
                <a:gd name="T7" fmla="*/ 83 h 88"/>
                <a:gd name="T8" fmla="*/ 5 w 48"/>
                <a:gd name="T9" fmla="*/ 38 h 88"/>
                <a:gd name="T10" fmla="*/ 0 w 48"/>
                <a:gd name="T11" fmla="*/ 21 h 88"/>
                <a:gd name="T12" fmla="*/ 30 w 48"/>
                <a:gd name="T13" fmla="*/ 56 h 88"/>
                <a:gd name="T14" fmla="*/ 33 w 48"/>
                <a:gd name="T15" fmla="*/ 68 h 88"/>
                <a:gd name="T16" fmla="*/ 33 w 48"/>
                <a:gd name="T17" fmla="*/ 67 h 88"/>
                <a:gd name="T18" fmla="*/ 34 w 48"/>
                <a:gd name="T19" fmla="*/ 22 h 88"/>
                <a:gd name="T20" fmla="*/ 28 w 48"/>
                <a:gd name="T21" fmla="*/ 0 h 88"/>
                <a:gd name="T22" fmla="*/ 35 w 48"/>
                <a:gd name="T23" fmla="*/ 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88">
                  <a:moveTo>
                    <a:pt x="35" y="7"/>
                  </a:moveTo>
                  <a:cubicBezTo>
                    <a:pt x="46" y="23"/>
                    <a:pt x="48" y="47"/>
                    <a:pt x="40" y="65"/>
                  </a:cubicBezTo>
                  <a:cubicBezTo>
                    <a:pt x="37" y="72"/>
                    <a:pt x="35" y="80"/>
                    <a:pt x="34" y="88"/>
                  </a:cubicBezTo>
                  <a:cubicBezTo>
                    <a:pt x="33" y="87"/>
                    <a:pt x="33" y="85"/>
                    <a:pt x="32" y="83"/>
                  </a:cubicBezTo>
                  <a:cubicBezTo>
                    <a:pt x="28" y="66"/>
                    <a:pt x="12" y="54"/>
                    <a:pt x="5" y="38"/>
                  </a:cubicBezTo>
                  <a:cubicBezTo>
                    <a:pt x="3" y="32"/>
                    <a:pt x="1" y="27"/>
                    <a:pt x="0" y="21"/>
                  </a:cubicBezTo>
                  <a:cubicBezTo>
                    <a:pt x="7" y="34"/>
                    <a:pt x="25" y="41"/>
                    <a:pt x="30" y="56"/>
                  </a:cubicBezTo>
                  <a:cubicBezTo>
                    <a:pt x="32" y="59"/>
                    <a:pt x="31" y="64"/>
                    <a:pt x="33" y="68"/>
                  </a:cubicBezTo>
                  <a:cubicBezTo>
                    <a:pt x="33" y="68"/>
                    <a:pt x="33" y="68"/>
                    <a:pt x="33" y="67"/>
                  </a:cubicBezTo>
                  <a:cubicBezTo>
                    <a:pt x="31" y="52"/>
                    <a:pt x="32" y="37"/>
                    <a:pt x="34" y="22"/>
                  </a:cubicBezTo>
                  <a:cubicBezTo>
                    <a:pt x="34" y="14"/>
                    <a:pt x="33" y="6"/>
                    <a:pt x="28" y="0"/>
                  </a:cubicBezTo>
                  <a:cubicBezTo>
                    <a:pt x="31" y="2"/>
                    <a:pt x="33" y="5"/>
                    <a:pt x="35" y="7"/>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2" name="Freeform 11">
              <a:extLst>
                <a:ext uri="{FF2B5EF4-FFF2-40B4-BE49-F238E27FC236}">
                  <a16:creationId xmlns:a16="http://schemas.microsoft.com/office/drawing/2014/main" id="{1F854D2B-82BE-4A8B-96FC-EA54F17DDFC3}"/>
                </a:ext>
              </a:extLst>
            </p:cNvPr>
            <p:cNvSpPr>
              <a:spLocks/>
            </p:cNvSpPr>
            <p:nvPr userDrawn="1"/>
          </p:nvSpPr>
          <p:spPr bwMode="auto">
            <a:xfrm>
              <a:off x="3917951" y="3046413"/>
              <a:ext cx="169863" cy="336550"/>
            </a:xfrm>
            <a:custGeom>
              <a:avLst/>
              <a:gdLst>
                <a:gd name="T0" fmla="*/ 16 w 45"/>
                <a:gd name="T1" fmla="*/ 0 h 89"/>
                <a:gd name="T2" fmla="*/ 14 w 45"/>
                <a:gd name="T3" fmla="*/ 51 h 89"/>
                <a:gd name="T4" fmla="*/ 13 w 45"/>
                <a:gd name="T5" fmla="*/ 68 h 89"/>
                <a:gd name="T6" fmla="*/ 14 w 45"/>
                <a:gd name="T7" fmla="*/ 68 h 89"/>
                <a:gd name="T8" fmla="*/ 15 w 45"/>
                <a:gd name="T9" fmla="*/ 62 h 89"/>
                <a:gd name="T10" fmla="*/ 40 w 45"/>
                <a:gd name="T11" fmla="*/ 29 h 89"/>
                <a:gd name="T12" fmla="*/ 45 w 45"/>
                <a:gd name="T13" fmla="*/ 21 h 89"/>
                <a:gd name="T14" fmla="*/ 39 w 45"/>
                <a:gd name="T15" fmla="*/ 41 h 89"/>
                <a:gd name="T16" fmla="*/ 13 w 45"/>
                <a:gd name="T17" fmla="*/ 89 h 89"/>
                <a:gd name="T18" fmla="*/ 1 w 45"/>
                <a:gd name="T19" fmla="*/ 39 h 89"/>
                <a:gd name="T20" fmla="*/ 16 w 45"/>
                <a:gd name="T21" fmla="*/ 1 h 89"/>
                <a:gd name="T22" fmla="*/ 16 w 45"/>
                <a:gd name="T23" fmla="*/ 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5" h="89">
                  <a:moveTo>
                    <a:pt x="16" y="0"/>
                  </a:moveTo>
                  <a:cubicBezTo>
                    <a:pt x="7" y="15"/>
                    <a:pt x="15" y="34"/>
                    <a:pt x="14" y="51"/>
                  </a:cubicBezTo>
                  <a:cubicBezTo>
                    <a:pt x="13" y="68"/>
                    <a:pt x="13" y="68"/>
                    <a:pt x="13" y="68"/>
                  </a:cubicBezTo>
                  <a:cubicBezTo>
                    <a:pt x="13" y="68"/>
                    <a:pt x="13" y="68"/>
                    <a:pt x="14" y="68"/>
                  </a:cubicBezTo>
                  <a:cubicBezTo>
                    <a:pt x="14" y="66"/>
                    <a:pt x="14" y="64"/>
                    <a:pt x="15" y="62"/>
                  </a:cubicBezTo>
                  <a:cubicBezTo>
                    <a:pt x="17" y="48"/>
                    <a:pt x="29" y="39"/>
                    <a:pt x="40" y="29"/>
                  </a:cubicBezTo>
                  <a:cubicBezTo>
                    <a:pt x="42" y="27"/>
                    <a:pt x="44" y="24"/>
                    <a:pt x="45" y="21"/>
                  </a:cubicBezTo>
                  <a:cubicBezTo>
                    <a:pt x="44" y="28"/>
                    <a:pt x="42" y="35"/>
                    <a:pt x="39" y="41"/>
                  </a:cubicBezTo>
                  <a:cubicBezTo>
                    <a:pt x="31" y="57"/>
                    <a:pt x="16" y="70"/>
                    <a:pt x="13" y="89"/>
                  </a:cubicBezTo>
                  <a:cubicBezTo>
                    <a:pt x="12" y="71"/>
                    <a:pt x="0" y="58"/>
                    <a:pt x="1" y="39"/>
                  </a:cubicBezTo>
                  <a:cubicBezTo>
                    <a:pt x="0" y="24"/>
                    <a:pt x="7" y="12"/>
                    <a:pt x="16" y="1"/>
                  </a:cubicBezTo>
                  <a:cubicBezTo>
                    <a:pt x="16" y="1"/>
                    <a:pt x="16" y="0"/>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3" name="Freeform 12">
              <a:extLst>
                <a:ext uri="{FF2B5EF4-FFF2-40B4-BE49-F238E27FC236}">
                  <a16:creationId xmlns:a16="http://schemas.microsoft.com/office/drawing/2014/main" id="{A2B96441-75B3-430A-B5B7-C91188065906}"/>
                </a:ext>
              </a:extLst>
            </p:cNvPr>
            <p:cNvSpPr>
              <a:spLocks/>
            </p:cNvSpPr>
            <p:nvPr userDrawn="1"/>
          </p:nvSpPr>
          <p:spPr bwMode="auto">
            <a:xfrm>
              <a:off x="5094288" y="3213101"/>
              <a:ext cx="169863" cy="336550"/>
            </a:xfrm>
            <a:custGeom>
              <a:avLst/>
              <a:gdLst>
                <a:gd name="T0" fmla="*/ 33 w 45"/>
                <a:gd name="T1" fmla="*/ 61 h 89"/>
                <a:gd name="T2" fmla="*/ 12 w 45"/>
                <a:gd name="T3" fmla="*/ 89 h 89"/>
                <a:gd name="T4" fmla="*/ 11 w 45"/>
                <a:gd name="T5" fmla="*/ 64 h 89"/>
                <a:gd name="T6" fmla="*/ 0 w 45"/>
                <a:gd name="T7" fmla="*/ 16 h 89"/>
                <a:gd name="T8" fmla="*/ 0 w 45"/>
                <a:gd name="T9" fmla="*/ 9 h 89"/>
                <a:gd name="T10" fmla="*/ 20 w 45"/>
                <a:gd name="T11" fmla="*/ 58 h 89"/>
                <a:gd name="T12" fmla="*/ 18 w 45"/>
                <a:gd name="T13" fmla="*/ 71 h 89"/>
                <a:gd name="T14" fmla="*/ 18 w 45"/>
                <a:gd name="T15" fmla="*/ 72 h 89"/>
                <a:gd name="T16" fmla="*/ 19 w 45"/>
                <a:gd name="T17" fmla="*/ 71 h 89"/>
                <a:gd name="T18" fmla="*/ 27 w 45"/>
                <a:gd name="T19" fmla="*/ 42 h 89"/>
                <a:gd name="T20" fmla="*/ 37 w 45"/>
                <a:gd name="T21" fmla="*/ 0 h 89"/>
                <a:gd name="T22" fmla="*/ 33 w 45"/>
                <a:gd name="T23" fmla="*/ 61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5" h="89">
                  <a:moveTo>
                    <a:pt x="33" y="61"/>
                  </a:moveTo>
                  <a:cubicBezTo>
                    <a:pt x="26" y="70"/>
                    <a:pt x="18" y="79"/>
                    <a:pt x="12" y="89"/>
                  </a:cubicBezTo>
                  <a:cubicBezTo>
                    <a:pt x="13" y="81"/>
                    <a:pt x="14" y="72"/>
                    <a:pt x="11" y="64"/>
                  </a:cubicBezTo>
                  <a:cubicBezTo>
                    <a:pt x="6" y="49"/>
                    <a:pt x="1" y="33"/>
                    <a:pt x="0" y="16"/>
                  </a:cubicBezTo>
                  <a:cubicBezTo>
                    <a:pt x="0" y="9"/>
                    <a:pt x="0" y="9"/>
                    <a:pt x="0" y="9"/>
                  </a:cubicBezTo>
                  <a:cubicBezTo>
                    <a:pt x="4" y="27"/>
                    <a:pt x="21" y="39"/>
                    <a:pt x="20" y="58"/>
                  </a:cubicBezTo>
                  <a:cubicBezTo>
                    <a:pt x="20" y="63"/>
                    <a:pt x="19" y="67"/>
                    <a:pt x="18" y="71"/>
                  </a:cubicBezTo>
                  <a:cubicBezTo>
                    <a:pt x="18" y="72"/>
                    <a:pt x="18" y="72"/>
                    <a:pt x="18" y="72"/>
                  </a:cubicBezTo>
                  <a:cubicBezTo>
                    <a:pt x="19" y="71"/>
                    <a:pt x="19" y="71"/>
                    <a:pt x="19" y="71"/>
                  </a:cubicBezTo>
                  <a:cubicBezTo>
                    <a:pt x="21" y="61"/>
                    <a:pt x="23" y="51"/>
                    <a:pt x="27" y="42"/>
                  </a:cubicBezTo>
                  <a:cubicBezTo>
                    <a:pt x="32" y="29"/>
                    <a:pt x="39" y="16"/>
                    <a:pt x="37" y="0"/>
                  </a:cubicBezTo>
                  <a:cubicBezTo>
                    <a:pt x="45" y="19"/>
                    <a:pt x="43" y="43"/>
                    <a:pt x="33" y="61"/>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4" name="Freeform 13">
              <a:extLst>
                <a:ext uri="{FF2B5EF4-FFF2-40B4-BE49-F238E27FC236}">
                  <a16:creationId xmlns:a16="http://schemas.microsoft.com/office/drawing/2014/main" id="{3C2212BA-32EE-4A9A-9B86-83CA227C6731}"/>
                </a:ext>
              </a:extLst>
            </p:cNvPr>
            <p:cNvSpPr>
              <a:spLocks/>
            </p:cNvSpPr>
            <p:nvPr userDrawn="1"/>
          </p:nvSpPr>
          <p:spPr bwMode="auto">
            <a:xfrm>
              <a:off x="3883026" y="3224213"/>
              <a:ext cx="166688" cy="333375"/>
            </a:xfrm>
            <a:custGeom>
              <a:avLst/>
              <a:gdLst>
                <a:gd name="T0" fmla="*/ 20 w 44"/>
                <a:gd name="T1" fmla="*/ 52 h 88"/>
                <a:gd name="T2" fmla="*/ 25 w 44"/>
                <a:gd name="T3" fmla="*/ 71 h 88"/>
                <a:gd name="T4" fmla="*/ 26 w 44"/>
                <a:gd name="T5" fmla="*/ 71 h 88"/>
                <a:gd name="T6" fmla="*/ 38 w 44"/>
                <a:gd name="T7" fmla="*/ 21 h 88"/>
                <a:gd name="T8" fmla="*/ 43 w 44"/>
                <a:gd name="T9" fmla="*/ 8 h 88"/>
                <a:gd name="T10" fmla="*/ 41 w 44"/>
                <a:gd name="T11" fmla="*/ 35 h 88"/>
                <a:gd name="T12" fmla="*/ 32 w 44"/>
                <a:gd name="T13" fmla="*/ 67 h 88"/>
                <a:gd name="T14" fmla="*/ 32 w 44"/>
                <a:gd name="T15" fmla="*/ 88 h 88"/>
                <a:gd name="T16" fmla="*/ 31 w 44"/>
                <a:gd name="T17" fmla="*/ 87 h 88"/>
                <a:gd name="T18" fmla="*/ 6 w 44"/>
                <a:gd name="T19" fmla="*/ 50 h 88"/>
                <a:gd name="T20" fmla="*/ 3 w 44"/>
                <a:gd name="T21" fmla="*/ 14 h 88"/>
                <a:gd name="T22" fmla="*/ 6 w 44"/>
                <a:gd name="T23" fmla="*/ 0 h 88"/>
                <a:gd name="T24" fmla="*/ 20 w 44"/>
                <a:gd name="T25" fmla="*/ 52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88">
                  <a:moveTo>
                    <a:pt x="20" y="52"/>
                  </a:moveTo>
                  <a:cubicBezTo>
                    <a:pt x="22" y="58"/>
                    <a:pt x="23" y="65"/>
                    <a:pt x="25" y="71"/>
                  </a:cubicBezTo>
                  <a:cubicBezTo>
                    <a:pt x="26" y="71"/>
                    <a:pt x="26" y="71"/>
                    <a:pt x="26" y="71"/>
                  </a:cubicBezTo>
                  <a:cubicBezTo>
                    <a:pt x="19" y="52"/>
                    <a:pt x="29" y="35"/>
                    <a:pt x="38" y="21"/>
                  </a:cubicBezTo>
                  <a:cubicBezTo>
                    <a:pt x="41" y="17"/>
                    <a:pt x="42" y="13"/>
                    <a:pt x="43" y="8"/>
                  </a:cubicBezTo>
                  <a:cubicBezTo>
                    <a:pt x="44" y="17"/>
                    <a:pt x="42" y="26"/>
                    <a:pt x="41" y="35"/>
                  </a:cubicBezTo>
                  <a:cubicBezTo>
                    <a:pt x="39" y="46"/>
                    <a:pt x="35" y="56"/>
                    <a:pt x="32" y="67"/>
                  </a:cubicBezTo>
                  <a:cubicBezTo>
                    <a:pt x="30" y="73"/>
                    <a:pt x="31" y="81"/>
                    <a:pt x="32" y="88"/>
                  </a:cubicBezTo>
                  <a:cubicBezTo>
                    <a:pt x="31" y="87"/>
                    <a:pt x="31" y="87"/>
                    <a:pt x="31" y="87"/>
                  </a:cubicBezTo>
                  <a:cubicBezTo>
                    <a:pt x="24" y="74"/>
                    <a:pt x="10" y="64"/>
                    <a:pt x="6" y="50"/>
                  </a:cubicBezTo>
                  <a:cubicBezTo>
                    <a:pt x="2" y="39"/>
                    <a:pt x="0" y="26"/>
                    <a:pt x="3" y="14"/>
                  </a:cubicBezTo>
                  <a:cubicBezTo>
                    <a:pt x="4" y="9"/>
                    <a:pt x="4" y="4"/>
                    <a:pt x="6" y="0"/>
                  </a:cubicBezTo>
                  <a:cubicBezTo>
                    <a:pt x="3" y="20"/>
                    <a:pt x="16" y="34"/>
                    <a:pt x="20" y="52"/>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5" name="Freeform 14">
              <a:extLst>
                <a:ext uri="{FF2B5EF4-FFF2-40B4-BE49-F238E27FC236}">
                  <a16:creationId xmlns:a16="http://schemas.microsoft.com/office/drawing/2014/main" id="{57987CCB-158C-426F-B7D2-A4DD3D43F2FE}"/>
                </a:ext>
              </a:extLst>
            </p:cNvPr>
            <p:cNvSpPr>
              <a:spLocks/>
            </p:cNvSpPr>
            <p:nvPr userDrawn="1"/>
          </p:nvSpPr>
          <p:spPr bwMode="auto">
            <a:xfrm>
              <a:off x="5041901" y="3402013"/>
              <a:ext cx="222250" cy="307975"/>
            </a:xfrm>
            <a:custGeom>
              <a:avLst/>
              <a:gdLst>
                <a:gd name="T0" fmla="*/ 21 w 59"/>
                <a:gd name="T1" fmla="*/ 41 h 81"/>
                <a:gd name="T2" fmla="*/ 13 w 59"/>
                <a:gd name="T3" fmla="*/ 64 h 81"/>
                <a:gd name="T4" fmla="*/ 14 w 59"/>
                <a:gd name="T5" fmla="*/ 64 h 81"/>
                <a:gd name="T6" fmla="*/ 32 w 59"/>
                <a:gd name="T7" fmla="*/ 40 h 81"/>
                <a:gd name="T8" fmla="*/ 56 w 59"/>
                <a:gd name="T9" fmla="*/ 3 h 81"/>
                <a:gd name="T10" fmla="*/ 25 w 59"/>
                <a:gd name="T11" fmla="*/ 64 h 81"/>
                <a:gd name="T12" fmla="*/ 0 w 59"/>
                <a:gd name="T13" fmla="*/ 81 h 81"/>
                <a:gd name="T14" fmla="*/ 0 w 59"/>
                <a:gd name="T15" fmla="*/ 80 h 81"/>
                <a:gd name="T16" fmla="*/ 14 w 59"/>
                <a:gd name="T17" fmla="*/ 8 h 81"/>
                <a:gd name="T18" fmla="*/ 17 w 59"/>
                <a:gd name="T19" fmla="*/ 0 h 81"/>
                <a:gd name="T20" fmla="*/ 21 w 59"/>
                <a:gd name="T21" fmla="*/ 4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81">
                  <a:moveTo>
                    <a:pt x="21" y="41"/>
                  </a:moveTo>
                  <a:cubicBezTo>
                    <a:pt x="20" y="50"/>
                    <a:pt x="17" y="57"/>
                    <a:pt x="13" y="64"/>
                  </a:cubicBezTo>
                  <a:cubicBezTo>
                    <a:pt x="14" y="64"/>
                    <a:pt x="14" y="64"/>
                    <a:pt x="14" y="64"/>
                  </a:cubicBezTo>
                  <a:cubicBezTo>
                    <a:pt x="20" y="56"/>
                    <a:pt x="25" y="47"/>
                    <a:pt x="32" y="40"/>
                  </a:cubicBezTo>
                  <a:cubicBezTo>
                    <a:pt x="43" y="29"/>
                    <a:pt x="54" y="18"/>
                    <a:pt x="56" y="3"/>
                  </a:cubicBezTo>
                  <a:cubicBezTo>
                    <a:pt x="59" y="28"/>
                    <a:pt x="46" y="50"/>
                    <a:pt x="25" y="64"/>
                  </a:cubicBezTo>
                  <a:cubicBezTo>
                    <a:pt x="16" y="69"/>
                    <a:pt x="8" y="75"/>
                    <a:pt x="0" y="81"/>
                  </a:cubicBezTo>
                  <a:cubicBezTo>
                    <a:pt x="0" y="80"/>
                    <a:pt x="0" y="80"/>
                    <a:pt x="0" y="80"/>
                  </a:cubicBezTo>
                  <a:cubicBezTo>
                    <a:pt x="12" y="59"/>
                    <a:pt x="6" y="31"/>
                    <a:pt x="14" y="8"/>
                  </a:cubicBezTo>
                  <a:cubicBezTo>
                    <a:pt x="17" y="0"/>
                    <a:pt x="17" y="0"/>
                    <a:pt x="17" y="0"/>
                  </a:cubicBezTo>
                  <a:cubicBezTo>
                    <a:pt x="15" y="15"/>
                    <a:pt x="21" y="27"/>
                    <a:pt x="21" y="41"/>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6" name="Freeform 15">
              <a:extLst>
                <a:ext uri="{FF2B5EF4-FFF2-40B4-BE49-F238E27FC236}">
                  <a16:creationId xmlns:a16="http://schemas.microsoft.com/office/drawing/2014/main" id="{AE823292-1277-4D1C-AE08-C56A13A56CF4}"/>
                </a:ext>
              </a:extLst>
            </p:cNvPr>
            <p:cNvSpPr>
              <a:spLocks/>
            </p:cNvSpPr>
            <p:nvPr userDrawn="1"/>
          </p:nvSpPr>
          <p:spPr bwMode="auto">
            <a:xfrm>
              <a:off x="3887788" y="3413126"/>
              <a:ext cx="215900" cy="303213"/>
            </a:xfrm>
            <a:custGeom>
              <a:avLst/>
              <a:gdLst>
                <a:gd name="T0" fmla="*/ 52 w 57"/>
                <a:gd name="T1" fmla="*/ 66 h 80"/>
                <a:gd name="T2" fmla="*/ 57 w 57"/>
                <a:gd name="T3" fmla="*/ 80 h 80"/>
                <a:gd name="T4" fmla="*/ 4 w 57"/>
                <a:gd name="T5" fmla="*/ 31 h 80"/>
                <a:gd name="T6" fmla="*/ 1 w 57"/>
                <a:gd name="T7" fmla="*/ 3 h 80"/>
                <a:gd name="T8" fmla="*/ 36 w 57"/>
                <a:gd name="T9" fmla="*/ 53 h 80"/>
                <a:gd name="T10" fmla="*/ 44 w 57"/>
                <a:gd name="T11" fmla="*/ 63 h 80"/>
                <a:gd name="T12" fmla="*/ 40 w 57"/>
                <a:gd name="T13" fmla="*/ 57 h 80"/>
                <a:gd name="T14" fmla="*/ 36 w 57"/>
                <a:gd name="T15" fmla="*/ 32 h 80"/>
                <a:gd name="T16" fmla="*/ 40 w 57"/>
                <a:gd name="T17" fmla="*/ 0 h 80"/>
                <a:gd name="T18" fmla="*/ 52 w 57"/>
                <a:gd name="T19" fmla="*/ 6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80">
                  <a:moveTo>
                    <a:pt x="52" y="66"/>
                  </a:moveTo>
                  <a:cubicBezTo>
                    <a:pt x="53" y="71"/>
                    <a:pt x="56" y="75"/>
                    <a:pt x="57" y="80"/>
                  </a:cubicBezTo>
                  <a:cubicBezTo>
                    <a:pt x="38" y="67"/>
                    <a:pt x="13" y="54"/>
                    <a:pt x="4" y="31"/>
                  </a:cubicBezTo>
                  <a:cubicBezTo>
                    <a:pt x="1" y="22"/>
                    <a:pt x="0" y="12"/>
                    <a:pt x="1" y="3"/>
                  </a:cubicBezTo>
                  <a:cubicBezTo>
                    <a:pt x="2" y="24"/>
                    <a:pt x="25" y="35"/>
                    <a:pt x="36" y="53"/>
                  </a:cubicBezTo>
                  <a:cubicBezTo>
                    <a:pt x="38" y="56"/>
                    <a:pt x="40" y="60"/>
                    <a:pt x="44" y="63"/>
                  </a:cubicBezTo>
                  <a:cubicBezTo>
                    <a:pt x="43" y="61"/>
                    <a:pt x="41" y="59"/>
                    <a:pt x="40" y="57"/>
                  </a:cubicBezTo>
                  <a:cubicBezTo>
                    <a:pt x="37" y="49"/>
                    <a:pt x="35" y="41"/>
                    <a:pt x="36" y="32"/>
                  </a:cubicBezTo>
                  <a:cubicBezTo>
                    <a:pt x="37" y="21"/>
                    <a:pt x="42" y="11"/>
                    <a:pt x="40" y="0"/>
                  </a:cubicBezTo>
                  <a:cubicBezTo>
                    <a:pt x="49" y="20"/>
                    <a:pt x="46" y="44"/>
                    <a:pt x="52" y="66"/>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8" name="Freeform 16">
              <a:extLst>
                <a:ext uri="{FF2B5EF4-FFF2-40B4-BE49-F238E27FC236}">
                  <a16:creationId xmlns:a16="http://schemas.microsoft.com/office/drawing/2014/main" id="{59FF8D8F-C0A0-4711-9932-1C62017E629A}"/>
                </a:ext>
              </a:extLst>
            </p:cNvPr>
            <p:cNvSpPr>
              <a:spLocks/>
            </p:cNvSpPr>
            <p:nvPr userDrawn="1"/>
          </p:nvSpPr>
          <p:spPr bwMode="auto">
            <a:xfrm>
              <a:off x="4905376" y="3543301"/>
              <a:ext cx="301625" cy="276225"/>
            </a:xfrm>
            <a:custGeom>
              <a:avLst/>
              <a:gdLst>
                <a:gd name="T0" fmla="*/ 28 w 80"/>
                <a:gd name="T1" fmla="*/ 48 h 73"/>
                <a:gd name="T2" fmla="*/ 15 w 80"/>
                <a:gd name="T3" fmla="*/ 64 h 73"/>
                <a:gd name="T4" fmla="*/ 20 w 80"/>
                <a:gd name="T5" fmla="*/ 61 h 73"/>
                <a:gd name="T6" fmla="*/ 66 w 80"/>
                <a:gd name="T7" fmla="*/ 32 h 73"/>
                <a:gd name="T8" fmla="*/ 80 w 80"/>
                <a:gd name="T9" fmla="*/ 15 h 73"/>
                <a:gd name="T10" fmla="*/ 34 w 80"/>
                <a:gd name="T11" fmla="*/ 65 h 73"/>
                <a:gd name="T12" fmla="*/ 0 w 80"/>
                <a:gd name="T13" fmla="*/ 73 h 73"/>
                <a:gd name="T14" fmla="*/ 29 w 80"/>
                <a:gd name="T15" fmla="*/ 15 h 73"/>
                <a:gd name="T16" fmla="*/ 41 w 80"/>
                <a:gd name="T17" fmla="*/ 0 h 73"/>
                <a:gd name="T18" fmla="*/ 28 w 80"/>
                <a:gd name="T19" fmla="*/ 48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73">
                  <a:moveTo>
                    <a:pt x="28" y="48"/>
                  </a:moveTo>
                  <a:cubicBezTo>
                    <a:pt x="25" y="54"/>
                    <a:pt x="20" y="59"/>
                    <a:pt x="15" y="64"/>
                  </a:cubicBezTo>
                  <a:cubicBezTo>
                    <a:pt x="17" y="63"/>
                    <a:pt x="19" y="62"/>
                    <a:pt x="20" y="61"/>
                  </a:cubicBezTo>
                  <a:cubicBezTo>
                    <a:pt x="34" y="47"/>
                    <a:pt x="52" y="44"/>
                    <a:pt x="66" y="32"/>
                  </a:cubicBezTo>
                  <a:cubicBezTo>
                    <a:pt x="72" y="28"/>
                    <a:pt x="78" y="22"/>
                    <a:pt x="80" y="15"/>
                  </a:cubicBezTo>
                  <a:cubicBezTo>
                    <a:pt x="78" y="37"/>
                    <a:pt x="55" y="59"/>
                    <a:pt x="34" y="65"/>
                  </a:cubicBezTo>
                  <a:cubicBezTo>
                    <a:pt x="23" y="68"/>
                    <a:pt x="11" y="69"/>
                    <a:pt x="0" y="73"/>
                  </a:cubicBezTo>
                  <a:cubicBezTo>
                    <a:pt x="18" y="58"/>
                    <a:pt x="17" y="34"/>
                    <a:pt x="29" y="15"/>
                  </a:cubicBezTo>
                  <a:cubicBezTo>
                    <a:pt x="33" y="10"/>
                    <a:pt x="37" y="5"/>
                    <a:pt x="41" y="0"/>
                  </a:cubicBezTo>
                  <a:cubicBezTo>
                    <a:pt x="34" y="14"/>
                    <a:pt x="37" y="34"/>
                    <a:pt x="28" y="48"/>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9" name="Freeform 17">
              <a:extLst>
                <a:ext uri="{FF2B5EF4-FFF2-40B4-BE49-F238E27FC236}">
                  <a16:creationId xmlns:a16="http://schemas.microsoft.com/office/drawing/2014/main" id="{73DF46BD-9A35-44D5-805B-2EECF13D2322}"/>
                </a:ext>
              </a:extLst>
            </p:cNvPr>
            <p:cNvSpPr>
              <a:spLocks/>
            </p:cNvSpPr>
            <p:nvPr userDrawn="1"/>
          </p:nvSpPr>
          <p:spPr bwMode="auto">
            <a:xfrm>
              <a:off x="3932238" y="3549651"/>
              <a:ext cx="306388" cy="273050"/>
            </a:xfrm>
            <a:custGeom>
              <a:avLst/>
              <a:gdLst>
                <a:gd name="T0" fmla="*/ 57 w 81"/>
                <a:gd name="T1" fmla="*/ 27 h 72"/>
                <a:gd name="T2" fmla="*/ 81 w 81"/>
                <a:gd name="T3" fmla="*/ 72 h 72"/>
                <a:gd name="T4" fmla="*/ 32 w 81"/>
                <a:gd name="T5" fmla="*/ 58 h 72"/>
                <a:gd name="T6" fmla="*/ 0 w 81"/>
                <a:gd name="T7" fmla="*/ 15 h 72"/>
                <a:gd name="T8" fmla="*/ 55 w 81"/>
                <a:gd name="T9" fmla="*/ 56 h 72"/>
                <a:gd name="T10" fmla="*/ 66 w 81"/>
                <a:gd name="T11" fmla="*/ 63 h 72"/>
                <a:gd name="T12" fmla="*/ 66 w 81"/>
                <a:gd name="T13" fmla="*/ 63 h 72"/>
                <a:gd name="T14" fmla="*/ 54 w 81"/>
                <a:gd name="T15" fmla="*/ 50 h 72"/>
                <a:gd name="T16" fmla="*/ 40 w 81"/>
                <a:gd name="T17" fmla="*/ 0 h 72"/>
                <a:gd name="T18" fmla="*/ 57 w 81"/>
                <a:gd name="T19" fmla="*/ 27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72">
                  <a:moveTo>
                    <a:pt x="57" y="27"/>
                  </a:moveTo>
                  <a:cubicBezTo>
                    <a:pt x="64" y="42"/>
                    <a:pt x="66" y="60"/>
                    <a:pt x="81" y="72"/>
                  </a:cubicBezTo>
                  <a:cubicBezTo>
                    <a:pt x="65" y="67"/>
                    <a:pt x="46" y="68"/>
                    <a:pt x="32" y="58"/>
                  </a:cubicBezTo>
                  <a:cubicBezTo>
                    <a:pt x="17" y="49"/>
                    <a:pt x="3" y="33"/>
                    <a:pt x="0" y="15"/>
                  </a:cubicBezTo>
                  <a:cubicBezTo>
                    <a:pt x="11" y="39"/>
                    <a:pt x="37" y="41"/>
                    <a:pt x="55" y="56"/>
                  </a:cubicBezTo>
                  <a:cubicBezTo>
                    <a:pt x="58" y="59"/>
                    <a:pt x="62" y="61"/>
                    <a:pt x="66" y="63"/>
                  </a:cubicBezTo>
                  <a:cubicBezTo>
                    <a:pt x="66" y="63"/>
                    <a:pt x="66" y="63"/>
                    <a:pt x="66" y="63"/>
                  </a:cubicBezTo>
                  <a:cubicBezTo>
                    <a:pt x="62" y="59"/>
                    <a:pt x="57" y="55"/>
                    <a:pt x="54" y="50"/>
                  </a:cubicBezTo>
                  <a:cubicBezTo>
                    <a:pt x="44" y="36"/>
                    <a:pt x="47" y="15"/>
                    <a:pt x="40" y="0"/>
                  </a:cubicBezTo>
                  <a:cubicBezTo>
                    <a:pt x="47" y="8"/>
                    <a:pt x="53" y="17"/>
                    <a:pt x="57" y="27"/>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0" name="Freeform 18">
              <a:extLst>
                <a:ext uri="{FF2B5EF4-FFF2-40B4-BE49-F238E27FC236}">
                  <a16:creationId xmlns:a16="http://schemas.microsoft.com/office/drawing/2014/main" id="{4906DCAF-559E-45A5-B151-F6005D462C8C}"/>
                </a:ext>
              </a:extLst>
            </p:cNvPr>
            <p:cNvSpPr>
              <a:spLocks/>
            </p:cNvSpPr>
            <p:nvPr userDrawn="1"/>
          </p:nvSpPr>
          <p:spPr bwMode="auto">
            <a:xfrm>
              <a:off x="4730751" y="3686176"/>
              <a:ext cx="379413" cy="220663"/>
            </a:xfrm>
            <a:custGeom>
              <a:avLst/>
              <a:gdLst>
                <a:gd name="T0" fmla="*/ 36 w 100"/>
                <a:gd name="T1" fmla="*/ 37 h 58"/>
                <a:gd name="T2" fmla="*/ 23 w 100"/>
                <a:gd name="T3" fmla="*/ 42 h 58"/>
                <a:gd name="T4" fmla="*/ 40 w 100"/>
                <a:gd name="T5" fmla="*/ 40 h 58"/>
                <a:gd name="T6" fmla="*/ 100 w 100"/>
                <a:gd name="T7" fmla="*/ 22 h 58"/>
                <a:gd name="T8" fmla="*/ 68 w 100"/>
                <a:gd name="T9" fmla="*/ 49 h 58"/>
                <a:gd name="T10" fmla="*/ 4 w 100"/>
                <a:gd name="T11" fmla="*/ 44 h 58"/>
                <a:gd name="T12" fmla="*/ 0 w 100"/>
                <a:gd name="T13" fmla="*/ 44 h 58"/>
                <a:gd name="T14" fmla="*/ 0 w 100"/>
                <a:gd name="T15" fmla="*/ 44 h 58"/>
                <a:gd name="T16" fmla="*/ 27 w 100"/>
                <a:gd name="T17" fmla="*/ 31 h 58"/>
                <a:gd name="T18" fmla="*/ 62 w 100"/>
                <a:gd name="T19" fmla="*/ 0 h 58"/>
                <a:gd name="T20" fmla="*/ 36 w 100"/>
                <a:gd name="T21" fmla="*/ 37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0" h="58">
                  <a:moveTo>
                    <a:pt x="36" y="37"/>
                  </a:moveTo>
                  <a:cubicBezTo>
                    <a:pt x="32" y="40"/>
                    <a:pt x="27" y="40"/>
                    <a:pt x="23" y="42"/>
                  </a:cubicBezTo>
                  <a:cubicBezTo>
                    <a:pt x="29" y="42"/>
                    <a:pt x="34" y="40"/>
                    <a:pt x="40" y="40"/>
                  </a:cubicBezTo>
                  <a:cubicBezTo>
                    <a:pt x="61" y="37"/>
                    <a:pt x="85" y="40"/>
                    <a:pt x="100" y="22"/>
                  </a:cubicBezTo>
                  <a:cubicBezTo>
                    <a:pt x="94" y="35"/>
                    <a:pt x="80" y="45"/>
                    <a:pt x="68" y="49"/>
                  </a:cubicBezTo>
                  <a:cubicBezTo>
                    <a:pt x="46" y="58"/>
                    <a:pt x="25" y="48"/>
                    <a:pt x="4" y="44"/>
                  </a:cubicBezTo>
                  <a:cubicBezTo>
                    <a:pt x="0" y="44"/>
                    <a:pt x="0" y="44"/>
                    <a:pt x="0" y="44"/>
                  </a:cubicBezTo>
                  <a:cubicBezTo>
                    <a:pt x="0" y="44"/>
                    <a:pt x="0" y="44"/>
                    <a:pt x="0" y="44"/>
                  </a:cubicBezTo>
                  <a:cubicBezTo>
                    <a:pt x="10" y="41"/>
                    <a:pt x="19" y="38"/>
                    <a:pt x="27" y="31"/>
                  </a:cubicBezTo>
                  <a:cubicBezTo>
                    <a:pt x="39" y="20"/>
                    <a:pt x="49" y="9"/>
                    <a:pt x="62" y="0"/>
                  </a:cubicBezTo>
                  <a:cubicBezTo>
                    <a:pt x="53" y="12"/>
                    <a:pt x="51" y="30"/>
                    <a:pt x="36"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1" name="Freeform 19">
              <a:extLst>
                <a:ext uri="{FF2B5EF4-FFF2-40B4-BE49-F238E27FC236}">
                  <a16:creationId xmlns:a16="http://schemas.microsoft.com/office/drawing/2014/main" id="{28B8D0F4-31CE-442A-A428-E3846E29CC7B}"/>
                </a:ext>
              </a:extLst>
            </p:cNvPr>
            <p:cNvSpPr>
              <a:spLocks/>
            </p:cNvSpPr>
            <p:nvPr userDrawn="1"/>
          </p:nvSpPr>
          <p:spPr bwMode="auto">
            <a:xfrm>
              <a:off x="4038601" y="3694113"/>
              <a:ext cx="374650" cy="212725"/>
            </a:xfrm>
            <a:custGeom>
              <a:avLst/>
              <a:gdLst>
                <a:gd name="T0" fmla="*/ 71 w 99"/>
                <a:gd name="T1" fmla="*/ 30 h 56"/>
                <a:gd name="T2" fmla="*/ 99 w 99"/>
                <a:gd name="T3" fmla="*/ 42 h 56"/>
                <a:gd name="T4" fmla="*/ 91 w 99"/>
                <a:gd name="T5" fmla="*/ 44 h 56"/>
                <a:gd name="T6" fmla="*/ 32 w 99"/>
                <a:gd name="T7" fmla="*/ 49 h 56"/>
                <a:gd name="T8" fmla="*/ 0 w 99"/>
                <a:gd name="T9" fmla="*/ 22 h 56"/>
                <a:gd name="T10" fmla="*/ 67 w 99"/>
                <a:gd name="T11" fmla="*/ 40 h 56"/>
                <a:gd name="T12" fmla="*/ 76 w 99"/>
                <a:gd name="T13" fmla="*/ 41 h 56"/>
                <a:gd name="T14" fmla="*/ 67 w 99"/>
                <a:gd name="T15" fmla="*/ 38 h 56"/>
                <a:gd name="T16" fmla="*/ 37 w 99"/>
                <a:gd name="T17" fmla="*/ 0 h 56"/>
                <a:gd name="T18" fmla="*/ 71 w 99"/>
                <a:gd name="T19" fmla="*/ 3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56">
                  <a:moveTo>
                    <a:pt x="71" y="30"/>
                  </a:moveTo>
                  <a:cubicBezTo>
                    <a:pt x="79" y="37"/>
                    <a:pt x="89" y="40"/>
                    <a:pt x="99" y="42"/>
                  </a:cubicBezTo>
                  <a:cubicBezTo>
                    <a:pt x="97" y="43"/>
                    <a:pt x="94" y="43"/>
                    <a:pt x="91" y="44"/>
                  </a:cubicBezTo>
                  <a:cubicBezTo>
                    <a:pt x="72" y="48"/>
                    <a:pt x="52" y="56"/>
                    <a:pt x="32" y="49"/>
                  </a:cubicBezTo>
                  <a:cubicBezTo>
                    <a:pt x="19" y="45"/>
                    <a:pt x="6" y="35"/>
                    <a:pt x="0" y="22"/>
                  </a:cubicBezTo>
                  <a:cubicBezTo>
                    <a:pt x="17" y="41"/>
                    <a:pt x="44" y="35"/>
                    <a:pt x="67" y="40"/>
                  </a:cubicBezTo>
                  <a:cubicBezTo>
                    <a:pt x="70" y="40"/>
                    <a:pt x="73" y="42"/>
                    <a:pt x="76" y="41"/>
                  </a:cubicBezTo>
                  <a:cubicBezTo>
                    <a:pt x="74" y="40"/>
                    <a:pt x="70" y="40"/>
                    <a:pt x="67" y="38"/>
                  </a:cubicBezTo>
                  <a:cubicBezTo>
                    <a:pt x="49" y="32"/>
                    <a:pt x="47" y="13"/>
                    <a:pt x="37" y="0"/>
                  </a:cubicBezTo>
                  <a:cubicBezTo>
                    <a:pt x="49" y="8"/>
                    <a:pt x="60" y="19"/>
                    <a:pt x="71" y="3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2" name="Freeform 20">
              <a:extLst>
                <a:ext uri="{FF2B5EF4-FFF2-40B4-BE49-F238E27FC236}">
                  <a16:creationId xmlns:a16="http://schemas.microsoft.com/office/drawing/2014/main" id="{00D3F498-AD53-414D-805A-4F2A6B236192}"/>
                </a:ext>
              </a:extLst>
            </p:cNvPr>
            <p:cNvSpPr>
              <a:spLocks/>
            </p:cNvSpPr>
            <p:nvPr userDrawn="1"/>
          </p:nvSpPr>
          <p:spPr bwMode="auto">
            <a:xfrm>
              <a:off x="4148138" y="3838576"/>
              <a:ext cx="847725" cy="169863"/>
            </a:xfrm>
            <a:custGeom>
              <a:avLst/>
              <a:gdLst>
                <a:gd name="T0" fmla="*/ 181 w 224"/>
                <a:gd name="T1" fmla="*/ 18 h 45"/>
                <a:gd name="T2" fmla="*/ 224 w 224"/>
                <a:gd name="T3" fmla="*/ 13 h 45"/>
                <a:gd name="T4" fmla="*/ 201 w 224"/>
                <a:gd name="T5" fmla="*/ 29 h 45"/>
                <a:gd name="T6" fmla="*/ 147 w 224"/>
                <a:gd name="T7" fmla="*/ 18 h 45"/>
                <a:gd name="T8" fmla="*/ 128 w 224"/>
                <a:gd name="T9" fmla="*/ 9 h 45"/>
                <a:gd name="T10" fmla="*/ 120 w 224"/>
                <a:gd name="T11" fmla="*/ 9 h 45"/>
                <a:gd name="T12" fmla="*/ 160 w 224"/>
                <a:gd name="T13" fmla="*/ 37 h 45"/>
                <a:gd name="T14" fmla="*/ 153 w 224"/>
                <a:gd name="T15" fmla="*/ 44 h 45"/>
                <a:gd name="T16" fmla="*/ 113 w 224"/>
                <a:gd name="T17" fmla="*/ 12 h 45"/>
                <a:gd name="T18" fmla="*/ 105 w 224"/>
                <a:gd name="T19" fmla="*/ 15 h 45"/>
                <a:gd name="T20" fmla="*/ 72 w 224"/>
                <a:gd name="T21" fmla="*/ 45 h 45"/>
                <a:gd name="T22" fmla="*/ 64 w 224"/>
                <a:gd name="T23" fmla="*/ 38 h 45"/>
                <a:gd name="T24" fmla="*/ 105 w 224"/>
                <a:gd name="T25" fmla="*/ 9 h 45"/>
                <a:gd name="T26" fmla="*/ 70 w 224"/>
                <a:gd name="T27" fmla="*/ 23 h 45"/>
                <a:gd name="T28" fmla="*/ 23 w 224"/>
                <a:gd name="T29" fmla="*/ 30 h 45"/>
                <a:gd name="T30" fmla="*/ 0 w 224"/>
                <a:gd name="T31" fmla="*/ 15 h 45"/>
                <a:gd name="T32" fmla="*/ 45 w 224"/>
                <a:gd name="T33" fmla="*/ 18 h 45"/>
                <a:gd name="T34" fmla="*/ 106 w 224"/>
                <a:gd name="T35" fmla="*/ 5 h 45"/>
                <a:gd name="T36" fmla="*/ 116 w 224"/>
                <a:gd name="T37" fmla="*/ 6 h 45"/>
                <a:gd name="T38" fmla="*/ 166 w 224"/>
                <a:gd name="T39" fmla="*/ 12 h 45"/>
                <a:gd name="T40" fmla="*/ 181 w 224"/>
                <a:gd name="T41"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4" h="45">
                  <a:moveTo>
                    <a:pt x="181" y="18"/>
                  </a:moveTo>
                  <a:cubicBezTo>
                    <a:pt x="195" y="23"/>
                    <a:pt x="212" y="22"/>
                    <a:pt x="224" y="13"/>
                  </a:cubicBezTo>
                  <a:cubicBezTo>
                    <a:pt x="218" y="21"/>
                    <a:pt x="210" y="26"/>
                    <a:pt x="201" y="29"/>
                  </a:cubicBezTo>
                  <a:cubicBezTo>
                    <a:pt x="182" y="36"/>
                    <a:pt x="162" y="29"/>
                    <a:pt x="147" y="18"/>
                  </a:cubicBezTo>
                  <a:cubicBezTo>
                    <a:pt x="141" y="14"/>
                    <a:pt x="136" y="8"/>
                    <a:pt x="128" y="9"/>
                  </a:cubicBezTo>
                  <a:cubicBezTo>
                    <a:pt x="125" y="9"/>
                    <a:pt x="122" y="9"/>
                    <a:pt x="120" y="9"/>
                  </a:cubicBezTo>
                  <a:cubicBezTo>
                    <a:pt x="134" y="16"/>
                    <a:pt x="148" y="25"/>
                    <a:pt x="160" y="37"/>
                  </a:cubicBezTo>
                  <a:cubicBezTo>
                    <a:pt x="158" y="40"/>
                    <a:pt x="156" y="42"/>
                    <a:pt x="153" y="44"/>
                  </a:cubicBezTo>
                  <a:cubicBezTo>
                    <a:pt x="141" y="31"/>
                    <a:pt x="128" y="19"/>
                    <a:pt x="113" y="12"/>
                  </a:cubicBezTo>
                  <a:cubicBezTo>
                    <a:pt x="110" y="12"/>
                    <a:pt x="108" y="14"/>
                    <a:pt x="105" y="15"/>
                  </a:cubicBezTo>
                  <a:cubicBezTo>
                    <a:pt x="93" y="23"/>
                    <a:pt x="81" y="33"/>
                    <a:pt x="72" y="45"/>
                  </a:cubicBezTo>
                  <a:cubicBezTo>
                    <a:pt x="64" y="38"/>
                    <a:pt x="64" y="38"/>
                    <a:pt x="64" y="38"/>
                  </a:cubicBezTo>
                  <a:cubicBezTo>
                    <a:pt x="77" y="26"/>
                    <a:pt x="90" y="16"/>
                    <a:pt x="105" y="9"/>
                  </a:cubicBezTo>
                  <a:cubicBezTo>
                    <a:pt x="90" y="5"/>
                    <a:pt x="81" y="17"/>
                    <a:pt x="70" y="23"/>
                  </a:cubicBezTo>
                  <a:cubicBezTo>
                    <a:pt x="57" y="32"/>
                    <a:pt x="39" y="36"/>
                    <a:pt x="23" y="30"/>
                  </a:cubicBezTo>
                  <a:cubicBezTo>
                    <a:pt x="15" y="27"/>
                    <a:pt x="6" y="22"/>
                    <a:pt x="0" y="15"/>
                  </a:cubicBezTo>
                  <a:cubicBezTo>
                    <a:pt x="13" y="23"/>
                    <a:pt x="31" y="24"/>
                    <a:pt x="45" y="18"/>
                  </a:cubicBezTo>
                  <a:cubicBezTo>
                    <a:pt x="64" y="10"/>
                    <a:pt x="83" y="0"/>
                    <a:pt x="106" y="5"/>
                  </a:cubicBezTo>
                  <a:cubicBezTo>
                    <a:pt x="109" y="5"/>
                    <a:pt x="112" y="9"/>
                    <a:pt x="116" y="6"/>
                  </a:cubicBezTo>
                  <a:cubicBezTo>
                    <a:pt x="133" y="1"/>
                    <a:pt x="151" y="4"/>
                    <a:pt x="166" y="12"/>
                  </a:cubicBezTo>
                  <a:lnTo>
                    <a:pt x="181" y="1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33" name="TextBox 32">
            <a:extLst>
              <a:ext uri="{FF2B5EF4-FFF2-40B4-BE49-F238E27FC236}">
                <a16:creationId xmlns:a16="http://schemas.microsoft.com/office/drawing/2014/main" id="{6A64C349-566F-41EB-9B3F-EE211C898BA2}"/>
              </a:ext>
            </a:extLst>
          </p:cNvPr>
          <p:cNvSpPr txBox="1"/>
          <p:nvPr userDrawn="1"/>
        </p:nvSpPr>
        <p:spPr>
          <a:xfrm>
            <a:off x="816684" y="6877926"/>
            <a:ext cx="4196152" cy="184666"/>
          </a:xfrm>
          <a:prstGeom prst="rect">
            <a:avLst/>
          </a:prstGeom>
          <a:noFill/>
        </p:spPr>
        <p:txBody>
          <a:bodyPr wrap="square" lIns="0" tIns="0" rIns="0" bIns="0" rtlCol="0" anchor="b" anchorCtr="0">
            <a:spAutoFit/>
          </a:bodyPr>
          <a:lstStyle/>
          <a:p>
            <a:r>
              <a:rPr lang="en-US" sz="600" b="1" baseline="0" dirty="0">
                <a:solidFill>
                  <a:schemeClr val="tx1"/>
                </a:solidFill>
              </a:rPr>
              <a:t>UNITED</a:t>
            </a:r>
            <a:r>
              <a:rPr lang="en-US" sz="600" b="1" dirty="0">
                <a:solidFill>
                  <a:schemeClr val="bg1"/>
                </a:solidFill>
              </a:rPr>
              <a:t> </a:t>
            </a:r>
            <a:r>
              <a:rPr lang="en-US" sz="600" b="1" baseline="0" dirty="0">
                <a:solidFill>
                  <a:schemeClr val="tx1"/>
                </a:solidFill>
              </a:rPr>
              <a:t>NATIONS</a:t>
            </a:r>
            <a:r>
              <a:rPr lang="en-US" sz="600" b="1" dirty="0">
                <a:solidFill>
                  <a:schemeClr val="bg1"/>
                </a:solidFill>
              </a:rPr>
              <a:t> </a:t>
            </a:r>
            <a:endParaRPr lang="en-US" sz="600" b="1" baseline="0" dirty="0">
              <a:solidFill>
                <a:schemeClr val="tx1"/>
              </a:solidFill>
            </a:endParaRPr>
          </a:p>
          <a:p>
            <a:r>
              <a:rPr lang="en-US" sz="600" baseline="0" dirty="0">
                <a:solidFill>
                  <a:schemeClr val="tx1"/>
                </a:solidFill>
              </a:rPr>
              <a:t>DEPARTMENT</a:t>
            </a:r>
            <a:r>
              <a:rPr lang="en-US" sz="600" dirty="0">
                <a:solidFill>
                  <a:schemeClr val="bg1"/>
                </a:solidFill>
              </a:rPr>
              <a:t> </a:t>
            </a:r>
            <a:r>
              <a:rPr lang="en-US" sz="600" baseline="0" dirty="0">
                <a:solidFill>
                  <a:schemeClr val="tx1"/>
                </a:solidFill>
              </a:rPr>
              <a:t>OF</a:t>
            </a:r>
            <a:r>
              <a:rPr lang="en-US" sz="600" dirty="0">
                <a:solidFill>
                  <a:schemeClr val="bg1"/>
                </a:solidFill>
              </a:rPr>
              <a:t> </a:t>
            </a:r>
            <a:r>
              <a:rPr lang="en-US" sz="600" baseline="0" dirty="0">
                <a:solidFill>
                  <a:schemeClr val="tx1"/>
                </a:solidFill>
              </a:rPr>
              <a:t>OPERATIONAL</a:t>
            </a:r>
            <a:r>
              <a:rPr lang="en-US" sz="600" dirty="0">
                <a:solidFill>
                  <a:schemeClr val="bg1"/>
                </a:solidFill>
              </a:rPr>
              <a:t> </a:t>
            </a:r>
            <a:r>
              <a:rPr lang="en-US" sz="600" baseline="0" dirty="0">
                <a:solidFill>
                  <a:schemeClr val="tx1"/>
                </a:solidFill>
              </a:rPr>
              <a:t>SUPPORT</a:t>
            </a:r>
          </a:p>
        </p:txBody>
      </p:sp>
      <p:grpSp>
        <p:nvGrpSpPr>
          <p:cNvPr id="34" name="Group 33">
            <a:extLst>
              <a:ext uri="{FF2B5EF4-FFF2-40B4-BE49-F238E27FC236}">
                <a16:creationId xmlns:a16="http://schemas.microsoft.com/office/drawing/2014/main" id="{9690FFD1-9B0D-4ECF-AFD3-03FE47EF3F19}"/>
              </a:ext>
            </a:extLst>
          </p:cNvPr>
          <p:cNvGrpSpPr>
            <a:grpSpLocks noChangeAspect="1"/>
          </p:cNvGrpSpPr>
          <p:nvPr userDrawn="1"/>
        </p:nvGrpSpPr>
        <p:grpSpPr>
          <a:xfrm>
            <a:off x="7907035" y="76200"/>
            <a:ext cx="1849740" cy="1704157"/>
            <a:chOff x="17454" y="1303"/>
            <a:chExt cx="464234" cy="427420"/>
          </a:xfrm>
        </p:grpSpPr>
        <p:pic>
          <p:nvPicPr>
            <p:cNvPr id="35" name="Graphic 3">
              <a:extLst>
                <a:ext uri="{FF2B5EF4-FFF2-40B4-BE49-F238E27FC236}">
                  <a16:creationId xmlns:a16="http://schemas.microsoft.com/office/drawing/2014/main" id="{067076E0-BCC5-402B-A5C3-C0904693BBC5}"/>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rot="909593">
              <a:off x="208638" y="1303"/>
              <a:ext cx="273050" cy="236220"/>
            </a:xfrm>
            <a:prstGeom prst="rect">
              <a:avLst/>
            </a:prstGeom>
          </p:spPr>
        </p:pic>
        <p:pic>
          <p:nvPicPr>
            <p:cNvPr id="36" name="Graphic 4">
              <a:extLst>
                <a:ext uri="{FF2B5EF4-FFF2-40B4-BE49-F238E27FC236}">
                  <a16:creationId xmlns:a16="http://schemas.microsoft.com/office/drawing/2014/main" id="{6730E97D-3A2A-4F07-8141-BBF0F6E644A9}"/>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rot="909593">
              <a:off x="17454" y="51747"/>
              <a:ext cx="273050" cy="236220"/>
            </a:xfrm>
            <a:prstGeom prst="rect">
              <a:avLst/>
            </a:prstGeom>
          </p:spPr>
        </p:pic>
        <p:pic>
          <p:nvPicPr>
            <p:cNvPr id="37" name="Graphic 11">
              <a:extLst>
                <a:ext uri="{FF2B5EF4-FFF2-40B4-BE49-F238E27FC236}">
                  <a16:creationId xmlns:a16="http://schemas.microsoft.com/office/drawing/2014/main" id="{645C7D03-580A-4B83-B2B0-ABCD6A6E44F9}"/>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rot="909593">
              <a:off x="156828" y="192503"/>
              <a:ext cx="273050" cy="236220"/>
            </a:xfrm>
            <a:prstGeom prst="rect">
              <a:avLst/>
            </a:prstGeom>
          </p:spPr>
        </p:pic>
      </p:grpSp>
    </p:spTree>
    <p:extLst>
      <p:ext uri="{BB962C8B-B14F-4D97-AF65-F5344CB8AC3E}">
        <p14:creationId xmlns:p14="http://schemas.microsoft.com/office/powerpoint/2010/main" val="3888753167"/>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3812290C-5F1F-4B32-824D-953A288F333B}"/>
              </a:ext>
            </a:extLst>
          </p:cNvPr>
          <p:cNvGraphicFramePr>
            <a:graphicFrameLocks noChangeAspect="1"/>
          </p:cNvGraphicFramePr>
          <p:nvPr userDrawn="1">
            <p:custDataLst>
              <p:tags r:id="rId2"/>
            </p:custDataLst>
            <p:extLst>
              <p:ext uri="{D42A27DB-BD31-4B8C-83A1-F6EECF244321}">
                <p14:modId xmlns:p14="http://schemas.microsoft.com/office/powerpoint/2010/main" val="15108045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4144"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4D6046D9-654B-4561-87FC-6DF9EA730F39}"/>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26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idx="1"/>
          </p:nvPr>
        </p:nvSpPr>
        <p:spPr>
          <a:xfrm>
            <a:off x="530225" y="1836738"/>
            <a:ext cx="8449056" cy="4207633"/>
          </a:xfrm>
        </p:spPr>
        <p:txBody>
          <a:bodyPr/>
          <a:lstStyle>
            <a:lvl1pPr marL="233363" indent="-233363">
              <a:defRPr sz="1600">
                <a:solidFill>
                  <a:schemeClr val="bg2">
                    <a:lumMod val="50000"/>
                  </a:schemeClr>
                </a:solidFill>
              </a:defRPr>
            </a:lvl1pPr>
            <a:lvl2pPr marL="457200" indent="-223838">
              <a:defRPr sz="1600">
                <a:solidFill>
                  <a:schemeClr val="bg2">
                    <a:lumMod val="50000"/>
                  </a:schemeClr>
                </a:solidFill>
              </a:defRPr>
            </a:lvl2pPr>
          </a:lstStyle>
          <a:p>
            <a:pPr lvl="0"/>
            <a:r>
              <a:rPr lang="en-US"/>
              <a:t>Edit Master text styles</a:t>
            </a:r>
          </a:p>
          <a:p>
            <a:pPr lvl="1"/>
            <a:r>
              <a:rPr lang="en-US"/>
              <a:t>Second level</a:t>
            </a:r>
          </a:p>
        </p:txBody>
      </p:sp>
      <p:sp>
        <p:nvSpPr>
          <p:cNvPr id="5" name="Content Placeholder 4"/>
          <p:cNvSpPr>
            <a:spLocks noGrp="1"/>
          </p:cNvSpPr>
          <p:nvPr>
            <p:ph sz="quarter" idx="10"/>
          </p:nvPr>
        </p:nvSpPr>
        <p:spPr>
          <a:xfrm>
            <a:off x="530225" y="2362200"/>
            <a:ext cx="2560320" cy="3686175"/>
          </a:xfrm>
        </p:spPr>
        <p:txBody>
          <a:bodyPr tIns="91440"/>
          <a:lstStyle>
            <a:lvl1pPr marL="137160" indent="-137160">
              <a:lnSpc>
                <a:spcPct val="114000"/>
              </a:lnSpc>
              <a:spcBef>
                <a:spcPts val="0"/>
              </a:spcBef>
              <a:defRPr sz="1400">
                <a:solidFill>
                  <a:schemeClr val="bg2">
                    <a:lumMod val="50000"/>
                  </a:schemeClr>
                </a:solidFill>
              </a:defRPr>
            </a:lvl1pPr>
            <a:lvl2pPr marL="320040" indent="-182880">
              <a:lnSpc>
                <a:spcPct val="114000"/>
              </a:lnSpc>
              <a:spcBef>
                <a:spcPts val="0"/>
              </a:spcBef>
              <a:buFont typeface="Arial" panose="020B0604020202020204" pitchFamily="34" charset="0"/>
              <a:buChar char="-"/>
              <a:defRPr sz="1400">
                <a:solidFill>
                  <a:schemeClr val="bg2">
                    <a:lumMod val="50000"/>
                  </a:schemeClr>
                </a:solidFill>
              </a:defRPr>
            </a:lvl2pPr>
            <a:lvl3pPr marL="585216" indent="-173736">
              <a:lnSpc>
                <a:spcPct val="114000"/>
              </a:lnSpc>
              <a:spcBef>
                <a:spcPts val="0"/>
              </a:spcBef>
              <a:defRPr sz="1200"/>
            </a:lvl3pPr>
            <a:lvl4pPr>
              <a:lnSpc>
                <a:spcPct val="114000"/>
              </a:lnSpc>
              <a:spcBef>
                <a:spcPts val="0"/>
              </a:spcBef>
              <a:defRPr sz="1300"/>
            </a:lvl4pPr>
            <a:lvl5pPr>
              <a:lnSpc>
                <a:spcPct val="114000"/>
              </a:lnSpc>
              <a:spcBef>
                <a:spcPts val="0"/>
              </a:spcBef>
              <a:defRPr sz="1300"/>
            </a:lvl5pPr>
          </a:lstStyle>
          <a:p>
            <a:pPr lvl="0"/>
            <a:r>
              <a:rPr lang="en-US"/>
              <a:t>Edit Master text styles</a:t>
            </a:r>
          </a:p>
          <a:p>
            <a:pPr lvl="1"/>
            <a:r>
              <a:rPr lang="en-US"/>
              <a:t>Second level</a:t>
            </a:r>
          </a:p>
        </p:txBody>
      </p:sp>
      <p:sp>
        <p:nvSpPr>
          <p:cNvPr id="6" name="Content Placeholder 4"/>
          <p:cNvSpPr>
            <a:spLocks noGrp="1"/>
          </p:cNvSpPr>
          <p:nvPr>
            <p:ph sz="quarter" idx="11"/>
          </p:nvPr>
        </p:nvSpPr>
        <p:spPr>
          <a:xfrm>
            <a:off x="6418961" y="2362200"/>
            <a:ext cx="2560320" cy="3686175"/>
          </a:xfrm>
        </p:spPr>
        <p:txBody>
          <a:bodyPr tIns="91440"/>
          <a:lstStyle>
            <a:lvl1pPr marL="137160" indent="-137160">
              <a:defRPr sz="1400">
                <a:solidFill>
                  <a:schemeClr val="bg2">
                    <a:lumMod val="50000"/>
                  </a:schemeClr>
                </a:solidFill>
              </a:defRPr>
            </a:lvl1pPr>
            <a:lvl2pPr marL="274320" indent="-182880">
              <a:buFont typeface="Arial" panose="020B0604020202020204" pitchFamily="34" charset="0"/>
              <a:buChar char="-"/>
              <a:defRPr sz="1400">
                <a:solidFill>
                  <a:schemeClr val="bg2">
                    <a:lumMod val="50000"/>
                  </a:schemeClr>
                </a:solidFill>
              </a:defRPr>
            </a:lvl2pPr>
            <a:lvl3pPr marL="585216" indent="-173736">
              <a:defRPr sz="1200"/>
            </a:lvl3pPr>
            <a:lvl4pPr>
              <a:defRPr sz="1300"/>
            </a:lvl4pPr>
            <a:lvl5pPr>
              <a:defRPr sz="1300"/>
            </a:lvl5pPr>
          </a:lstStyle>
          <a:p>
            <a:pPr lvl="0"/>
            <a:r>
              <a:rPr lang="en-US"/>
              <a:t>Edit Master text styles</a:t>
            </a:r>
          </a:p>
          <a:p>
            <a:pPr lvl="1"/>
            <a:r>
              <a:rPr lang="en-US"/>
              <a:t>Second level</a:t>
            </a:r>
          </a:p>
        </p:txBody>
      </p:sp>
      <p:sp>
        <p:nvSpPr>
          <p:cNvPr id="7" name="Content Placeholder 4"/>
          <p:cNvSpPr>
            <a:spLocks noGrp="1"/>
          </p:cNvSpPr>
          <p:nvPr>
            <p:ph sz="quarter" idx="12"/>
          </p:nvPr>
        </p:nvSpPr>
        <p:spPr>
          <a:xfrm>
            <a:off x="3474593" y="2362200"/>
            <a:ext cx="2560320" cy="3686175"/>
          </a:xfrm>
        </p:spPr>
        <p:txBody>
          <a:bodyPr tIns="91440"/>
          <a:lstStyle>
            <a:lvl1pPr marL="136525" indent="-136525" algn="l" defTabSz="975482" rtl="0" eaLnBrk="1" latinLnBrk="0" hangingPunct="1">
              <a:lnSpc>
                <a:spcPct val="114000"/>
              </a:lnSpc>
              <a:spcBef>
                <a:spcPts val="0"/>
              </a:spcBef>
              <a:buClr>
                <a:schemeClr val="tx1"/>
              </a:buClr>
              <a:buSzPct val="120000"/>
              <a:buFont typeface="Arial" panose="020B0604020202020204" pitchFamily="34" charset="0"/>
              <a:defRPr lang="en-US" sz="1400" b="0" kern="1200" dirty="0">
                <a:solidFill>
                  <a:schemeClr val="bg2">
                    <a:lumMod val="50000"/>
                  </a:schemeClr>
                </a:solidFill>
                <a:latin typeface="Arial" panose="020B0604020202020204" pitchFamily="34" charset="0"/>
                <a:ea typeface="+mn-ea"/>
                <a:cs typeface="+mn-cs"/>
              </a:defRPr>
            </a:lvl1pPr>
            <a:lvl2pPr marL="274320" indent="-182880" algn="l" defTabSz="975482" rtl="0" eaLnBrk="1" latinLnBrk="0" hangingPunct="1">
              <a:lnSpc>
                <a:spcPct val="114000"/>
              </a:lnSpc>
              <a:spcBef>
                <a:spcPts val="0"/>
              </a:spcBef>
              <a:buClr>
                <a:schemeClr val="tx1"/>
              </a:buClr>
              <a:buSzPct val="120000"/>
              <a:buFont typeface="Arial" panose="020B0604020202020204" pitchFamily="34" charset="0"/>
              <a:buChar char="-"/>
              <a:defRPr lang="en-US" sz="1400" b="0" kern="1200" dirty="0">
                <a:solidFill>
                  <a:schemeClr val="bg2">
                    <a:lumMod val="50000"/>
                  </a:schemeClr>
                </a:solidFill>
                <a:latin typeface="Arial" panose="020B0604020202020204" pitchFamily="34" charset="0"/>
                <a:ea typeface="+mn-ea"/>
                <a:cs typeface="+mn-cs"/>
              </a:defRPr>
            </a:lvl2pPr>
            <a:lvl3pPr marL="585216" indent="-173736">
              <a:lnSpc>
                <a:spcPct val="114000"/>
              </a:lnSpc>
              <a:spcBef>
                <a:spcPts val="0"/>
              </a:spcBef>
              <a:defRPr sz="1200"/>
            </a:lvl3pPr>
            <a:lvl4pPr>
              <a:lnSpc>
                <a:spcPct val="114000"/>
              </a:lnSpc>
              <a:spcBef>
                <a:spcPts val="0"/>
              </a:spcBef>
              <a:defRPr sz="1300"/>
            </a:lvl4pPr>
            <a:lvl5pPr>
              <a:lnSpc>
                <a:spcPct val="114000"/>
              </a:lnSpc>
              <a:spcBef>
                <a:spcPts val="0"/>
              </a:spcBef>
              <a:defRPr sz="1300"/>
            </a:lvl5pPr>
          </a:lstStyle>
          <a:p>
            <a:pPr lvl="0"/>
            <a:r>
              <a:rPr lang="en-US"/>
              <a:t>Edit Master text styles</a:t>
            </a:r>
          </a:p>
          <a:p>
            <a:pPr lvl="1"/>
            <a:r>
              <a:rPr lang="en-US"/>
              <a:t>Second level</a:t>
            </a:r>
          </a:p>
        </p:txBody>
      </p:sp>
      <p:sp>
        <p:nvSpPr>
          <p:cNvPr id="13" name="Title 12">
            <a:extLst>
              <a:ext uri="{FF2B5EF4-FFF2-40B4-BE49-F238E27FC236}">
                <a16:creationId xmlns:a16="http://schemas.microsoft.com/office/drawing/2014/main" id="{95A3AA65-EA59-4FBF-98C0-2AEFD589615F}"/>
              </a:ext>
            </a:extLst>
          </p:cNvPr>
          <p:cNvSpPr>
            <a:spLocks noGrp="1"/>
          </p:cNvSpPr>
          <p:nvPr>
            <p:ph type="title"/>
          </p:nvPr>
        </p:nvSpPr>
        <p:spPr>
          <a:xfrm>
            <a:off x="525238" y="765364"/>
            <a:ext cx="8449247" cy="796736"/>
          </a:xfrm>
        </p:spPr>
        <p:txBody>
          <a:bodyPr/>
          <a:lstStyle/>
          <a:p>
            <a:r>
              <a:rPr lang="en-US"/>
              <a:t>Click to edit Master title style</a:t>
            </a:r>
            <a:endParaRPr lang="en-US" dirty="0"/>
          </a:p>
        </p:txBody>
      </p:sp>
    </p:spTree>
    <p:extLst>
      <p:ext uri="{BB962C8B-B14F-4D97-AF65-F5344CB8AC3E}">
        <p14:creationId xmlns:p14="http://schemas.microsoft.com/office/powerpoint/2010/main" val="797516142"/>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Slide">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95E987C8-4F07-4F6F-A456-833539496F45}"/>
              </a:ext>
            </a:extLst>
          </p:cNvPr>
          <p:cNvGraphicFramePr>
            <a:graphicFrameLocks noChangeAspect="1"/>
          </p:cNvGraphicFramePr>
          <p:nvPr userDrawn="1">
            <p:custDataLst>
              <p:tags r:id="rId2"/>
            </p:custDataLst>
            <p:extLst>
              <p:ext uri="{D42A27DB-BD31-4B8C-83A1-F6EECF244321}">
                <p14:modId xmlns:p14="http://schemas.microsoft.com/office/powerpoint/2010/main" val="32309490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9259"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A53FA6A3-438D-451C-BEBD-0EA60D35D940}"/>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2600" b="1" i="0" baseline="0" dirty="0">
              <a:latin typeface="Arial" panose="020B0604020202020204" pitchFamily="34" charset="0"/>
              <a:ea typeface="+mj-ea"/>
              <a:cs typeface="+mj-cs"/>
              <a:sym typeface="Arial" panose="020B0604020202020204" pitchFamily="34" charset="0"/>
            </a:endParaRPr>
          </a:p>
        </p:txBody>
      </p:sp>
      <p:sp>
        <p:nvSpPr>
          <p:cNvPr id="2" name="Title 1"/>
          <p:cNvSpPr>
            <a:spLocks noGrp="1"/>
          </p:cNvSpPr>
          <p:nvPr>
            <p:ph type="title"/>
          </p:nvPr>
        </p:nvSpPr>
        <p:spPr>
          <a:xfrm>
            <a:off x="530225" y="2362200"/>
            <a:ext cx="8293259" cy="400110"/>
          </a:xfrm>
        </p:spPr>
        <p:txBody>
          <a:bodyPr tIns="0" bIns="0" anchor="t">
            <a:spAutoFit/>
          </a:bodyPr>
          <a:lstStyle>
            <a:lvl1pPr algn="l">
              <a:defRPr sz="2600" b="1" cap="none" baseline="0"/>
            </a:lvl1pPr>
          </a:lstStyle>
          <a:p>
            <a:r>
              <a:rPr lang="en-US"/>
              <a:t>Click to edit Master title style</a:t>
            </a:r>
            <a:endParaRPr lang="en-US" dirty="0"/>
          </a:p>
        </p:txBody>
      </p:sp>
      <p:sp>
        <p:nvSpPr>
          <p:cNvPr id="3" name="Rectangle 2"/>
          <p:cNvSpPr/>
          <p:nvPr userDrawn="1"/>
        </p:nvSpPr>
        <p:spPr>
          <a:xfrm>
            <a:off x="8703812" y="105206"/>
            <a:ext cx="976671" cy="1167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7548" tIns="48774" rIns="97548" bIns="48774" rtlCol="0" anchor="ctr"/>
          <a:lstStyle/>
          <a:p>
            <a:pPr algn="ctr"/>
            <a:endParaRPr lang="en-US"/>
          </a:p>
        </p:txBody>
      </p:sp>
      <p:grpSp>
        <p:nvGrpSpPr>
          <p:cNvPr id="11" name="Group 10">
            <a:extLst>
              <a:ext uri="{FF2B5EF4-FFF2-40B4-BE49-F238E27FC236}">
                <a16:creationId xmlns:a16="http://schemas.microsoft.com/office/drawing/2014/main" id="{E58935B8-EBE9-429A-8B80-CD9E1C326DFF}"/>
              </a:ext>
            </a:extLst>
          </p:cNvPr>
          <p:cNvGrpSpPr>
            <a:grpSpLocks noChangeAspect="1"/>
          </p:cNvGrpSpPr>
          <p:nvPr userDrawn="1"/>
        </p:nvGrpSpPr>
        <p:grpSpPr>
          <a:xfrm>
            <a:off x="7907035" y="76200"/>
            <a:ext cx="1849740" cy="1704157"/>
            <a:chOff x="17454" y="1303"/>
            <a:chExt cx="464234" cy="427420"/>
          </a:xfrm>
        </p:grpSpPr>
        <p:pic>
          <p:nvPicPr>
            <p:cNvPr id="13" name="Graphic 3">
              <a:extLst>
                <a:ext uri="{FF2B5EF4-FFF2-40B4-BE49-F238E27FC236}">
                  <a16:creationId xmlns:a16="http://schemas.microsoft.com/office/drawing/2014/main" id="{3FDA8050-7B30-4EA3-A6AA-78CE566A7BD5}"/>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rot="909593">
              <a:off x="208638" y="1303"/>
              <a:ext cx="273050" cy="236220"/>
            </a:xfrm>
            <a:prstGeom prst="rect">
              <a:avLst/>
            </a:prstGeom>
          </p:spPr>
        </p:pic>
        <p:pic>
          <p:nvPicPr>
            <p:cNvPr id="14" name="Graphic 4">
              <a:extLst>
                <a:ext uri="{FF2B5EF4-FFF2-40B4-BE49-F238E27FC236}">
                  <a16:creationId xmlns:a16="http://schemas.microsoft.com/office/drawing/2014/main" id="{8DC50A3A-9FCD-4CA3-94B5-611912ED1A52}"/>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rot="909593">
              <a:off x="17454" y="51747"/>
              <a:ext cx="273050" cy="236220"/>
            </a:xfrm>
            <a:prstGeom prst="rect">
              <a:avLst/>
            </a:prstGeom>
          </p:spPr>
        </p:pic>
        <p:pic>
          <p:nvPicPr>
            <p:cNvPr id="15" name="Graphic 11">
              <a:extLst>
                <a:ext uri="{FF2B5EF4-FFF2-40B4-BE49-F238E27FC236}">
                  <a16:creationId xmlns:a16="http://schemas.microsoft.com/office/drawing/2014/main" id="{158B34B8-5624-442A-9910-E54FBA6E90E0}"/>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rot="909593">
              <a:off x="156828" y="192503"/>
              <a:ext cx="273050" cy="236220"/>
            </a:xfrm>
            <a:prstGeom prst="rect">
              <a:avLst/>
            </a:prstGeom>
          </p:spPr>
        </p:pic>
      </p:grpSp>
    </p:spTree>
    <p:extLst>
      <p:ext uri="{BB962C8B-B14F-4D97-AF65-F5344CB8AC3E}">
        <p14:creationId xmlns:p14="http://schemas.microsoft.com/office/powerpoint/2010/main" val="339473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3" name="Rectangle 2"/>
          <p:cNvSpPr/>
          <p:nvPr userDrawn="1"/>
        </p:nvSpPr>
        <p:spPr>
          <a:xfrm>
            <a:off x="63" y="0"/>
            <a:ext cx="9756648" cy="7315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7548" tIns="48774" rIns="97548" bIns="48774" rtlCol="0" anchor="ctr"/>
          <a:lstStyle/>
          <a:p>
            <a:pPr algn="ctr"/>
            <a:endParaRPr lang="en-US"/>
          </a:p>
        </p:txBody>
      </p:sp>
      <p:grpSp>
        <p:nvGrpSpPr>
          <p:cNvPr id="4" name="Group 3"/>
          <p:cNvGrpSpPr>
            <a:grpSpLocks noChangeAspect="1"/>
          </p:cNvGrpSpPr>
          <p:nvPr userDrawn="1"/>
        </p:nvGrpSpPr>
        <p:grpSpPr>
          <a:xfrm>
            <a:off x="513563" y="6400611"/>
            <a:ext cx="799037" cy="672075"/>
            <a:chOff x="3883026" y="2846388"/>
            <a:chExt cx="1381125" cy="1162051"/>
          </a:xfrm>
          <a:solidFill>
            <a:schemeClr val="tx1"/>
          </a:solidFill>
        </p:grpSpPr>
        <p:sp>
          <p:nvSpPr>
            <p:cNvPr id="5" name="Freeform 5"/>
            <p:cNvSpPr>
              <a:spLocks noEditPoints="1"/>
            </p:cNvSpPr>
            <p:nvPr userDrawn="1"/>
          </p:nvSpPr>
          <p:spPr bwMode="auto">
            <a:xfrm>
              <a:off x="4049713" y="2846388"/>
              <a:ext cx="1022350" cy="998538"/>
            </a:xfrm>
            <a:custGeom>
              <a:avLst/>
              <a:gdLst>
                <a:gd name="T0" fmla="*/ 140 w 270"/>
                <a:gd name="T1" fmla="*/ 7 h 264"/>
                <a:gd name="T2" fmla="*/ 199 w 270"/>
                <a:gd name="T3" fmla="*/ 40 h 264"/>
                <a:gd name="T4" fmla="*/ 53 w 270"/>
                <a:gd name="T5" fmla="*/ 41 h 264"/>
                <a:gd name="T6" fmla="*/ 146 w 270"/>
                <a:gd name="T7" fmla="*/ 21 h 264"/>
                <a:gd name="T8" fmla="*/ 141 w 270"/>
                <a:gd name="T9" fmla="*/ 52 h 264"/>
                <a:gd name="T10" fmla="*/ 190 w 270"/>
                <a:gd name="T11" fmla="*/ 68 h 264"/>
                <a:gd name="T12" fmla="*/ 209 w 270"/>
                <a:gd name="T13" fmla="*/ 94 h 264"/>
                <a:gd name="T14" fmla="*/ 210 w 270"/>
                <a:gd name="T15" fmla="*/ 116 h 264"/>
                <a:gd name="T16" fmla="*/ 221 w 270"/>
                <a:gd name="T17" fmla="*/ 90 h 264"/>
                <a:gd name="T18" fmla="*/ 184 w 270"/>
                <a:gd name="T19" fmla="*/ 49 h 264"/>
                <a:gd name="T20" fmla="*/ 198 w 270"/>
                <a:gd name="T21" fmla="*/ 33 h 264"/>
                <a:gd name="T22" fmla="*/ 225 w 270"/>
                <a:gd name="T23" fmla="*/ 44 h 264"/>
                <a:gd name="T24" fmla="*/ 260 w 270"/>
                <a:gd name="T25" fmla="*/ 125 h 264"/>
                <a:gd name="T26" fmla="*/ 63 w 270"/>
                <a:gd name="T27" fmla="*/ 59 h 264"/>
                <a:gd name="T28" fmla="*/ 134 w 270"/>
                <a:gd name="T29" fmla="*/ 77 h 264"/>
                <a:gd name="T30" fmla="*/ 185 w 270"/>
                <a:gd name="T31" fmla="*/ 76 h 264"/>
                <a:gd name="T32" fmla="*/ 61 w 270"/>
                <a:gd name="T33" fmla="*/ 126 h 264"/>
                <a:gd name="T34" fmla="*/ 180 w 270"/>
                <a:gd name="T35" fmla="*/ 97 h 264"/>
                <a:gd name="T36" fmla="*/ 207 w 270"/>
                <a:gd name="T37" fmla="*/ 112 h 264"/>
                <a:gd name="T38" fmla="*/ 74 w 270"/>
                <a:gd name="T39" fmla="*/ 122 h 264"/>
                <a:gd name="T40" fmla="*/ 141 w 270"/>
                <a:gd name="T41" fmla="*/ 83 h 264"/>
                <a:gd name="T42" fmla="*/ 156 w 270"/>
                <a:gd name="T43" fmla="*/ 107 h 264"/>
                <a:gd name="T44" fmla="*/ 113 w 270"/>
                <a:gd name="T45" fmla="*/ 100 h 264"/>
                <a:gd name="T46" fmla="*/ 134 w 270"/>
                <a:gd name="T47" fmla="*/ 98 h 264"/>
                <a:gd name="T48" fmla="*/ 120 w 270"/>
                <a:gd name="T49" fmla="*/ 132 h 264"/>
                <a:gd name="T50" fmla="*/ 119 w 270"/>
                <a:gd name="T51" fmla="*/ 134 h 264"/>
                <a:gd name="T52" fmla="*/ 121 w 270"/>
                <a:gd name="T53" fmla="*/ 142 h 264"/>
                <a:gd name="T54" fmla="*/ 142 w 270"/>
                <a:gd name="T55" fmla="*/ 145 h 264"/>
                <a:gd name="T56" fmla="*/ 140 w 270"/>
                <a:gd name="T57" fmla="*/ 114 h 264"/>
                <a:gd name="T58" fmla="*/ 72 w 270"/>
                <a:gd name="T59" fmla="*/ 138 h 264"/>
                <a:gd name="T60" fmla="*/ 98 w 270"/>
                <a:gd name="T61" fmla="*/ 164 h 264"/>
                <a:gd name="T62" fmla="*/ 81 w 270"/>
                <a:gd name="T63" fmla="*/ 139 h 264"/>
                <a:gd name="T64" fmla="*/ 201 w 270"/>
                <a:gd name="T65" fmla="*/ 125 h 264"/>
                <a:gd name="T66" fmla="*/ 240 w 270"/>
                <a:gd name="T67" fmla="*/ 132 h 264"/>
                <a:gd name="T68" fmla="*/ 241 w 270"/>
                <a:gd name="T69" fmla="*/ 132 h 264"/>
                <a:gd name="T70" fmla="*/ 201 w 270"/>
                <a:gd name="T71" fmla="*/ 184 h 264"/>
                <a:gd name="T72" fmla="*/ 67 w 270"/>
                <a:gd name="T73" fmla="*/ 134 h 264"/>
                <a:gd name="T74" fmla="*/ 32 w 270"/>
                <a:gd name="T75" fmla="*/ 189 h 264"/>
                <a:gd name="T76" fmla="*/ 42 w 270"/>
                <a:gd name="T77" fmla="*/ 181 h 264"/>
                <a:gd name="T78" fmla="*/ 29 w 270"/>
                <a:gd name="T79" fmla="*/ 156 h 264"/>
                <a:gd name="T80" fmla="*/ 36 w 270"/>
                <a:gd name="T81" fmla="*/ 132 h 264"/>
                <a:gd name="T82" fmla="*/ 52 w 270"/>
                <a:gd name="T83" fmla="*/ 143 h 264"/>
                <a:gd name="T84" fmla="*/ 107 w 270"/>
                <a:gd name="T85" fmla="*/ 146 h 264"/>
                <a:gd name="T86" fmla="*/ 111 w 270"/>
                <a:gd name="T87" fmla="*/ 149 h 264"/>
                <a:gd name="T88" fmla="*/ 166 w 270"/>
                <a:gd name="T89" fmla="*/ 150 h 264"/>
                <a:gd name="T90" fmla="*/ 181 w 270"/>
                <a:gd name="T91" fmla="*/ 159 h 264"/>
                <a:gd name="T92" fmla="*/ 181 w 270"/>
                <a:gd name="T93" fmla="*/ 176 h 264"/>
                <a:gd name="T94" fmla="*/ 196 w 270"/>
                <a:gd name="T95" fmla="*/ 169 h 264"/>
                <a:gd name="T96" fmla="*/ 134 w 270"/>
                <a:gd name="T97" fmla="*/ 162 h 264"/>
                <a:gd name="T98" fmla="*/ 157 w 270"/>
                <a:gd name="T99" fmla="*/ 162 h 264"/>
                <a:gd name="T100" fmla="*/ 145 w 270"/>
                <a:gd name="T101" fmla="*/ 168 h 264"/>
                <a:gd name="T102" fmla="*/ 153 w 270"/>
                <a:gd name="T103" fmla="*/ 179 h 264"/>
                <a:gd name="T104" fmla="*/ 121 w 270"/>
                <a:gd name="T105" fmla="*/ 183 h 264"/>
                <a:gd name="T106" fmla="*/ 192 w 270"/>
                <a:gd name="T107" fmla="*/ 206 h 264"/>
                <a:gd name="T108" fmla="*/ 88 w 270"/>
                <a:gd name="T109" fmla="*/ 188 h 264"/>
                <a:gd name="T110" fmla="*/ 71 w 270"/>
                <a:gd name="T111" fmla="*/ 198 h 264"/>
                <a:gd name="T112" fmla="*/ 200 w 270"/>
                <a:gd name="T113" fmla="*/ 211 h 264"/>
                <a:gd name="T114" fmla="*/ 222 w 270"/>
                <a:gd name="T115" fmla="*/ 217 h 264"/>
                <a:gd name="T116" fmla="*/ 134 w 270"/>
                <a:gd name="T117" fmla="*/ 231 h 264"/>
                <a:gd name="T118" fmla="*/ 149 w 270"/>
                <a:gd name="T119" fmla="*/ 211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0" h="264">
                  <a:moveTo>
                    <a:pt x="253" y="73"/>
                  </a:moveTo>
                  <a:cubicBezTo>
                    <a:pt x="266" y="99"/>
                    <a:pt x="270" y="134"/>
                    <a:pt x="261" y="163"/>
                  </a:cubicBezTo>
                  <a:cubicBezTo>
                    <a:pt x="253" y="197"/>
                    <a:pt x="224" y="232"/>
                    <a:pt x="190" y="246"/>
                  </a:cubicBezTo>
                  <a:cubicBezTo>
                    <a:pt x="153" y="264"/>
                    <a:pt x="99" y="260"/>
                    <a:pt x="66" y="236"/>
                  </a:cubicBezTo>
                  <a:cubicBezTo>
                    <a:pt x="19" y="204"/>
                    <a:pt x="0" y="148"/>
                    <a:pt x="14" y="94"/>
                  </a:cubicBezTo>
                  <a:cubicBezTo>
                    <a:pt x="23" y="62"/>
                    <a:pt x="48" y="29"/>
                    <a:pt x="80" y="14"/>
                  </a:cubicBezTo>
                  <a:cubicBezTo>
                    <a:pt x="97" y="5"/>
                    <a:pt x="117" y="1"/>
                    <a:pt x="138" y="0"/>
                  </a:cubicBezTo>
                  <a:cubicBezTo>
                    <a:pt x="186" y="0"/>
                    <a:pt x="232" y="29"/>
                    <a:pt x="253" y="73"/>
                  </a:cubicBezTo>
                  <a:close/>
                  <a:moveTo>
                    <a:pt x="140" y="7"/>
                  </a:moveTo>
                  <a:cubicBezTo>
                    <a:pt x="141" y="12"/>
                    <a:pt x="141" y="19"/>
                    <a:pt x="141" y="24"/>
                  </a:cubicBezTo>
                  <a:cubicBezTo>
                    <a:pt x="141" y="24"/>
                    <a:pt x="141" y="23"/>
                    <a:pt x="141" y="23"/>
                  </a:cubicBezTo>
                  <a:cubicBezTo>
                    <a:pt x="142" y="22"/>
                    <a:pt x="143" y="23"/>
                    <a:pt x="143" y="24"/>
                  </a:cubicBezTo>
                  <a:cubicBezTo>
                    <a:pt x="143" y="24"/>
                    <a:pt x="144" y="26"/>
                    <a:pt x="143" y="27"/>
                  </a:cubicBezTo>
                  <a:cubicBezTo>
                    <a:pt x="144" y="27"/>
                    <a:pt x="144" y="26"/>
                    <a:pt x="145" y="26"/>
                  </a:cubicBezTo>
                  <a:cubicBezTo>
                    <a:pt x="159" y="27"/>
                    <a:pt x="173" y="31"/>
                    <a:pt x="185" y="38"/>
                  </a:cubicBezTo>
                  <a:cubicBezTo>
                    <a:pt x="185" y="38"/>
                    <a:pt x="185" y="38"/>
                    <a:pt x="185" y="38"/>
                  </a:cubicBezTo>
                  <a:cubicBezTo>
                    <a:pt x="187" y="37"/>
                    <a:pt x="191" y="35"/>
                    <a:pt x="193" y="37"/>
                  </a:cubicBezTo>
                  <a:cubicBezTo>
                    <a:pt x="196" y="36"/>
                    <a:pt x="197" y="40"/>
                    <a:pt x="199" y="40"/>
                  </a:cubicBezTo>
                  <a:cubicBezTo>
                    <a:pt x="202" y="42"/>
                    <a:pt x="206" y="46"/>
                    <a:pt x="206" y="49"/>
                  </a:cubicBezTo>
                  <a:cubicBezTo>
                    <a:pt x="207" y="50"/>
                    <a:pt x="209" y="51"/>
                    <a:pt x="209" y="52"/>
                  </a:cubicBezTo>
                  <a:cubicBezTo>
                    <a:pt x="211" y="48"/>
                    <a:pt x="215" y="45"/>
                    <a:pt x="218" y="41"/>
                  </a:cubicBezTo>
                  <a:cubicBezTo>
                    <a:pt x="221" y="40"/>
                    <a:pt x="221" y="40"/>
                    <a:pt x="221" y="40"/>
                  </a:cubicBezTo>
                  <a:cubicBezTo>
                    <a:pt x="201" y="22"/>
                    <a:pt x="178" y="12"/>
                    <a:pt x="153" y="8"/>
                  </a:cubicBezTo>
                  <a:cubicBezTo>
                    <a:pt x="149" y="7"/>
                    <a:pt x="144" y="8"/>
                    <a:pt x="140" y="7"/>
                  </a:cubicBezTo>
                  <a:close/>
                  <a:moveTo>
                    <a:pt x="133" y="7"/>
                  </a:moveTo>
                  <a:cubicBezTo>
                    <a:pt x="108" y="8"/>
                    <a:pt x="85" y="17"/>
                    <a:pt x="65" y="32"/>
                  </a:cubicBezTo>
                  <a:cubicBezTo>
                    <a:pt x="61" y="34"/>
                    <a:pt x="57" y="38"/>
                    <a:pt x="53" y="41"/>
                  </a:cubicBezTo>
                  <a:cubicBezTo>
                    <a:pt x="54" y="41"/>
                    <a:pt x="54" y="41"/>
                    <a:pt x="54" y="41"/>
                  </a:cubicBezTo>
                  <a:cubicBezTo>
                    <a:pt x="59" y="44"/>
                    <a:pt x="64" y="50"/>
                    <a:pt x="68" y="54"/>
                  </a:cubicBezTo>
                  <a:cubicBezTo>
                    <a:pt x="68" y="53"/>
                    <a:pt x="68" y="53"/>
                    <a:pt x="68" y="53"/>
                  </a:cubicBezTo>
                  <a:cubicBezTo>
                    <a:pt x="87" y="36"/>
                    <a:pt x="109" y="27"/>
                    <a:pt x="133" y="26"/>
                  </a:cubicBezTo>
                  <a:cubicBezTo>
                    <a:pt x="133" y="24"/>
                    <a:pt x="133" y="24"/>
                    <a:pt x="133" y="24"/>
                  </a:cubicBezTo>
                  <a:cubicBezTo>
                    <a:pt x="133" y="9"/>
                    <a:pt x="133" y="9"/>
                    <a:pt x="133" y="9"/>
                  </a:cubicBezTo>
                  <a:lnTo>
                    <a:pt x="133" y="7"/>
                  </a:lnTo>
                  <a:close/>
                  <a:moveTo>
                    <a:pt x="155" y="17"/>
                  </a:moveTo>
                  <a:cubicBezTo>
                    <a:pt x="146" y="21"/>
                    <a:pt x="146" y="21"/>
                    <a:pt x="146" y="21"/>
                  </a:cubicBezTo>
                  <a:cubicBezTo>
                    <a:pt x="145" y="21"/>
                    <a:pt x="144" y="20"/>
                    <a:pt x="143" y="21"/>
                  </a:cubicBezTo>
                  <a:cubicBezTo>
                    <a:pt x="143" y="21"/>
                    <a:pt x="143" y="22"/>
                    <a:pt x="143" y="22"/>
                  </a:cubicBezTo>
                  <a:cubicBezTo>
                    <a:pt x="147" y="27"/>
                    <a:pt x="153" y="24"/>
                    <a:pt x="157" y="23"/>
                  </a:cubicBezTo>
                  <a:cubicBezTo>
                    <a:pt x="160" y="25"/>
                    <a:pt x="163" y="23"/>
                    <a:pt x="165" y="21"/>
                  </a:cubicBezTo>
                  <a:cubicBezTo>
                    <a:pt x="165" y="21"/>
                    <a:pt x="165" y="21"/>
                    <a:pt x="165" y="21"/>
                  </a:cubicBezTo>
                  <a:cubicBezTo>
                    <a:pt x="163" y="18"/>
                    <a:pt x="159" y="17"/>
                    <a:pt x="155" y="17"/>
                  </a:cubicBezTo>
                  <a:close/>
                  <a:moveTo>
                    <a:pt x="140" y="33"/>
                  </a:moveTo>
                  <a:cubicBezTo>
                    <a:pt x="141" y="34"/>
                    <a:pt x="141" y="34"/>
                    <a:pt x="141" y="34"/>
                  </a:cubicBezTo>
                  <a:cubicBezTo>
                    <a:pt x="141" y="40"/>
                    <a:pt x="141" y="46"/>
                    <a:pt x="141" y="52"/>
                  </a:cubicBezTo>
                  <a:cubicBezTo>
                    <a:pt x="143" y="51"/>
                    <a:pt x="145" y="52"/>
                    <a:pt x="148" y="52"/>
                  </a:cubicBezTo>
                  <a:cubicBezTo>
                    <a:pt x="160" y="54"/>
                    <a:pt x="172" y="58"/>
                    <a:pt x="182" y="66"/>
                  </a:cubicBezTo>
                  <a:cubicBezTo>
                    <a:pt x="181" y="64"/>
                    <a:pt x="180" y="63"/>
                    <a:pt x="179" y="61"/>
                  </a:cubicBezTo>
                  <a:cubicBezTo>
                    <a:pt x="180" y="61"/>
                    <a:pt x="180" y="61"/>
                    <a:pt x="180" y="61"/>
                  </a:cubicBezTo>
                  <a:cubicBezTo>
                    <a:pt x="180" y="59"/>
                    <a:pt x="178" y="58"/>
                    <a:pt x="178" y="56"/>
                  </a:cubicBezTo>
                  <a:cubicBezTo>
                    <a:pt x="178" y="56"/>
                    <a:pt x="179" y="55"/>
                    <a:pt x="179" y="56"/>
                  </a:cubicBezTo>
                  <a:cubicBezTo>
                    <a:pt x="181" y="58"/>
                    <a:pt x="183" y="60"/>
                    <a:pt x="185" y="62"/>
                  </a:cubicBezTo>
                  <a:cubicBezTo>
                    <a:pt x="186" y="62"/>
                    <a:pt x="187" y="62"/>
                    <a:pt x="188" y="63"/>
                  </a:cubicBezTo>
                  <a:cubicBezTo>
                    <a:pt x="190" y="64"/>
                    <a:pt x="189" y="67"/>
                    <a:pt x="190" y="68"/>
                  </a:cubicBezTo>
                  <a:cubicBezTo>
                    <a:pt x="191" y="72"/>
                    <a:pt x="195" y="74"/>
                    <a:pt x="195" y="78"/>
                  </a:cubicBezTo>
                  <a:cubicBezTo>
                    <a:pt x="195" y="78"/>
                    <a:pt x="196" y="78"/>
                    <a:pt x="197" y="78"/>
                  </a:cubicBezTo>
                  <a:cubicBezTo>
                    <a:pt x="200" y="83"/>
                    <a:pt x="200" y="83"/>
                    <a:pt x="200" y="83"/>
                  </a:cubicBezTo>
                  <a:cubicBezTo>
                    <a:pt x="200" y="84"/>
                    <a:pt x="200" y="85"/>
                    <a:pt x="201" y="86"/>
                  </a:cubicBezTo>
                  <a:cubicBezTo>
                    <a:pt x="203" y="86"/>
                    <a:pt x="204" y="84"/>
                    <a:pt x="206" y="84"/>
                  </a:cubicBezTo>
                  <a:cubicBezTo>
                    <a:pt x="208" y="86"/>
                    <a:pt x="205" y="88"/>
                    <a:pt x="205" y="89"/>
                  </a:cubicBezTo>
                  <a:cubicBezTo>
                    <a:pt x="206" y="89"/>
                    <a:pt x="208" y="88"/>
                    <a:pt x="208" y="89"/>
                  </a:cubicBezTo>
                  <a:cubicBezTo>
                    <a:pt x="209" y="91"/>
                    <a:pt x="207" y="92"/>
                    <a:pt x="207" y="92"/>
                  </a:cubicBezTo>
                  <a:cubicBezTo>
                    <a:pt x="207" y="94"/>
                    <a:pt x="208" y="94"/>
                    <a:pt x="209" y="94"/>
                  </a:cubicBezTo>
                  <a:cubicBezTo>
                    <a:pt x="210" y="94"/>
                    <a:pt x="211" y="95"/>
                    <a:pt x="210" y="96"/>
                  </a:cubicBezTo>
                  <a:cubicBezTo>
                    <a:pt x="213" y="99"/>
                    <a:pt x="209" y="103"/>
                    <a:pt x="211" y="107"/>
                  </a:cubicBezTo>
                  <a:cubicBezTo>
                    <a:pt x="212" y="109"/>
                    <a:pt x="211" y="111"/>
                    <a:pt x="209" y="113"/>
                  </a:cubicBezTo>
                  <a:cubicBezTo>
                    <a:pt x="209" y="116"/>
                    <a:pt x="207" y="117"/>
                    <a:pt x="206" y="120"/>
                  </a:cubicBezTo>
                  <a:cubicBezTo>
                    <a:pt x="202" y="120"/>
                    <a:pt x="202" y="120"/>
                    <a:pt x="202" y="120"/>
                  </a:cubicBezTo>
                  <a:cubicBezTo>
                    <a:pt x="201" y="122"/>
                    <a:pt x="204" y="124"/>
                    <a:pt x="202" y="125"/>
                  </a:cubicBezTo>
                  <a:cubicBezTo>
                    <a:pt x="209" y="125"/>
                    <a:pt x="209" y="125"/>
                    <a:pt x="209" y="125"/>
                  </a:cubicBezTo>
                  <a:cubicBezTo>
                    <a:pt x="209" y="125"/>
                    <a:pt x="209" y="125"/>
                    <a:pt x="209" y="125"/>
                  </a:cubicBezTo>
                  <a:cubicBezTo>
                    <a:pt x="208" y="122"/>
                    <a:pt x="208" y="118"/>
                    <a:pt x="210" y="116"/>
                  </a:cubicBezTo>
                  <a:cubicBezTo>
                    <a:pt x="211" y="113"/>
                    <a:pt x="211" y="110"/>
                    <a:pt x="213" y="109"/>
                  </a:cubicBezTo>
                  <a:cubicBezTo>
                    <a:pt x="213" y="108"/>
                    <a:pt x="214" y="108"/>
                    <a:pt x="215" y="109"/>
                  </a:cubicBezTo>
                  <a:cubicBezTo>
                    <a:pt x="215" y="111"/>
                    <a:pt x="215" y="113"/>
                    <a:pt x="213" y="115"/>
                  </a:cubicBezTo>
                  <a:cubicBezTo>
                    <a:pt x="216" y="118"/>
                    <a:pt x="215" y="122"/>
                    <a:pt x="215" y="126"/>
                  </a:cubicBezTo>
                  <a:cubicBezTo>
                    <a:pt x="222" y="125"/>
                    <a:pt x="228" y="125"/>
                    <a:pt x="234" y="125"/>
                  </a:cubicBezTo>
                  <a:cubicBezTo>
                    <a:pt x="234" y="124"/>
                    <a:pt x="234" y="124"/>
                    <a:pt x="234" y="124"/>
                  </a:cubicBezTo>
                  <a:cubicBezTo>
                    <a:pt x="233" y="112"/>
                    <a:pt x="230" y="101"/>
                    <a:pt x="225" y="91"/>
                  </a:cubicBezTo>
                  <a:cubicBezTo>
                    <a:pt x="224" y="91"/>
                    <a:pt x="223" y="92"/>
                    <a:pt x="221" y="92"/>
                  </a:cubicBezTo>
                  <a:cubicBezTo>
                    <a:pt x="221" y="91"/>
                    <a:pt x="221" y="91"/>
                    <a:pt x="221" y="90"/>
                  </a:cubicBezTo>
                  <a:cubicBezTo>
                    <a:pt x="218" y="88"/>
                    <a:pt x="217" y="85"/>
                    <a:pt x="214" y="82"/>
                  </a:cubicBezTo>
                  <a:cubicBezTo>
                    <a:pt x="210" y="83"/>
                    <a:pt x="209" y="79"/>
                    <a:pt x="206" y="79"/>
                  </a:cubicBezTo>
                  <a:cubicBezTo>
                    <a:pt x="203" y="78"/>
                    <a:pt x="205" y="73"/>
                    <a:pt x="201" y="74"/>
                  </a:cubicBezTo>
                  <a:cubicBezTo>
                    <a:pt x="200" y="74"/>
                    <a:pt x="198" y="72"/>
                    <a:pt x="197" y="70"/>
                  </a:cubicBezTo>
                  <a:cubicBezTo>
                    <a:pt x="197" y="67"/>
                    <a:pt x="197" y="63"/>
                    <a:pt x="194" y="61"/>
                  </a:cubicBezTo>
                  <a:cubicBezTo>
                    <a:pt x="191" y="60"/>
                    <a:pt x="190" y="63"/>
                    <a:pt x="188" y="63"/>
                  </a:cubicBezTo>
                  <a:cubicBezTo>
                    <a:pt x="187" y="62"/>
                    <a:pt x="187" y="61"/>
                    <a:pt x="187" y="59"/>
                  </a:cubicBezTo>
                  <a:cubicBezTo>
                    <a:pt x="187" y="59"/>
                    <a:pt x="186" y="58"/>
                    <a:pt x="186" y="57"/>
                  </a:cubicBezTo>
                  <a:cubicBezTo>
                    <a:pt x="189" y="53"/>
                    <a:pt x="182" y="53"/>
                    <a:pt x="184" y="49"/>
                  </a:cubicBezTo>
                  <a:cubicBezTo>
                    <a:pt x="183" y="46"/>
                    <a:pt x="180" y="45"/>
                    <a:pt x="179" y="43"/>
                  </a:cubicBezTo>
                  <a:cubicBezTo>
                    <a:pt x="169" y="38"/>
                    <a:pt x="159" y="35"/>
                    <a:pt x="148" y="34"/>
                  </a:cubicBezTo>
                  <a:cubicBezTo>
                    <a:pt x="145" y="33"/>
                    <a:pt x="143" y="34"/>
                    <a:pt x="140" y="33"/>
                  </a:cubicBezTo>
                  <a:close/>
                  <a:moveTo>
                    <a:pt x="198" y="33"/>
                  </a:moveTo>
                  <a:cubicBezTo>
                    <a:pt x="197" y="34"/>
                    <a:pt x="196" y="32"/>
                    <a:pt x="194" y="33"/>
                  </a:cubicBezTo>
                  <a:cubicBezTo>
                    <a:pt x="194" y="34"/>
                    <a:pt x="194" y="34"/>
                    <a:pt x="195" y="35"/>
                  </a:cubicBezTo>
                  <a:cubicBezTo>
                    <a:pt x="197" y="36"/>
                    <a:pt x="198" y="40"/>
                    <a:pt x="201" y="39"/>
                  </a:cubicBezTo>
                  <a:cubicBezTo>
                    <a:pt x="202" y="38"/>
                    <a:pt x="201" y="37"/>
                    <a:pt x="201" y="35"/>
                  </a:cubicBezTo>
                  <a:cubicBezTo>
                    <a:pt x="200" y="34"/>
                    <a:pt x="199" y="33"/>
                    <a:pt x="198" y="33"/>
                  </a:cubicBezTo>
                  <a:close/>
                  <a:moveTo>
                    <a:pt x="83" y="50"/>
                  </a:moveTo>
                  <a:cubicBezTo>
                    <a:pt x="79" y="53"/>
                    <a:pt x="76" y="56"/>
                    <a:pt x="72" y="59"/>
                  </a:cubicBezTo>
                  <a:cubicBezTo>
                    <a:pt x="76" y="62"/>
                    <a:pt x="80" y="67"/>
                    <a:pt x="85" y="71"/>
                  </a:cubicBezTo>
                  <a:cubicBezTo>
                    <a:pt x="85" y="72"/>
                    <a:pt x="85" y="72"/>
                    <a:pt x="85" y="72"/>
                  </a:cubicBezTo>
                  <a:cubicBezTo>
                    <a:pt x="96" y="61"/>
                    <a:pt x="109" y="55"/>
                    <a:pt x="123" y="52"/>
                  </a:cubicBezTo>
                  <a:cubicBezTo>
                    <a:pt x="127" y="52"/>
                    <a:pt x="130" y="51"/>
                    <a:pt x="133" y="52"/>
                  </a:cubicBezTo>
                  <a:cubicBezTo>
                    <a:pt x="133" y="46"/>
                    <a:pt x="133" y="39"/>
                    <a:pt x="133" y="33"/>
                  </a:cubicBezTo>
                  <a:cubicBezTo>
                    <a:pt x="115" y="34"/>
                    <a:pt x="98" y="40"/>
                    <a:pt x="83" y="50"/>
                  </a:cubicBezTo>
                  <a:close/>
                  <a:moveTo>
                    <a:pt x="225" y="44"/>
                  </a:moveTo>
                  <a:cubicBezTo>
                    <a:pt x="222" y="49"/>
                    <a:pt x="217" y="53"/>
                    <a:pt x="213" y="58"/>
                  </a:cubicBezTo>
                  <a:cubicBezTo>
                    <a:pt x="210" y="58"/>
                    <a:pt x="210" y="58"/>
                    <a:pt x="210" y="58"/>
                  </a:cubicBezTo>
                  <a:cubicBezTo>
                    <a:pt x="212" y="59"/>
                    <a:pt x="212" y="60"/>
                    <a:pt x="213" y="61"/>
                  </a:cubicBezTo>
                  <a:cubicBezTo>
                    <a:pt x="218" y="64"/>
                    <a:pt x="219" y="69"/>
                    <a:pt x="223" y="71"/>
                  </a:cubicBezTo>
                  <a:cubicBezTo>
                    <a:pt x="225" y="76"/>
                    <a:pt x="231" y="80"/>
                    <a:pt x="231" y="85"/>
                  </a:cubicBezTo>
                  <a:cubicBezTo>
                    <a:pt x="236" y="98"/>
                    <a:pt x="240" y="111"/>
                    <a:pt x="240" y="125"/>
                  </a:cubicBezTo>
                  <a:cubicBezTo>
                    <a:pt x="240" y="126"/>
                    <a:pt x="240" y="126"/>
                    <a:pt x="240" y="126"/>
                  </a:cubicBezTo>
                  <a:cubicBezTo>
                    <a:pt x="241" y="126"/>
                    <a:pt x="241" y="126"/>
                    <a:pt x="242" y="125"/>
                  </a:cubicBezTo>
                  <a:cubicBezTo>
                    <a:pt x="260" y="125"/>
                    <a:pt x="260" y="125"/>
                    <a:pt x="260" y="125"/>
                  </a:cubicBezTo>
                  <a:cubicBezTo>
                    <a:pt x="259" y="123"/>
                    <a:pt x="259" y="121"/>
                    <a:pt x="259" y="118"/>
                  </a:cubicBezTo>
                  <a:cubicBezTo>
                    <a:pt x="256" y="90"/>
                    <a:pt x="244" y="66"/>
                    <a:pt x="225" y="44"/>
                  </a:cubicBezTo>
                  <a:close/>
                  <a:moveTo>
                    <a:pt x="50" y="45"/>
                  </a:moveTo>
                  <a:cubicBezTo>
                    <a:pt x="32" y="65"/>
                    <a:pt x="20" y="88"/>
                    <a:pt x="17" y="114"/>
                  </a:cubicBezTo>
                  <a:cubicBezTo>
                    <a:pt x="16" y="118"/>
                    <a:pt x="17" y="122"/>
                    <a:pt x="16" y="126"/>
                  </a:cubicBezTo>
                  <a:cubicBezTo>
                    <a:pt x="22" y="126"/>
                    <a:pt x="29" y="126"/>
                    <a:pt x="36" y="126"/>
                  </a:cubicBezTo>
                  <a:cubicBezTo>
                    <a:pt x="35" y="124"/>
                    <a:pt x="35" y="124"/>
                    <a:pt x="35" y="124"/>
                  </a:cubicBezTo>
                  <a:cubicBezTo>
                    <a:pt x="36" y="103"/>
                    <a:pt x="43" y="85"/>
                    <a:pt x="54" y="69"/>
                  </a:cubicBezTo>
                  <a:cubicBezTo>
                    <a:pt x="57" y="66"/>
                    <a:pt x="59" y="61"/>
                    <a:pt x="63" y="59"/>
                  </a:cubicBezTo>
                  <a:cubicBezTo>
                    <a:pt x="59" y="55"/>
                    <a:pt x="55" y="51"/>
                    <a:pt x="50" y="46"/>
                  </a:cubicBezTo>
                  <a:lnTo>
                    <a:pt x="50" y="45"/>
                  </a:lnTo>
                  <a:close/>
                  <a:moveTo>
                    <a:pt x="134" y="58"/>
                  </a:moveTo>
                  <a:cubicBezTo>
                    <a:pt x="133" y="59"/>
                    <a:pt x="133" y="59"/>
                    <a:pt x="133" y="59"/>
                  </a:cubicBezTo>
                  <a:cubicBezTo>
                    <a:pt x="116" y="60"/>
                    <a:pt x="102" y="67"/>
                    <a:pt x="90" y="77"/>
                  </a:cubicBezTo>
                  <a:cubicBezTo>
                    <a:pt x="95" y="80"/>
                    <a:pt x="99" y="85"/>
                    <a:pt x="104" y="89"/>
                  </a:cubicBezTo>
                  <a:cubicBezTo>
                    <a:pt x="104" y="89"/>
                    <a:pt x="104" y="88"/>
                    <a:pt x="105" y="88"/>
                  </a:cubicBezTo>
                  <a:cubicBezTo>
                    <a:pt x="111" y="84"/>
                    <a:pt x="117" y="80"/>
                    <a:pt x="124" y="78"/>
                  </a:cubicBezTo>
                  <a:cubicBezTo>
                    <a:pt x="127" y="78"/>
                    <a:pt x="130" y="76"/>
                    <a:pt x="134" y="77"/>
                  </a:cubicBezTo>
                  <a:cubicBezTo>
                    <a:pt x="133" y="71"/>
                    <a:pt x="133" y="64"/>
                    <a:pt x="134" y="58"/>
                  </a:cubicBezTo>
                  <a:close/>
                  <a:moveTo>
                    <a:pt x="140" y="58"/>
                  </a:moveTo>
                  <a:cubicBezTo>
                    <a:pt x="141" y="59"/>
                    <a:pt x="141" y="59"/>
                    <a:pt x="141" y="59"/>
                  </a:cubicBezTo>
                  <a:cubicBezTo>
                    <a:pt x="141" y="77"/>
                    <a:pt x="141" y="77"/>
                    <a:pt x="141" y="77"/>
                  </a:cubicBezTo>
                  <a:cubicBezTo>
                    <a:pt x="143" y="76"/>
                    <a:pt x="143" y="76"/>
                    <a:pt x="143" y="76"/>
                  </a:cubicBezTo>
                  <a:cubicBezTo>
                    <a:pt x="153" y="78"/>
                    <a:pt x="163" y="81"/>
                    <a:pt x="171" y="88"/>
                  </a:cubicBezTo>
                  <a:cubicBezTo>
                    <a:pt x="172" y="89"/>
                    <a:pt x="172" y="89"/>
                    <a:pt x="172" y="89"/>
                  </a:cubicBezTo>
                  <a:cubicBezTo>
                    <a:pt x="175" y="85"/>
                    <a:pt x="179" y="82"/>
                    <a:pt x="182" y="78"/>
                  </a:cubicBezTo>
                  <a:cubicBezTo>
                    <a:pt x="185" y="76"/>
                    <a:pt x="185" y="76"/>
                    <a:pt x="185" y="76"/>
                  </a:cubicBezTo>
                  <a:cubicBezTo>
                    <a:pt x="184" y="76"/>
                    <a:pt x="184" y="76"/>
                    <a:pt x="184" y="76"/>
                  </a:cubicBezTo>
                  <a:cubicBezTo>
                    <a:pt x="177" y="70"/>
                    <a:pt x="169" y="65"/>
                    <a:pt x="161" y="62"/>
                  </a:cubicBezTo>
                  <a:cubicBezTo>
                    <a:pt x="154" y="60"/>
                    <a:pt x="147" y="59"/>
                    <a:pt x="140" y="58"/>
                  </a:cubicBezTo>
                  <a:close/>
                  <a:moveTo>
                    <a:pt x="67" y="63"/>
                  </a:moveTo>
                  <a:cubicBezTo>
                    <a:pt x="67" y="64"/>
                    <a:pt x="67" y="64"/>
                    <a:pt x="67" y="64"/>
                  </a:cubicBezTo>
                  <a:cubicBezTo>
                    <a:pt x="60" y="73"/>
                    <a:pt x="60" y="73"/>
                    <a:pt x="60" y="73"/>
                  </a:cubicBezTo>
                  <a:cubicBezTo>
                    <a:pt x="49" y="88"/>
                    <a:pt x="43" y="106"/>
                    <a:pt x="42" y="126"/>
                  </a:cubicBezTo>
                  <a:cubicBezTo>
                    <a:pt x="59" y="126"/>
                    <a:pt x="59" y="126"/>
                    <a:pt x="59" y="126"/>
                  </a:cubicBezTo>
                  <a:cubicBezTo>
                    <a:pt x="61" y="126"/>
                    <a:pt x="61" y="126"/>
                    <a:pt x="61" y="126"/>
                  </a:cubicBezTo>
                  <a:cubicBezTo>
                    <a:pt x="60" y="126"/>
                    <a:pt x="61" y="125"/>
                    <a:pt x="60" y="124"/>
                  </a:cubicBezTo>
                  <a:cubicBezTo>
                    <a:pt x="62" y="106"/>
                    <a:pt x="68" y="90"/>
                    <a:pt x="81" y="76"/>
                  </a:cubicBezTo>
                  <a:cubicBezTo>
                    <a:pt x="76" y="72"/>
                    <a:pt x="71" y="68"/>
                    <a:pt x="67" y="63"/>
                  </a:cubicBezTo>
                  <a:close/>
                  <a:moveTo>
                    <a:pt x="189" y="81"/>
                  </a:moveTo>
                  <a:cubicBezTo>
                    <a:pt x="189" y="81"/>
                    <a:pt x="189" y="81"/>
                    <a:pt x="189" y="81"/>
                  </a:cubicBezTo>
                  <a:cubicBezTo>
                    <a:pt x="183" y="88"/>
                    <a:pt x="177" y="94"/>
                    <a:pt x="171" y="100"/>
                  </a:cubicBezTo>
                  <a:cubicBezTo>
                    <a:pt x="171" y="101"/>
                    <a:pt x="172" y="102"/>
                    <a:pt x="173" y="102"/>
                  </a:cubicBezTo>
                  <a:cubicBezTo>
                    <a:pt x="173" y="100"/>
                    <a:pt x="174" y="99"/>
                    <a:pt x="174" y="97"/>
                  </a:cubicBezTo>
                  <a:cubicBezTo>
                    <a:pt x="175" y="95"/>
                    <a:pt x="178" y="97"/>
                    <a:pt x="180" y="97"/>
                  </a:cubicBezTo>
                  <a:cubicBezTo>
                    <a:pt x="183" y="96"/>
                    <a:pt x="186" y="98"/>
                    <a:pt x="189" y="98"/>
                  </a:cubicBezTo>
                  <a:cubicBezTo>
                    <a:pt x="191" y="99"/>
                    <a:pt x="191" y="102"/>
                    <a:pt x="193" y="103"/>
                  </a:cubicBezTo>
                  <a:cubicBezTo>
                    <a:pt x="194" y="104"/>
                    <a:pt x="194" y="105"/>
                    <a:pt x="193" y="105"/>
                  </a:cubicBezTo>
                  <a:cubicBezTo>
                    <a:pt x="193" y="110"/>
                    <a:pt x="196" y="104"/>
                    <a:pt x="198" y="105"/>
                  </a:cubicBezTo>
                  <a:cubicBezTo>
                    <a:pt x="199" y="106"/>
                    <a:pt x="200" y="106"/>
                    <a:pt x="201" y="107"/>
                  </a:cubicBezTo>
                  <a:cubicBezTo>
                    <a:pt x="202" y="109"/>
                    <a:pt x="204" y="108"/>
                    <a:pt x="204" y="110"/>
                  </a:cubicBezTo>
                  <a:cubicBezTo>
                    <a:pt x="204" y="111"/>
                    <a:pt x="203" y="111"/>
                    <a:pt x="202" y="112"/>
                  </a:cubicBezTo>
                  <a:cubicBezTo>
                    <a:pt x="203" y="114"/>
                    <a:pt x="200" y="115"/>
                    <a:pt x="201" y="117"/>
                  </a:cubicBezTo>
                  <a:cubicBezTo>
                    <a:pt x="205" y="118"/>
                    <a:pt x="205" y="114"/>
                    <a:pt x="207" y="112"/>
                  </a:cubicBezTo>
                  <a:cubicBezTo>
                    <a:pt x="206" y="108"/>
                    <a:pt x="205" y="105"/>
                    <a:pt x="203" y="102"/>
                  </a:cubicBezTo>
                  <a:cubicBezTo>
                    <a:pt x="201" y="101"/>
                    <a:pt x="200" y="99"/>
                    <a:pt x="198" y="99"/>
                  </a:cubicBezTo>
                  <a:cubicBezTo>
                    <a:pt x="194" y="97"/>
                    <a:pt x="198" y="94"/>
                    <a:pt x="198" y="92"/>
                  </a:cubicBezTo>
                  <a:cubicBezTo>
                    <a:pt x="196" y="88"/>
                    <a:pt x="192" y="84"/>
                    <a:pt x="189" y="81"/>
                  </a:cubicBezTo>
                  <a:close/>
                  <a:moveTo>
                    <a:pt x="85" y="81"/>
                  </a:moveTo>
                  <a:cubicBezTo>
                    <a:pt x="77" y="92"/>
                    <a:pt x="71" y="103"/>
                    <a:pt x="68" y="117"/>
                  </a:cubicBezTo>
                  <a:cubicBezTo>
                    <a:pt x="68" y="120"/>
                    <a:pt x="68" y="123"/>
                    <a:pt x="67" y="126"/>
                  </a:cubicBezTo>
                  <a:cubicBezTo>
                    <a:pt x="69" y="125"/>
                    <a:pt x="72" y="126"/>
                    <a:pt x="75" y="126"/>
                  </a:cubicBezTo>
                  <a:cubicBezTo>
                    <a:pt x="73" y="125"/>
                    <a:pt x="74" y="123"/>
                    <a:pt x="74" y="122"/>
                  </a:cubicBezTo>
                  <a:cubicBezTo>
                    <a:pt x="73" y="121"/>
                    <a:pt x="73" y="119"/>
                    <a:pt x="75" y="118"/>
                  </a:cubicBezTo>
                  <a:cubicBezTo>
                    <a:pt x="74" y="115"/>
                    <a:pt x="77" y="114"/>
                    <a:pt x="78" y="111"/>
                  </a:cubicBezTo>
                  <a:cubicBezTo>
                    <a:pt x="78" y="109"/>
                    <a:pt x="81" y="110"/>
                    <a:pt x="83" y="109"/>
                  </a:cubicBezTo>
                  <a:cubicBezTo>
                    <a:pt x="84" y="108"/>
                    <a:pt x="83" y="108"/>
                    <a:pt x="83" y="107"/>
                  </a:cubicBezTo>
                  <a:cubicBezTo>
                    <a:pt x="84" y="105"/>
                    <a:pt x="86" y="105"/>
                    <a:pt x="88" y="104"/>
                  </a:cubicBezTo>
                  <a:cubicBezTo>
                    <a:pt x="89" y="103"/>
                    <a:pt x="90" y="101"/>
                    <a:pt x="92" y="100"/>
                  </a:cubicBezTo>
                  <a:cubicBezTo>
                    <a:pt x="96" y="100"/>
                    <a:pt x="96" y="95"/>
                    <a:pt x="100" y="94"/>
                  </a:cubicBezTo>
                  <a:cubicBezTo>
                    <a:pt x="95" y="91"/>
                    <a:pt x="90" y="86"/>
                    <a:pt x="85" y="81"/>
                  </a:cubicBezTo>
                  <a:close/>
                  <a:moveTo>
                    <a:pt x="141" y="83"/>
                  </a:moveTo>
                  <a:cubicBezTo>
                    <a:pt x="142" y="87"/>
                    <a:pt x="141" y="92"/>
                    <a:pt x="141" y="97"/>
                  </a:cubicBezTo>
                  <a:cubicBezTo>
                    <a:pt x="146" y="98"/>
                    <a:pt x="146" y="98"/>
                    <a:pt x="146" y="98"/>
                  </a:cubicBezTo>
                  <a:cubicBezTo>
                    <a:pt x="147" y="96"/>
                    <a:pt x="150" y="95"/>
                    <a:pt x="152" y="93"/>
                  </a:cubicBezTo>
                  <a:cubicBezTo>
                    <a:pt x="152" y="93"/>
                    <a:pt x="153" y="93"/>
                    <a:pt x="154" y="94"/>
                  </a:cubicBezTo>
                  <a:cubicBezTo>
                    <a:pt x="154" y="96"/>
                    <a:pt x="154" y="98"/>
                    <a:pt x="153" y="99"/>
                  </a:cubicBezTo>
                  <a:cubicBezTo>
                    <a:pt x="152" y="103"/>
                    <a:pt x="147" y="103"/>
                    <a:pt x="145" y="106"/>
                  </a:cubicBezTo>
                  <a:cubicBezTo>
                    <a:pt x="147" y="106"/>
                    <a:pt x="147" y="105"/>
                    <a:pt x="149" y="105"/>
                  </a:cubicBezTo>
                  <a:cubicBezTo>
                    <a:pt x="150" y="105"/>
                    <a:pt x="152" y="106"/>
                    <a:pt x="153" y="107"/>
                  </a:cubicBezTo>
                  <a:cubicBezTo>
                    <a:pt x="154" y="108"/>
                    <a:pt x="155" y="107"/>
                    <a:pt x="156" y="107"/>
                  </a:cubicBezTo>
                  <a:cubicBezTo>
                    <a:pt x="157" y="102"/>
                    <a:pt x="164" y="102"/>
                    <a:pt x="166" y="97"/>
                  </a:cubicBezTo>
                  <a:cubicBezTo>
                    <a:pt x="164" y="98"/>
                    <a:pt x="164" y="98"/>
                    <a:pt x="164" y="98"/>
                  </a:cubicBezTo>
                  <a:cubicBezTo>
                    <a:pt x="164" y="97"/>
                    <a:pt x="163" y="97"/>
                    <a:pt x="163" y="96"/>
                  </a:cubicBezTo>
                  <a:cubicBezTo>
                    <a:pt x="164" y="95"/>
                    <a:pt x="165" y="94"/>
                    <a:pt x="166" y="93"/>
                  </a:cubicBezTo>
                  <a:cubicBezTo>
                    <a:pt x="161" y="90"/>
                    <a:pt x="155" y="87"/>
                    <a:pt x="148" y="85"/>
                  </a:cubicBezTo>
                  <a:cubicBezTo>
                    <a:pt x="146" y="84"/>
                    <a:pt x="143" y="84"/>
                    <a:pt x="141" y="83"/>
                  </a:cubicBezTo>
                  <a:close/>
                  <a:moveTo>
                    <a:pt x="106" y="97"/>
                  </a:moveTo>
                  <a:cubicBezTo>
                    <a:pt x="108" y="97"/>
                    <a:pt x="108" y="97"/>
                    <a:pt x="108" y="97"/>
                  </a:cubicBezTo>
                  <a:cubicBezTo>
                    <a:pt x="109" y="98"/>
                    <a:pt x="112" y="98"/>
                    <a:pt x="113" y="100"/>
                  </a:cubicBezTo>
                  <a:cubicBezTo>
                    <a:pt x="113" y="101"/>
                    <a:pt x="112" y="101"/>
                    <a:pt x="112" y="102"/>
                  </a:cubicBezTo>
                  <a:cubicBezTo>
                    <a:pt x="112" y="102"/>
                    <a:pt x="113" y="102"/>
                    <a:pt x="113" y="103"/>
                  </a:cubicBezTo>
                  <a:cubicBezTo>
                    <a:pt x="114" y="103"/>
                    <a:pt x="114" y="102"/>
                    <a:pt x="114" y="101"/>
                  </a:cubicBezTo>
                  <a:cubicBezTo>
                    <a:pt x="116" y="100"/>
                    <a:pt x="116" y="103"/>
                    <a:pt x="118" y="103"/>
                  </a:cubicBezTo>
                  <a:cubicBezTo>
                    <a:pt x="119" y="102"/>
                    <a:pt x="120" y="102"/>
                    <a:pt x="121" y="103"/>
                  </a:cubicBezTo>
                  <a:cubicBezTo>
                    <a:pt x="122" y="103"/>
                    <a:pt x="124" y="103"/>
                    <a:pt x="124" y="102"/>
                  </a:cubicBezTo>
                  <a:cubicBezTo>
                    <a:pt x="126" y="100"/>
                    <a:pt x="125" y="96"/>
                    <a:pt x="128" y="95"/>
                  </a:cubicBezTo>
                  <a:cubicBezTo>
                    <a:pt x="129" y="96"/>
                    <a:pt x="128" y="97"/>
                    <a:pt x="129" y="97"/>
                  </a:cubicBezTo>
                  <a:cubicBezTo>
                    <a:pt x="131" y="98"/>
                    <a:pt x="133" y="96"/>
                    <a:pt x="134" y="98"/>
                  </a:cubicBezTo>
                  <a:cubicBezTo>
                    <a:pt x="133" y="94"/>
                    <a:pt x="133" y="88"/>
                    <a:pt x="133" y="84"/>
                  </a:cubicBezTo>
                  <a:cubicBezTo>
                    <a:pt x="123" y="85"/>
                    <a:pt x="114" y="89"/>
                    <a:pt x="106" y="97"/>
                  </a:cubicBezTo>
                  <a:close/>
                  <a:moveTo>
                    <a:pt x="137" y="107"/>
                  </a:moveTo>
                  <a:cubicBezTo>
                    <a:pt x="136" y="106"/>
                    <a:pt x="134" y="107"/>
                    <a:pt x="133" y="107"/>
                  </a:cubicBezTo>
                  <a:cubicBezTo>
                    <a:pt x="134" y="109"/>
                    <a:pt x="133" y="111"/>
                    <a:pt x="134" y="112"/>
                  </a:cubicBezTo>
                  <a:cubicBezTo>
                    <a:pt x="132" y="116"/>
                    <a:pt x="129" y="116"/>
                    <a:pt x="126" y="117"/>
                  </a:cubicBezTo>
                  <a:cubicBezTo>
                    <a:pt x="125" y="118"/>
                    <a:pt x="125" y="121"/>
                    <a:pt x="123" y="120"/>
                  </a:cubicBezTo>
                  <a:cubicBezTo>
                    <a:pt x="123" y="122"/>
                    <a:pt x="121" y="123"/>
                    <a:pt x="121" y="125"/>
                  </a:cubicBezTo>
                  <a:cubicBezTo>
                    <a:pt x="120" y="127"/>
                    <a:pt x="121" y="130"/>
                    <a:pt x="120" y="132"/>
                  </a:cubicBezTo>
                  <a:cubicBezTo>
                    <a:pt x="117" y="134"/>
                    <a:pt x="118" y="129"/>
                    <a:pt x="116" y="128"/>
                  </a:cubicBezTo>
                  <a:cubicBezTo>
                    <a:pt x="115" y="129"/>
                    <a:pt x="115" y="129"/>
                    <a:pt x="115" y="129"/>
                  </a:cubicBezTo>
                  <a:cubicBezTo>
                    <a:pt x="114" y="129"/>
                    <a:pt x="114" y="129"/>
                    <a:pt x="113" y="128"/>
                  </a:cubicBezTo>
                  <a:cubicBezTo>
                    <a:pt x="113" y="128"/>
                    <a:pt x="112" y="128"/>
                    <a:pt x="111" y="128"/>
                  </a:cubicBezTo>
                  <a:cubicBezTo>
                    <a:pt x="110" y="130"/>
                    <a:pt x="109" y="131"/>
                    <a:pt x="109" y="133"/>
                  </a:cubicBezTo>
                  <a:cubicBezTo>
                    <a:pt x="109" y="134"/>
                    <a:pt x="107" y="133"/>
                    <a:pt x="107" y="135"/>
                  </a:cubicBezTo>
                  <a:cubicBezTo>
                    <a:pt x="110" y="135"/>
                    <a:pt x="112" y="134"/>
                    <a:pt x="114" y="134"/>
                  </a:cubicBezTo>
                  <a:cubicBezTo>
                    <a:pt x="115" y="134"/>
                    <a:pt x="117" y="133"/>
                    <a:pt x="118" y="133"/>
                  </a:cubicBezTo>
                  <a:cubicBezTo>
                    <a:pt x="119" y="133"/>
                    <a:pt x="119" y="134"/>
                    <a:pt x="119" y="134"/>
                  </a:cubicBezTo>
                  <a:cubicBezTo>
                    <a:pt x="119" y="134"/>
                    <a:pt x="119" y="134"/>
                    <a:pt x="119" y="134"/>
                  </a:cubicBezTo>
                  <a:cubicBezTo>
                    <a:pt x="120" y="134"/>
                    <a:pt x="121" y="133"/>
                    <a:pt x="120" y="131"/>
                  </a:cubicBezTo>
                  <a:cubicBezTo>
                    <a:pt x="121" y="130"/>
                    <a:pt x="122" y="130"/>
                    <a:pt x="123" y="130"/>
                  </a:cubicBezTo>
                  <a:cubicBezTo>
                    <a:pt x="124" y="130"/>
                    <a:pt x="123" y="131"/>
                    <a:pt x="123" y="132"/>
                  </a:cubicBezTo>
                  <a:cubicBezTo>
                    <a:pt x="126" y="133"/>
                    <a:pt x="123" y="135"/>
                    <a:pt x="122" y="136"/>
                  </a:cubicBezTo>
                  <a:cubicBezTo>
                    <a:pt x="122" y="137"/>
                    <a:pt x="122" y="140"/>
                    <a:pt x="120" y="140"/>
                  </a:cubicBezTo>
                  <a:cubicBezTo>
                    <a:pt x="119" y="140"/>
                    <a:pt x="119" y="139"/>
                    <a:pt x="119" y="139"/>
                  </a:cubicBezTo>
                  <a:cubicBezTo>
                    <a:pt x="119" y="139"/>
                    <a:pt x="119" y="139"/>
                    <a:pt x="119" y="139"/>
                  </a:cubicBezTo>
                  <a:cubicBezTo>
                    <a:pt x="119" y="140"/>
                    <a:pt x="120" y="141"/>
                    <a:pt x="121" y="142"/>
                  </a:cubicBezTo>
                  <a:cubicBezTo>
                    <a:pt x="122" y="140"/>
                    <a:pt x="122" y="138"/>
                    <a:pt x="125" y="137"/>
                  </a:cubicBezTo>
                  <a:cubicBezTo>
                    <a:pt x="126" y="136"/>
                    <a:pt x="124" y="134"/>
                    <a:pt x="126" y="133"/>
                  </a:cubicBezTo>
                  <a:cubicBezTo>
                    <a:pt x="130" y="133"/>
                    <a:pt x="133" y="131"/>
                    <a:pt x="136" y="134"/>
                  </a:cubicBezTo>
                  <a:cubicBezTo>
                    <a:pt x="136" y="135"/>
                    <a:pt x="135" y="135"/>
                    <a:pt x="136" y="136"/>
                  </a:cubicBezTo>
                  <a:cubicBezTo>
                    <a:pt x="136" y="138"/>
                    <a:pt x="135" y="139"/>
                    <a:pt x="134" y="141"/>
                  </a:cubicBezTo>
                  <a:cubicBezTo>
                    <a:pt x="134" y="142"/>
                    <a:pt x="134" y="143"/>
                    <a:pt x="133" y="143"/>
                  </a:cubicBezTo>
                  <a:cubicBezTo>
                    <a:pt x="132" y="147"/>
                    <a:pt x="128" y="145"/>
                    <a:pt x="125" y="147"/>
                  </a:cubicBezTo>
                  <a:cubicBezTo>
                    <a:pt x="129" y="150"/>
                    <a:pt x="134" y="151"/>
                    <a:pt x="139" y="150"/>
                  </a:cubicBezTo>
                  <a:cubicBezTo>
                    <a:pt x="142" y="150"/>
                    <a:pt x="141" y="147"/>
                    <a:pt x="142" y="145"/>
                  </a:cubicBezTo>
                  <a:cubicBezTo>
                    <a:pt x="143" y="141"/>
                    <a:pt x="147" y="144"/>
                    <a:pt x="150" y="143"/>
                  </a:cubicBezTo>
                  <a:cubicBezTo>
                    <a:pt x="151" y="141"/>
                    <a:pt x="152" y="139"/>
                    <a:pt x="152" y="137"/>
                  </a:cubicBezTo>
                  <a:cubicBezTo>
                    <a:pt x="150" y="136"/>
                    <a:pt x="150" y="134"/>
                    <a:pt x="150" y="132"/>
                  </a:cubicBezTo>
                  <a:cubicBezTo>
                    <a:pt x="149" y="130"/>
                    <a:pt x="149" y="128"/>
                    <a:pt x="147" y="128"/>
                  </a:cubicBezTo>
                  <a:cubicBezTo>
                    <a:pt x="147" y="127"/>
                    <a:pt x="147" y="126"/>
                    <a:pt x="147" y="126"/>
                  </a:cubicBezTo>
                  <a:cubicBezTo>
                    <a:pt x="147" y="125"/>
                    <a:pt x="149" y="124"/>
                    <a:pt x="149" y="123"/>
                  </a:cubicBezTo>
                  <a:cubicBezTo>
                    <a:pt x="148" y="122"/>
                    <a:pt x="148" y="120"/>
                    <a:pt x="148" y="119"/>
                  </a:cubicBezTo>
                  <a:cubicBezTo>
                    <a:pt x="146" y="120"/>
                    <a:pt x="145" y="116"/>
                    <a:pt x="143" y="116"/>
                  </a:cubicBezTo>
                  <a:cubicBezTo>
                    <a:pt x="143" y="114"/>
                    <a:pt x="141" y="114"/>
                    <a:pt x="140" y="114"/>
                  </a:cubicBezTo>
                  <a:cubicBezTo>
                    <a:pt x="137" y="115"/>
                    <a:pt x="137" y="111"/>
                    <a:pt x="134" y="110"/>
                  </a:cubicBezTo>
                  <a:cubicBezTo>
                    <a:pt x="134" y="110"/>
                    <a:pt x="133" y="109"/>
                    <a:pt x="134" y="108"/>
                  </a:cubicBezTo>
                  <a:cubicBezTo>
                    <a:pt x="135" y="107"/>
                    <a:pt x="137" y="108"/>
                    <a:pt x="138" y="108"/>
                  </a:cubicBezTo>
                  <a:lnTo>
                    <a:pt x="137" y="107"/>
                  </a:lnTo>
                  <a:close/>
                  <a:moveTo>
                    <a:pt x="82" y="123"/>
                  </a:moveTo>
                  <a:cubicBezTo>
                    <a:pt x="77" y="125"/>
                    <a:pt x="83" y="129"/>
                    <a:pt x="81" y="132"/>
                  </a:cubicBezTo>
                  <a:cubicBezTo>
                    <a:pt x="81" y="134"/>
                    <a:pt x="79" y="132"/>
                    <a:pt x="77" y="133"/>
                  </a:cubicBezTo>
                  <a:cubicBezTo>
                    <a:pt x="77" y="136"/>
                    <a:pt x="77" y="136"/>
                    <a:pt x="77" y="136"/>
                  </a:cubicBezTo>
                  <a:cubicBezTo>
                    <a:pt x="76" y="138"/>
                    <a:pt x="74" y="137"/>
                    <a:pt x="72" y="138"/>
                  </a:cubicBezTo>
                  <a:cubicBezTo>
                    <a:pt x="72" y="139"/>
                    <a:pt x="72" y="141"/>
                    <a:pt x="73" y="142"/>
                  </a:cubicBezTo>
                  <a:cubicBezTo>
                    <a:pt x="71" y="146"/>
                    <a:pt x="77" y="147"/>
                    <a:pt x="77" y="151"/>
                  </a:cubicBezTo>
                  <a:cubicBezTo>
                    <a:pt x="79" y="153"/>
                    <a:pt x="77" y="156"/>
                    <a:pt x="79" y="158"/>
                  </a:cubicBezTo>
                  <a:cubicBezTo>
                    <a:pt x="80" y="162"/>
                    <a:pt x="79" y="168"/>
                    <a:pt x="82" y="171"/>
                  </a:cubicBezTo>
                  <a:cubicBezTo>
                    <a:pt x="83" y="175"/>
                    <a:pt x="83" y="175"/>
                    <a:pt x="83" y="175"/>
                  </a:cubicBezTo>
                  <a:cubicBezTo>
                    <a:pt x="84" y="178"/>
                    <a:pt x="80" y="177"/>
                    <a:pt x="80" y="180"/>
                  </a:cubicBezTo>
                  <a:cubicBezTo>
                    <a:pt x="81" y="179"/>
                    <a:pt x="81" y="180"/>
                    <a:pt x="81" y="181"/>
                  </a:cubicBezTo>
                  <a:cubicBezTo>
                    <a:pt x="81" y="181"/>
                    <a:pt x="81" y="181"/>
                    <a:pt x="81" y="181"/>
                  </a:cubicBezTo>
                  <a:cubicBezTo>
                    <a:pt x="86" y="175"/>
                    <a:pt x="92" y="169"/>
                    <a:pt x="98" y="164"/>
                  </a:cubicBezTo>
                  <a:cubicBezTo>
                    <a:pt x="95" y="161"/>
                    <a:pt x="95" y="161"/>
                    <a:pt x="95" y="161"/>
                  </a:cubicBezTo>
                  <a:cubicBezTo>
                    <a:pt x="91" y="155"/>
                    <a:pt x="87" y="147"/>
                    <a:pt x="86" y="139"/>
                  </a:cubicBezTo>
                  <a:cubicBezTo>
                    <a:pt x="84" y="139"/>
                    <a:pt x="84" y="139"/>
                    <a:pt x="84" y="139"/>
                  </a:cubicBezTo>
                  <a:cubicBezTo>
                    <a:pt x="84" y="141"/>
                    <a:pt x="83" y="142"/>
                    <a:pt x="83" y="144"/>
                  </a:cubicBezTo>
                  <a:cubicBezTo>
                    <a:pt x="82" y="145"/>
                    <a:pt x="82" y="145"/>
                    <a:pt x="82" y="145"/>
                  </a:cubicBezTo>
                  <a:cubicBezTo>
                    <a:pt x="81" y="145"/>
                    <a:pt x="80" y="144"/>
                    <a:pt x="79" y="143"/>
                  </a:cubicBezTo>
                  <a:cubicBezTo>
                    <a:pt x="79" y="142"/>
                    <a:pt x="78" y="141"/>
                    <a:pt x="79" y="141"/>
                  </a:cubicBezTo>
                  <a:cubicBezTo>
                    <a:pt x="80" y="141"/>
                    <a:pt x="80" y="141"/>
                    <a:pt x="80" y="141"/>
                  </a:cubicBezTo>
                  <a:cubicBezTo>
                    <a:pt x="81" y="140"/>
                    <a:pt x="81" y="139"/>
                    <a:pt x="81" y="139"/>
                  </a:cubicBezTo>
                  <a:cubicBezTo>
                    <a:pt x="81" y="137"/>
                    <a:pt x="80" y="136"/>
                    <a:pt x="81" y="134"/>
                  </a:cubicBezTo>
                  <a:cubicBezTo>
                    <a:pt x="82" y="134"/>
                    <a:pt x="83" y="136"/>
                    <a:pt x="84" y="136"/>
                  </a:cubicBezTo>
                  <a:cubicBezTo>
                    <a:pt x="85" y="137"/>
                    <a:pt x="86" y="136"/>
                    <a:pt x="87" y="135"/>
                  </a:cubicBezTo>
                  <a:cubicBezTo>
                    <a:pt x="87" y="134"/>
                    <a:pt x="88" y="133"/>
                    <a:pt x="87" y="132"/>
                  </a:cubicBezTo>
                  <a:cubicBezTo>
                    <a:pt x="88" y="130"/>
                    <a:pt x="87" y="127"/>
                    <a:pt x="86" y="125"/>
                  </a:cubicBezTo>
                  <a:cubicBezTo>
                    <a:pt x="86" y="123"/>
                    <a:pt x="83" y="123"/>
                    <a:pt x="82" y="123"/>
                  </a:cubicBezTo>
                  <a:close/>
                  <a:moveTo>
                    <a:pt x="201" y="125"/>
                  </a:moveTo>
                  <a:cubicBezTo>
                    <a:pt x="201" y="126"/>
                    <a:pt x="200" y="125"/>
                    <a:pt x="199" y="125"/>
                  </a:cubicBezTo>
                  <a:cubicBezTo>
                    <a:pt x="200" y="125"/>
                    <a:pt x="201" y="125"/>
                    <a:pt x="201" y="125"/>
                  </a:cubicBezTo>
                  <a:close/>
                  <a:moveTo>
                    <a:pt x="197" y="132"/>
                  </a:moveTo>
                  <a:cubicBezTo>
                    <a:pt x="199" y="133"/>
                    <a:pt x="199" y="133"/>
                    <a:pt x="199" y="133"/>
                  </a:cubicBezTo>
                  <a:cubicBezTo>
                    <a:pt x="201" y="135"/>
                    <a:pt x="200" y="138"/>
                    <a:pt x="202" y="139"/>
                  </a:cubicBezTo>
                  <a:cubicBezTo>
                    <a:pt x="204" y="140"/>
                    <a:pt x="205" y="143"/>
                    <a:pt x="206" y="145"/>
                  </a:cubicBezTo>
                  <a:cubicBezTo>
                    <a:pt x="207" y="145"/>
                    <a:pt x="207" y="144"/>
                    <a:pt x="207" y="143"/>
                  </a:cubicBezTo>
                  <a:cubicBezTo>
                    <a:pt x="208" y="140"/>
                    <a:pt x="208" y="136"/>
                    <a:pt x="209" y="132"/>
                  </a:cubicBezTo>
                  <a:cubicBezTo>
                    <a:pt x="205" y="133"/>
                    <a:pt x="201" y="133"/>
                    <a:pt x="197" y="132"/>
                  </a:cubicBezTo>
                  <a:close/>
                  <a:moveTo>
                    <a:pt x="241" y="132"/>
                  </a:moveTo>
                  <a:cubicBezTo>
                    <a:pt x="240" y="132"/>
                    <a:pt x="240" y="132"/>
                    <a:pt x="240" y="132"/>
                  </a:cubicBezTo>
                  <a:cubicBezTo>
                    <a:pt x="240" y="133"/>
                    <a:pt x="240" y="133"/>
                    <a:pt x="240" y="133"/>
                  </a:cubicBezTo>
                  <a:cubicBezTo>
                    <a:pt x="239" y="155"/>
                    <a:pt x="232" y="173"/>
                    <a:pt x="220" y="190"/>
                  </a:cubicBezTo>
                  <a:cubicBezTo>
                    <a:pt x="218" y="193"/>
                    <a:pt x="216" y="196"/>
                    <a:pt x="213" y="198"/>
                  </a:cubicBezTo>
                  <a:cubicBezTo>
                    <a:pt x="218" y="202"/>
                    <a:pt x="223" y="208"/>
                    <a:pt x="227" y="212"/>
                  </a:cubicBezTo>
                  <a:cubicBezTo>
                    <a:pt x="227" y="211"/>
                    <a:pt x="227" y="211"/>
                    <a:pt x="227" y="211"/>
                  </a:cubicBezTo>
                  <a:cubicBezTo>
                    <a:pt x="247" y="189"/>
                    <a:pt x="258" y="163"/>
                    <a:pt x="259" y="133"/>
                  </a:cubicBezTo>
                  <a:cubicBezTo>
                    <a:pt x="260" y="132"/>
                    <a:pt x="260" y="132"/>
                    <a:pt x="260" y="132"/>
                  </a:cubicBezTo>
                  <a:cubicBezTo>
                    <a:pt x="259" y="132"/>
                    <a:pt x="259" y="132"/>
                    <a:pt x="259" y="132"/>
                  </a:cubicBezTo>
                  <a:lnTo>
                    <a:pt x="241" y="132"/>
                  </a:lnTo>
                  <a:close/>
                  <a:moveTo>
                    <a:pt x="215" y="132"/>
                  </a:moveTo>
                  <a:cubicBezTo>
                    <a:pt x="216" y="136"/>
                    <a:pt x="215" y="140"/>
                    <a:pt x="214" y="143"/>
                  </a:cubicBezTo>
                  <a:cubicBezTo>
                    <a:pt x="217" y="146"/>
                    <a:pt x="217" y="146"/>
                    <a:pt x="217" y="146"/>
                  </a:cubicBezTo>
                  <a:cubicBezTo>
                    <a:pt x="217" y="147"/>
                    <a:pt x="217" y="148"/>
                    <a:pt x="216" y="149"/>
                  </a:cubicBezTo>
                  <a:cubicBezTo>
                    <a:pt x="215" y="149"/>
                    <a:pt x="214" y="149"/>
                    <a:pt x="213" y="148"/>
                  </a:cubicBezTo>
                  <a:cubicBezTo>
                    <a:pt x="210" y="157"/>
                    <a:pt x="207" y="165"/>
                    <a:pt x="202" y="173"/>
                  </a:cubicBezTo>
                  <a:cubicBezTo>
                    <a:pt x="200" y="176"/>
                    <a:pt x="198" y="179"/>
                    <a:pt x="195" y="181"/>
                  </a:cubicBezTo>
                  <a:cubicBezTo>
                    <a:pt x="201" y="186"/>
                    <a:pt x="201" y="186"/>
                    <a:pt x="201" y="186"/>
                  </a:cubicBezTo>
                  <a:cubicBezTo>
                    <a:pt x="201" y="185"/>
                    <a:pt x="201" y="185"/>
                    <a:pt x="201" y="184"/>
                  </a:cubicBezTo>
                  <a:cubicBezTo>
                    <a:pt x="201" y="184"/>
                    <a:pt x="201" y="183"/>
                    <a:pt x="202" y="183"/>
                  </a:cubicBezTo>
                  <a:cubicBezTo>
                    <a:pt x="205" y="183"/>
                    <a:pt x="205" y="186"/>
                    <a:pt x="207" y="187"/>
                  </a:cubicBezTo>
                  <a:cubicBezTo>
                    <a:pt x="207" y="190"/>
                    <a:pt x="209" y="192"/>
                    <a:pt x="208" y="194"/>
                  </a:cubicBezTo>
                  <a:cubicBezTo>
                    <a:pt x="224" y="177"/>
                    <a:pt x="232" y="156"/>
                    <a:pt x="234" y="133"/>
                  </a:cubicBezTo>
                  <a:cubicBezTo>
                    <a:pt x="234" y="132"/>
                    <a:pt x="234" y="132"/>
                    <a:pt x="234" y="132"/>
                  </a:cubicBezTo>
                  <a:cubicBezTo>
                    <a:pt x="229" y="133"/>
                    <a:pt x="223" y="132"/>
                    <a:pt x="217" y="132"/>
                  </a:cubicBezTo>
                  <a:lnTo>
                    <a:pt x="215" y="132"/>
                  </a:lnTo>
                  <a:close/>
                  <a:moveTo>
                    <a:pt x="66" y="132"/>
                  </a:moveTo>
                  <a:cubicBezTo>
                    <a:pt x="67" y="134"/>
                    <a:pt x="67" y="134"/>
                    <a:pt x="67" y="134"/>
                  </a:cubicBezTo>
                  <a:cubicBezTo>
                    <a:pt x="67" y="138"/>
                    <a:pt x="69" y="142"/>
                    <a:pt x="68" y="146"/>
                  </a:cubicBezTo>
                  <a:cubicBezTo>
                    <a:pt x="69" y="145"/>
                    <a:pt x="69" y="143"/>
                    <a:pt x="71" y="143"/>
                  </a:cubicBezTo>
                  <a:cubicBezTo>
                    <a:pt x="71" y="141"/>
                    <a:pt x="69" y="141"/>
                    <a:pt x="69" y="140"/>
                  </a:cubicBezTo>
                  <a:cubicBezTo>
                    <a:pt x="71" y="138"/>
                    <a:pt x="69" y="134"/>
                    <a:pt x="73" y="133"/>
                  </a:cubicBezTo>
                  <a:cubicBezTo>
                    <a:pt x="70" y="133"/>
                    <a:pt x="68" y="134"/>
                    <a:pt x="66" y="132"/>
                  </a:cubicBezTo>
                  <a:close/>
                  <a:moveTo>
                    <a:pt x="36" y="132"/>
                  </a:moveTo>
                  <a:cubicBezTo>
                    <a:pt x="34" y="133"/>
                    <a:pt x="34" y="133"/>
                    <a:pt x="34" y="133"/>
                  </a:cubicBezTo>
                  <a:cubicBezTo>
                    <a:pt x="16" y="133"/>
                    <a:pt x="16" y="133"/>
                    <a:pt x="16" y="133"/>
                  </a:cubicBezTo>
                  <a:cubicBezTo>
                    <a:pt x="17" y="153"/>
                    <a:pt x="23" y="172"/>
                    <a:pt x="32" y="189"/>
                  </a:cubicBezTo>
                  <a:cubicBezTo>
                    <a:pt x="36" y="197"/>
                    <a:pt x="43" y="205"/>
                    <a:pt x="49" y="213"/>
                  </a:cubicBezTo>
                  <a:cubicBezTo>
                    <a:pt x="61" y="200"/>
                    <a:pt x="61" y="200"/>
                    <a:pt x="61" y="200"/>
                  </a:cubicBezTo>
                  <a:cubicBezTo>
                    <a:pt x="63" y="199"/>
                    <a:pt x="63" y="199"/>
                    <a:pt x="63" y="199"/>
                  </a:cubicBezTo>
                  <a:cubicBezTo>
                    <a:pt x="61" y="198"/>
                    <a:pt x="59" y="195"/>
                    <a:pt x="57" y="193"/>
                  </a:cubicBezTo>
                  <a:cubicBezTo>
                    <a:pt x="55" y="192"/>
                    <a:pt x="53" y="191"/>
                    <a:pt x="52" y="189"/>
                  </a:cubicBezTo>
                  <a:cubicBezTo>
                    <a:pt x="51" y="188"/>
                    <a:pt x="52" y="187"/>
                    <a:pt x="51" y="186"/>
                  </a:cubicBezTo>
                  <a:cubicBezTo>
                    <a:pt x="50" y="187"/>
                    <a:pt x="50" y="187"/>
                    <a:pt x="50" y="187"/>
                  </a:cubicBezTo>
                  <a:cubicBezTo>
                    <a:pt x="48" y="188"/>
                    <a:pt x="47" y="186"/>
                    <a:pt x="46" y="185"/>
                  </a:cubicBezTo>
                  <a:cubicBezTo>
                    <a:pt x="44" y="184"/>
                    <a:pt x="45" y="180"/>
                    <a:pt x="42" y="181"/>
                  </a:cubicBezTo>
                  <a:cubicBezTo>
                    <a:pt x="41" y="181"/>
                    <a:pt x="41" y="180"/>
                    <a:pt x="40" y="179"/>
                  </a:cubicBezTo>
                  <a:cubicBezTo>
                    <a:pt x="37" y="179"/>
                    <a:pt x="37" y="177"/>
                    <a:pt x="35" y="175"/>
                  </a:cubicBezTo>
                  <a:cubicBezTo>
                    <a:pt x="35" y="176"/>
                    <a:pt x="35" y="177"/>
                    <a:pt x="35" y="177"/>
                  </a:cubicBezTo>
                  <a:cubicBezTo>
                    <a:pt x="32" y="178"/>
                    <a:pt x="31" y="174"/>
                    <a:pt x="29" y="173"/>
                  </a:cubicBezTo>
                  <a:cubicBezTo>
                    <a:pt x="29" y="173"/>
                    <a:pt x="29" y="174"/>
                    <a:pt x="28" y="174"/>
                  </a:cubicBezTo>
                  <a:cubicBezTo>
                    <a:pt x="27" y="172"/>
                    <a:pt x="26" y="171"/>
                    <a:pt x="25" y="168"/>
                  </a:cubicBezTo>
                  <a:cubicBezTo>
                    <a:pt x="23" y="166"/>
                    <a:pt x="24" y="162"/>
                    <a:pt x="25" y="159"/>
                  </a:cubicBezTo>
                  <a:cubicBezTo>
                    <a:pt x="25" y="159"/>
                    <a:pt x="26" y="158"/>
                    <a:pt x="26" y="157"/>
                  </a:cubicBezTo>
                  <a:cubicBezTo>
                    <a:pt x="27" y="156"/>
                    <a:pt x="28" y="156"/>
                    <a:pt x="29" y="156"/>
                  </a:cubicBezTo>
                  <a:cubicBezTo>
                    <a:pt x="30" y="156"/>
                    <a:pt x="30" y="156"/>
                    <a:pt x="31" y="157"/>
                  </a:cubicBezTo>
                  <a:cubicBezTo>
                    <a:pt x="31" y="156"/>
                    <a:pt x="33" y="157"/>
                    <a:pt x="33" y="155"/>
                  </a:cubicBezTo>
                  <a:cubicBezTo>
                    <a:pt x="34" y="154"/>
                    <a:pt x="35" y="154"/>
                    <a:pt x="37" y="154"/>
                  </a:cubicBezTo>
                  <a:cubicBezTo>
                    <a:pt x="38" y="155"/>
                    <a:pt x="38" y="156"/>
                    <a:pt x="40" y="158"/>
                  </a:cubicBezTo>
                  <a:cubicBezTo>
                    <a:pt x="39" y="156"/>
                    <a:pt x="39" y="156"/>
                    <a:pt x="39" y="156"/>
                  </a:cubicBezTo>
                  <a:cubicBezTo>
                    <a:pt x="37" y="150"/>
                    <a:pt x="36" y="144"/>
                    <a:pt x="36" y="137"/>
                  </a:cubicBezTo>
                  <a:cubicBezTo>
                    <a:pt x="36" y="136"/>
                    <a:pt x="35" y="136"/>
                    <a:pt x="35" y="136"/>
                  </a:cubicBezTo>
                  <a:cubicBezTo>
                    <a:pt x="35" y="136"/>
                    <a:pt x="35" y="136"/>
                    <a:pt x="35" y="136"/>
                  </a:cubicBezTo>
                  <a:cubicBezTo>
                    <a:pt x="35" y="135"/>
                    <a:pt x="35" y="133"/>
                    <a:pt x="36" y="132"/>
                  </a:cubicBezTo>
                  <a:close/>
                  <a:moveTo>
                    <a:pt x="61" y="132"/>
                  </a:moveTo>
                  <a:cubicBezTo>
                    <a:pt x="59" y="133"/>
                    <a:pt x="59" y="133"/>
                    <a:pt x="59" y="133"/>
                  </a:cubicBezTo>
                  <a:cubicBezTo>
                    <a:pt x="53" y="133"/>
                    <a:pt x="47" y="133"/>
                    <a:pt x="41" y="133"/>
                  </a:cubicBezTo>
                  <a:cubicBezTo>
                    <a:pt x="42" y="134"/>
                    <a:pt x="42" y="134"/>
                    <a:pt x="42" y="134"/>
                  </a:cubicBezTo>
                  <a:cubicBezTo>
                    <a:pt x="44" y="145"/>
                    <a:pt x="44" y="145"/>
                    <a:pt x="44" y="145"/>
                  </a:cubicBezTo>
                  <a:cubicBezTo>
                    <a:pt x="44" y="150"/>
                    <a:pt x="46" y="154"/>
                    <a:pt x="46" y="159"/>
                  </a:cubicBezTo>
                  <a:cubicBezTo>
                    <a:pt x="47" y="158"/>
                    <a:pt x="46" y="156"/>
                    <a:pt x="48" y="156"/>
                  </a:cubicBezTo>
                  <a:cubicBezTo>
                    <a:pt x="47" y="154"/>
                    <a:pt x="49" y="153"/>
                    <a:pt x="48" y="152"/>
                  </a:cubicBezTo>
                  <a:cubicBezTo>
                    <a:pt x="49" y="149"/>
                    <a:pt x="49" y="146"/>
                    <a:pt x="52" y="143"/>
                  </a:cubicBezTo>
                  <a:cubicBezTo>
                    <a:pt x="55" y="143"/>
                    <a:pt x="55" y="139"/>
                    <a:pt x="59" y="139"/>
                  </a:cubicBezTo>
                  <a:cubicBezTo>
                    <a:pt x="60" y="139"/>
                    <a:pt x="61" y="141"/>
                    <a:pt x="62" y="142"/>
                  </a:cubicBezTo>
                  <a:cubicBezTo>
                    <a:pt x="60" y="139"/>
                    <a:pt x="60" y="135"/>
                    <a:pt x="61" y="132"/>
                  </a:cubicBezTo>
                  <a:close/>
                  <a:moveTo>
                    <a:pt x="93" y="140"/>
                  </a:moveTo>
                  <a:cubicBezTo>
                    <a:pt x="95" y="144"/>
                    <a:pt x="96" y="147"/>
                    <a:pt x="98" y="151"/>
                  </a:cubicBezTo>
                  <a:cubicBezTo>
                    <a:pt x="99" y="154"/>
                    <a:pt x="102" y="156"/>
                    <a:pt x="103" y="159"/>
                  </a:cubicBezTo>
                  <a:cubicBezTo>
                    <a:pt x="104" y="156"/>
                    <a:pt x="106" y="155"/>
                    <a:pt x="108" y="153"/>
                  </a:cubicBezTo>
                  <a:cubicBezTo>
                    <a:pt x="108" y="152"/>
                    <a:pt x="108" y="151"/>
                    <a:pt x="108" y="150"/>
                  </a:cubicBezTo>
                  <a:cubicBezTo>
                    <a:pt x="107" y="149"/>
                    <a:pt x="108" y="147"/>
                    <a:pt x="107" y="146"/>
                  </a:cubicBezTo>
                  <a:cubicBezTo>
                    <a:pt x="105" y="146"/>
                    <a:pt x="107" y="148"/>
                    <a:pt x="106" y="149"/>
                  </a:cubicBezTo>
                  <a:cubicBezTo>
                    <a:pt x="106" y="149"/>
                    <a:pt x="105" y="149"/>
                    <a:pt x="105" y="148"/>
                  </a:cubicBezTo>
                  <a:cubicBezTo>
                    <a:pt x="103" y="148"/>
                    <a:pt x="102" y="147"/>
                    <a:pt x="102" y="145"/>
                  </a:cubicBezTo>
                  <a:cubicBezTo>
                    <a:pt x="103" y="144"/>
                    <a:pt x="101" y="144"/>
                    <a:pt x="101" y="143"/>
                  </a:cubicBezTo>
                  <a:cubicBezTo>
                    <a:pt x="101" y="143"/>
                    <a:pt x="100" y="143"/>
                    <a:pt x="100" y="144"/>
                  </a:cubicBezTo>
                  <a:cubicBezTo>
                    <a:pt x="100" y="144"/>
                    <a:pt x="99" y="144"/>
                    <a:pt x="99" y="144"/>
                  </a:cubicBezTo>
                  <a:cubicBezTo>
                    <a:pt x="99" y="140"/>
                    <a:pt x="95" y="142"/>
                    <a:pt x="93" y="140"/>
                  </a:cubicBezTo>
                  <a:close/>
                  <a:moveTo>
                    <a:pt x="113" y="145"/>
                  </a:moveTo>
                  <a:cubicBezTo>
                    <a:pt x="113" y="147"/>
                    <a:pt x="112" y="148"/>
                    <a:pt x="111" y="149"/>
                  </a:cubicBezTo>
                  <a:cubicBezTo>
                    <a:pt x="111" y="150"/>
                    <a:pt x="111" y="150"/>
                    <a:pt x="111" y="150"/>
                  </a:cubicBezTo>
                  <a:cubicBezTo>
                    <a:pt x="113" y="148"/>
                    <a:pt x="114" y="147"/>
                    <a:pt x="116" y="146"/>
                  </a:cubicBezTo>
                  <a:lnTo>
                    <a:pt x="113" y="145"/>
                  </a:lnTo>
                  <a:close/>
                  <a:moveTo>
                    <a:pt x="164" y="151"/>
                  </a:moveTo>
                  <a:cubicBezTo>
                    <a:pt x="164" y="151"/>
                    <a:pt x="164" y="153"/>
                    <a:pt x="165" y="154"/>
                  </a:cubicBezTo>
                  <a:cubicBezTo>
                    <a:pt x="167" y="153"/>
                    <a:pt x="166" y="157"/>
                    <a:pt x="169" y="156"/>
                  </a:cubicBezTo>
                  <a:cubicBezTo>
                    <a:pt x="170" y="156"/>
                    <a:pt x="169" y="155"/>
                    <a:pt x="169" y="154"/>
                  </a:cubicBezTo>
                  <a:cubicBezTo>
                    <a:pt x="169" y="152"/>
                    <a:pt x="167" y="152"/>
                    <a:pt x="166" y="151"/>
                  </a:cubicBezTo>
                  <a:cubicBezTo>
                    <a:pt x="165" y="150"/>
                    <a:pt x="166" y="150"/>
                    <a:pt x="166" y="150"/>
                  </a:cubicBezTo>
                  <a:cubicBezTo>
                    <a:pt x="165" y="149"/>
                    <a:pt x="164" y="150"/>
                    <a:pt x="164" y="151"/>
                  </a:cubicBezTo>
                  <a:close/>
                  <a:moveTo>
                    <a:pt x="200" y="151"/>
                  </a:moveTo>
                  <a:cubicBezTo>
                    <a:pt x="198" y="151"/>
                    <a:pt x="196" y="152"/>
                    <a:pt x="194" y="150"/>
                  </a:cubicBezTo>
                  <a:cubicBezTo>
                    <a:pt x="194" y="150"/>
                    <a:pt x="193" y="151"/>
                    <a:pt x="193" y="151"/>
                  </a:cubicBezTo>
                  <a:cubicBezTo>
                    <a:pt x="193" y="152"/>
                    <a:pt x="192" y="153"/>
                    <a:pt x="191" y="153"/>
                  </a:cubicBezTo>
                  <a:cubicBezTo>
                    <a:pt x="190" y="152"/>
                    <a:pt x="190" y="151"/>
                    <a:pt x="189" y="150"/>
                  </a:cubicBezTo>
                  <a:cubicBezTo>
                    <a:pt x="189" y="151"/>
                    <a:pt x="189" y="152"/>
                    <a:pt x="189" y="152"/>
                  </a:cubicBezTo>
                  <a:cubicBezTo>
                    <a:pt x="187" y="154"/>
                    <a:pt x="187" y="155"/>
                    <a:pt x="186" y="156"/>
                  </a:cubicBezTo>
                  <a:cubicBezTo>
                    <a:pt x="185" y="158"/>
                    <a:pt x="183" y="157"/>
                    <a:pt x="181" y="159"/>
                  </a:cubicBezTo>
                  <a:cubicBezTo>
                    <a:pt x="181" y="162"/>
                    <a:pt x="178" y="161"/>
                    <a:pt x="176" y="162"/>
                  </a:cubicBezTo>
                  <a:cubicBezTo>
                    <a:pt x="175" y="162"/>
                    <a:pt x="176" y="162"/>
                    <a:pt x="176" y="163"/>
                  </a:cubicBezTo>
                  <a:cubicBezTo>
                    <a:pt x="177" y="163"/>
                    <a:pt x="178" y="163"/>
                    <a:pt x="179" y="162"/>
                  </a:cubicBezTo>
                  <a:cubicBezTo>
                    <a:pt x="182" y="163"/>
                    <a:pt x="181" y="159"/>
                    <a:pt x="183" y="158"/>
                  </a:cubicBezTo>
                  <a:cubicBezTo>
                    <a:pt x="184" y="158"/>
                    <a:pt x="185" y="157"/>
                    <a:pt x="187" y="158"/>
                  </a:cubicBezTo>
                  <a:cubicBezTo>
                    <a:pt x="188" y="160"/>
                    <a:pt x="188" y="162"/>
                    <a:pt x="188" y="164"/>
                  </a:cubicBezTo>
                  <a:cubicBezTo>
                    <a:pt x="187" y="166"/>
                    <a:pt x="187" y="168"/>
                    <a:pt x="186" y="170"/>
                  </a:cubicBezTo>
                  <a:cubicBezTo>
                    <a:pt x="186" y="172"/>
                    <a:pt x="184" y="173"/>
                    <a:pt x="184" y="175"/>
                  </a:cubicBezTo>
                  <a:cubicBezTo>
                    <a:pt x="183" y="176"/>
                    <a:pt x="182" y="176"/>
                    <a:pt x="181" y="176"/>
                  </a:cubicBezTo>
                  <a:cubicBezTo>
                    <a:pt x="176" y="174"/>
                    <a:pt x="170" y="173"/>
                    <a:pt x="165" y="173"/>
                  </a:cubicBezTo>
                  <a:cubicBezTo>
                    <a:pt x="164" y="173"/>
                    <a:pt x="164" y="173"/>
                    <a:pt x="164" y="174"/>
                  </a:cubicBezTo>
                  <a:cubicBezTo>
                    <a:pt x="166" y="175"/>
                    <a:pt x="169" y="175"/>
                    <a:pt x="172" y="176"/>
                  </a:cubicBezTo>
                  <a:cubicBezTo>
                    <a:pt x="174" y="177"/>
                    <a:pt x="175" y="180"/>
                    <a:pt x="178" y="179"/>
                  </a:cubicBezTo>
                  <a:cubicBezTo>
                    <a:pt x="180" y="177"/>
                    <a:pt x="184" y="179"/>
                    <a:pt x="186" y="177"/>
                  </a:cubicBezTo>
                  <a:cubicBezTo>
                    <a:pt x="185" y="175"/>
                    <a:pt x="187" y="173"/>
                    <a:pt x="188" y="171"/>
                  </a:cubicBezTo>
                  <a:cubicBezTo>
                    <a:pt x="189" y="171"/>
                    <a:pt x="189" y="171"/>
                    <a:pt x="189" y="171"/>
                  </a:cubicBezTo>
                  <a:cubicBezTo>
                    <a:pt x="190" y="172"/>
                    <a:pt x="190" y="174"/>
                    <a:pt x="191" y="175"/>
                  </a:cubicBezTo>
                  <a:cubicBezTo>
                    <a:pt x="193" y="174"/>
                    <a:pt x="194" y="171"/>
                    <a:pt x="196" y="169"/>
                  </a:cubicBezTo>
                  <a:cubicBezTo>
                    <a:pt x="200" y="163"/>
                    <a:pt x="204" y="157"/>
                    <a:pt x="205" y="150"/>
                  </a:cubicBezTo>
                  <a:cubicBezTo>
                    <a:pt x="203" y="150"/>
                    <a:pt x="202" y="150"/>
                    <a:pt x="200" y="151"/>
                  </a:cubicBezTo>
                  <a:close/>
                  <a:moveTo>
                    <a:pt x="120" y="151"/>
                  </a:moveTo>
                  <a:cubicBezTo>
                    <a:pt x="117" y="155"/>
                    <a:pt x="112" y="159"/>
                    <a:pt x="108" y="163"/>
                  </a:cubicBezTo>
                  <a:cubicBezTo>
                    <a:pt x="115" y="169"/>
                    <a:pt x="122" y="172"/>
                    <a:pt x="131" y="174"/>
                  </a:cubicBezTo>
                  <a:cubicBezTo>
                    <a:pt x="131" y="172"/>
                    <a:pt x="130" y="170"/>
                    <a:pt x="131" y="169"/>
                  </a:cubicBezTo>
                  <a:cubicBezTo>
                    <a:pt x="132" y="167"/>
                    <a:pt x="134" y="167"/>
                    <a:pt x="135" y="168"/>
                  </a:cubicBezTo>
                  <a:cubicBezTo>
                    <a:pt x="136" y="167"/>
                    <a:pt x="136" y="166"/>
                    <a:pt x="136" y="166"/>
                  </a:cubicBezTo>
                  <a:cubicBezTo>
                    <a:pt x="134" y="165"/>
                    <a:pt x="135" y="163"/>
                    <a:pt x="134" y="162"/>
                  </a:cubicBezTo>
                  <a:cubicBezTo>
                    <a:pt x="134" y="162"/>
                    <a:pt x="135" y="162"/>
                    <a:pt x="135" y="161"/>
                  </a:cubicBezTo>
                  <a:cubicBezTo>
                    <a:pt x="134" y="160"/>
                    <a:pt x="136" y="159"/>
                    <a:pt x="135" y="158"/>
                  </a:cubicBezTo>
                  <a:cubicBezTo>
                    <a:pt x="135" y="157"/>
                    <a:pt x="135" y="157"/>
                    <a:pt x="136" y="157"/>
                  </a:cubicBezTo>
                  <a:cubicBezTo>
                    <a:pt x="132" y="159"/>
                    <a:pt x="128" y="156"/>
                    <a:pt x="124" y="155"/>
                  </a:cubicBezTo>
                  <a:cubicBezTo>
                    <a:pt x="122" y="154"/>
                    <a:pt x="120" y="153"/>
                    <a:pt x="120" y="151"/>
                  </a:cubicBezTo>
                  <a:close/>
                  <a:moveTo>
                    <a:pt x="157" y="162"/>
                  </a:moveTo>
                  <a:cubicBezTo>
                    <a:pt x="156" y="162"/>
                    <a:pt x="156" y="163"/>
                    <a:pt x="157" y="164"/>
                  </a:cubicBezTo>
                  <a:cubicBezTo>
                    <a:pt x="158" y="162"/>
                    <a:pt x="161" y="162"/>
                    <a:pt x="162" y="160"/>
                  </a:cubicBezTo>
                  <a:cubicBezTo>
                    <a:pt x="159" y="159"/>
                    <a:pt x="158" y="161"/>
                    <a:pt x="157" y="162"/>
                  </a:cubicBezTo>
                  <a:close/>
                  <a:moveTo>
                    <a:pt x="164" y="167"/>
                  </a:moveTo>
                  <a:cubicBezTo>
                    <a:pt x="162" y="167"/>
                    <a:pt x="161" y="168"/>
                    <a:pt x="159" y="169"/>
                  </a:cubicBezTo>
                  <a:cubicBezTo>
                    <a:pt x="158" y="170"/>
                    <a:pt x="157" y="167"/>
                    <a:pt x="155" y="168"/>
                  </a:cubicBezTo>
                  <a:cubicBezTo>
                    <a:pt x="155" y="168"/>
                    <a:pt x="156" y="169"/>
                    <a:pt x="156" y="169"/>
                  </a:cubicBezTo>
                  <a:cubicBezTo>
                    <a:pt x="156" y="169"/>
                    <a:pt x="156" y="170"/>
                    <a:pt x="156" y="171"/>
                  </a:cubicBezTo>
                  <a:cubicBezTo>
                    <a:pt x="154" y="173"/>
                    <a:pt x="153" y="170"/>
                    <a:pt x="151" y="170"/>
                  </a:cubicBezTo>
                  <a:cubicBezTo>
                    <a:pt x="151" y="171"/>
                    <a:pt x="151" y="171"/>
                    <a:pt x="151" y="171"/>
                  </a:cubicBezTo>
                  <a:cubicBezTo>
                    <a:pt x="151" y="171"/>
                    <a:pt x="151" y="172"/>
                    <a:pt x="150" y="171"/>
                  </a:cubicBezTo>
                  <a:cubicBezTo>
                    <a:pt x="149" y="169"/>
                    <a:pt x="146" y="170"/>
                    <a:pt x="145" y="168"/>
                  </a:cubicBezTo>
                  <a:cubicBezTo>
                    <a:pt x="144" y="168"/>
                    <a:pt x="143" y="168"/>
                    <a:pt x="143" y="169"/>
                  </a:cubicBezTo>
                  <a:cubicBezTo>
                    <a:pt x="142" y="170"/>
                    <a:pt x="140" y="169"/>
                    <a:pt x="141" y="170"/>
                  </a:cubicBezTo>
                  <a:cubicBezTo>
                    <a:pt x="139" y="171"/>
                    <a:pt x="139" y="173"/>
                    <a:pt x="138" y="174"/>
                  </a:cubicBezTo>
                  <a:cubicBezTo>
                    <a:pt x="136" y="173"/>
                    <a:pt x="135" y="176"/>
                    <a:pt x="133" y="176"/>
                  </a:cubicBezTo>
                  <a:cubicBezTo>
                    <a:pt x="133" y="176"/>
                    <a:pt x="133" y="177"/>
                    <a:pt x="133" y="177"/>
                  </a:cubicBezTo>
                  <a:cubicBezTo>
                    <a:pt x="135" y="177"/>
                    <a:pt x="136" y="177"/>
                    <a:pt x="137" y="177"/>
                  </a:cubicBezTo>
                  <a:cubicBezTo>
                    <a:pt x="139" y="174"/>
                    <a:pt x="142" y="177"/>
                    <a:pt x="145" y="175"/>
                  </a:cubicBezTo>
                  <a:cubicBezTo>
                    <a:pt x="147" y="176"/>
                    <a:pt x="145" y="178"/>
                    <a:pt x="147" y="178"/>
                  </a:cubicBezTo>
                  <a:cubicBezTo>
                    <a:pt x="149" y="177"/>
                    <a:pt x="151" y="180"/>
                    <a:pt x="153" y="179"/>
                  </a:cubicBezTo>
                  <a:cubicBezTo>
                    <a:pt x="153" y="176"/>
                    <a:pt x="157" y="176"/>
                    <a:pt x="159" y="175"/>
                  </a:cubicBezTo>
                  <a:cubicBezTo>
                    <a:pt x="161" y="173"/>
                    <a:pt x="165" y="171"/>
                    <a:pt x="164" y="167"/>
                  </a:cubicBezTo>
                  <a:close/>
                  <a:moveTo>
                    <a:pt x="102" y="168"/>
                  </a:moveTo>
                  <a:cubicBezTo>
                    <a:pt x="98" y="173"/>
                    <a:pt x="94" y="178"/>
                    <a:pt x="90" y="181"/>
                  </a:cubicBezTo>
                  <a:cubicBezTo>
                    <a:pt x="92" y="182"/>
                    <a:pt x="93" y="184"/>
                    <a:pt x="94" y="185"/>
                  </a:cubicBezTo>
                  <a:cubicBezTo>
                    <a:pt x="104" y="193"/>
                    <a:pt x="116" y="197"/>
                    <a:pt x="127" y="199"/>
                  </a:cubicBezTo>
                  <a:cubicBezTo>
                    <a:pt x="124" y="198"/>
                    <a:pt x="124" y="198"/>
                    <a:pt x="124" y="198"/>
                  </a:cubicBezTo>
                  <a:cubicBezTo>
                    <a:pt x="122" y="195"/>
                    <a:pt x="118" y="192"/>
                    <a:pt x="118" y="189"/>
                  </a:cubicBezTo>
                  <a:cubicBezTo>
                    <a:pt x="120" y="188"/>
                    <a:pt x="120" y="185"/>
                    <a:pt x="121" y="183"/>
                  </a:cubicBezTo>
                  <a:cubicBezTo>
                    <a:pt x="123" y="181"/>
                    <a:pt x="125" y="180"/>
                    <a:pt x="128" y="180"/>
                  </a:cubicBezTo>
                  <a:cubicBezTo>
                    <a:pt x="121" y="182"/>
                    <a:pt x="116" y="178"/>
                    <a:pt x="110" y="175"/>
                  </a:cubicBezTo>
                  <a:cubicBezTo>
                    <a:pt x="107" y="173"/>
                    <a:pt x="104" y="171"/>
                    <a:pt x="102" y="168"/>
                  </a:cubicBezTo>
                  <a:close/>
                  <a:moveTo>
                    <a:pt x="191" y="186"/>
                  </a:moveTo>
                  <a:cubicBezTo>
                    <a:pt x="190" y="185"/>
                    <a:pt x="190" y="185"/>
                    <a:pt x="190" y="185"/>
                  </a:cubicBezTo>
                  <a:cubicBezTo>
                    <a:pt x="190" y="187"/>
                    <a:pt x="189" y="187"/>
                    <a:pt x="188" y="189"/>
                  </a:cubicBezTo>
                  <a:cubicBezTo>
                    <a:pt x="188" y="190"/>
                    <a:pt x="187" y="191"/>
                    <a:pt x="189" y="192"/>
                  </a:cubicBezTo>
                  <a:cubicBezTo>
                    <a:pt x="191" y="193"/>
                    <a:pt x="194" y="194"/>
                    <a:pt x="195" y="197"/>
                  </a:cubicBezTo>
                  <a:cubicBezTo>
                    <a:pt x="194" y="200"/>
                    <a:pt x="189" y="203"/>
                    <a:pt x="192" y="206"/>
                  </a:cubicBezTo>
                  <a:cubicBezTo>
                    <a:pt x="193" y="207"/>
                    <a:pt x="190" y="208"/>
                    <a:pt x="191" y="209"/>
                  </a:cubicBezTo>
                  <a:cubicBezTo>
                    <a:pt x="192" y="208"/>
                    <a:pt x="192" y="208"/>
                    <a:pt x="192" y="208"/>
                  </a:cubicBezTo>
                  <a:cubicBezTo>
                    <a:pt x="196" y="205"/>
                    <a:pt x="200" y="202"/>
                    <a:pt x="203" y="198"/>
                  </a:cubicBezTo>
                  <a:cubicBezTo>
                    <a:pt x="204" y="198"/>
                    <a:pt x="204" y="198"/>
                    <a:pt x="204" y="198"/>
                  </a:cubicBezTo>
                  <a:cubicBezTo>
                    <a:pt x="203" y="198"/>
                    <a:pt x="202" y="199"/>
                    <a:pt x="201" y="199"/>
                  </a:cubicBezTo>
                  <a:cubicBezTo>
                    <a:pt x="199" y="198"/>
                    <a:pt x="199" y="196"/>
                    <a:pt x="199" y="194"/>
                  </a:cubicBezTo>
                  <a:lnTo>
                    <a:pt x="191" y="186"/>
                  </a:lnTo>
                  <a:close/>
                  <a:moveTo>
                    <a:pt x="88" y="189"/>
                  </a:moveTo>
                  <a:cubicBezTo>
                    <a:pt x="88" y="188"/>
                    <a:pt x="88" y="188"/>
                    <a:pt x="88" y="188"/>
                  </a:cubicBezTo>
                  <a:cubicBezTo>
                    <a:pt x="88" y="189"/>
                    <a:pt x="88" y="189"/>
                    <a:pt x="88" y="189"/>
                  </a:cubicBezTo>
                  <a:close/>
                  <a:moveTo>
                    <a:pt x="90" y="191"/>
                  </a:moveTo>
                  <a:cubicBezTo>
                    <a:pt x="89" y="191"/>
                    <a:pt x="89" y="190"/>
                    <a:pt x="89" y="189"/>
                  </a:cubicBezTo>
                  <a:lnTo>
                    <a:pt x="90" y="191"/>
                  </a:lnTo>
                  <a:close/>
                  <a:moveTo>
                    <a:pt x="91" y="192"/>
                  </a:moveTo>
                  <a:cubicBezTo>
                    <a:pt x="91" y="193"/>
                    <a:pt x="93" y="194"/>
                    <a:pt x="93" y="196"/>
                  </a:cubicBezTo>
                  <a:cubicBezTo>
                    <a:pt x="92" y="198"/>
                    <a:pt x="89" y="198"/>
                    <a:pt x="88" y="198"/>
                  </a:cubicBezTo>
                  <a:cubicBezTo>
                    <a:pt x="84" y="197"/>
                    <a:pt x="81" y="200"/>
                    <a:pt x="78" y="201"/>
                  </a:cubicBezTo>
                  <a:cubicBezTo>
                    <a:pt x="75" y="202"/>
                    <a:pt x="74" y="198"/>
                    <a:pt x="71" y="198"/>
                  </a:cubicBezTo>
                  <a:cubicBezTo>
                    <a:pt x="88" y="214"/>
                    <a:pt x="109" y="223"/>
                    <a:pt x="132" y="225"/>
                  </a:cubicBezTo>
                  <a:cubicBezTo>
                    <a:pt x="134" y="226"/>
                    <a:pt x="134" y="226"/>
                    <a:pt x="134" y="226"/>
                  </a:cubicBezTo>
                  <a:cubicBezTo>
                    <a:pt x="133" y="224"/>
                    <a:pt x="133" y="224"/>
                    <a:pt x="133" y="224"/>
                  </a:cubicBezTo>
                  <a:cubicBezTo>
                    <a:pt x="133" y="207"/>
                    <a:pt x="133" y="207"/>
                    <a:pt x="133" y="207"/>
                  </a:cubicBezTo>
                  <a:cubicBezTo>
                    <a:pt x="132" y="207"/>
                    <a:pt x="132" y="207"/>
                    <a:pt x="132" y="207"/>
                  </a:cubicBezTo>
                  <a:cubicBezTo>
                    <a:pt x="116" y="207"/>
                    <a:pt x="103" y="201"/>
                    <a:pt x="91" y="192"/>
                  </a:cubicBezTo>
                  <a:close/>
                  <a:moveTo>
                    <a:pt x="209" y="204"/>
                  </a:moveTo>
                  <a:cubicBezTo>
                    <a:pt x="208" y="202"/>
                    <a:pt x="208" y="202"/>
                    <a:pt x="208" y="202"/>
                  </a:cubicBezTo>
                  <a:cubicBezTo>
                    <a:pt x="207" y="206"/>
                    <a:pt x="203" y="208"/>
                    <a:pt x="200" y="211"/>
                  </a:cubicBezTo>
                  <a:cubicBezTo>
                    <a:pt x="196" y="215"/>
                    <a:pt x="189" y="216"/>
                    <a:pt x="187" y="222"/>
                  </a:cubicBezTo>
                  <a:cubicBezTo>
                    <a:pt x="184" y="224"/>
                    <a:pt x="184" y="227"/>
                    <a:pt x="181" y="228"/>
                  </a:cubicBezTo>
                  <a:cubicBezTo>
                    <a:pt x="179" y="231"/>
                    <a:pt x="176" y="231"/>
                    <a:pt x="174" y="233"/>
                  </a:cubicBezTo>
                  <a:cubicBezTo>
                    <a:pt x="169" y="238"/>
                    <a:pt x="165" y="230"/>
                    <a:pt x="161" y="229"/>
                  </a:cubicBezTo>
                  <a:cubicBezTo>
                    <a:pt x="151" y="231"/>
                    <a:pt x="151" y="231"/>
                    <a:pt x="151" y="231"/>
                  </a:cubicBezTo>
                  <a:cubicBezTo>
                    <a:pt x="147" y="231"/>
                    <a:pt x="144" y="232"/>
                    <a:pt x="141" y="231"/>
                  </a:cubicBezTo>
                  <a:cubicBezTo>
                    <a:pt x="141" y="238"/>
                    <a:pt x="141" y="245"/>
                    <a:pt x="141" y="251"/>
                  </a:cubicBezTo>
                  <a:cubicBezTo>
                    <a:pt x="142" y="250"/>
                    <a:pt x="142" y="250"/>
                    <a:pt x="142" y="250"/>
                  </a:cubicBezTo>
                  <a:cubicBezTo>
                    <a:pt x="173" y="249"/>
                    <a:pt x="199" y="237"/>
                    <a:pt x="222" y="217"/>
                  </a:cubicBezTo>
                  <a:lnTo>
                    <a:pt x="209" y="204"/>
                  </a:lnTo>
                  <a:close/>
                  <a:moveTo>
                    <a:pt x="67" y="204"/>
                  </a:moveTo>
                  <a:cubicBezTo>
                    <a:pt x="67" y="204"/>
                    <a:pt x="67" y="204"/>
                    <a:pt x="67" y="204"/>
                  </a:cubicBezTo>
                  <a:cubicBezTo>
                    <a:pt x="54" y="218"/>
                    <a:pt x="54" y="218"/>
                    <a:pt x="54" y="218"/>
                  </a:cubicBezTo>
                  <a:cubicBezTo>
                    <a:pt x="74" y="235"/>
                    <a:pt x="96" y="246"/>
                    <a:pt x="122" y="249"/>
                  </a:cubicBezTo>
                  <a:cubicBezTo>
                    <a:pt x="126" y="250"/>
                    <a:pt x="130" y="250"/>
                    <a:pt x="134" y="251"/>
                  </a:cubicBezTo>
                  <a:cubicBezTo>
                    <a:pt x="133" y="249"/>
                    <a:pt x="133" y="249"/>
                    <a:pt x="133" y="249"/>
                  </a:cubicBezTo>
                  <a:cubicBezTo>
                    <a:pt x="133" y="232"/>
                    <a:pt x="133" y="232"/>
                    <a:pt x="133" y="232"/>
                  </a:cubicBezTo>
                  <a:cubicBezTo>
                    <a:pt x="134" y="231"/>
                    <a:pt x="134" y="231"/>
                    <a:pt x="134" y="231"/>
                  </a:cubicBezTo>
                  <a:cubicBezTo>
                    <a:pt x="132" y="232"/>
                    <a:pt x="132" y="232"/>
                    <a:pt x="132" y="232"/>
                  </a:cubicBezTo>
                  <a:cubicBezTo>
                    <a:pt x="107" y="230"/>
                    <a:pt x="85" y="221"/>
                    <a:pt x="67" y="204"/>
                  </a:cubicBezTo>
                  <a:close/>
                  <a:moveTo>
                    <a:pt x="140" y="208"/>
                  </a:moveTo>
                  <a:cubicBezTo>
                    <a:pt x="141" y="210"/>
                    <a:pt x="141" y="210"/>
                    <a:pt x="141" y="210"/>
                  </a:cubicBezTo>
                  <a:cubicBezTo>
                    <a:pt x="141" y="215"/>
                    <a:pt x="142" y="220"/>
                    <a:pt x="141" y="225"/>
                  </a:cubicBezTo>
                  <a:cubicBezTo>
                    <a:pt x="146" y="224"/>
                    <a:pt x="151" y="224"/>
                    <a:pt x="156" y="223"/>
                  </a:cubicBezTo>
                  <a:cubicBezTo>
                    <a:pt x="155" y="223"/>
                    <a:pt x="154" y="222"/>
                    <a:pt x="153" y="221"/>
                  </a:cubicBezTo>
                  <a:cubicBezTo>
                    <a:pt x="150" y="221"/>
                    <a:pt x="149" y="218"/>
                    <a:pt x="148" y="216"/>
                  </a:cubicBezTo>
                  <a:cubicBezTo>
                    <a:pt x="148" y="214"/>
                    <a:pt x="149" y="213"/>
                    <a:pt x="149" y="211"/>
                  </a:cubicBezTo>
                  <a:cubicBezTo>
                    <a:pt x="148" y="209"/>
                    <a:pt x="144" y="210"/>
                    <a:pt x="142" y="210"/>
                  </a:cubicBezTo>
                  <a:cubicBezTo>
                    <a:pt x="141" y="209"/>
                    <a:pt x="141" y="208"/>
                    <a:pt x="140" y="208"/>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 name="Freeform 6"/>
            <p:cNvSpPr>
              <a:spLocks/>
            </p:cNvSpPr>
            <p:nvPr userDrawn="1"/>
          </p:nvSpPr>
          <p:spPr bwMode="auto">
            <a:xfrm>
              <a:off x="4919663" y="2887663"/>
              <a:ext cx="171450" cy="180975"/>
            </a:xfrm>
            <a:custGeom>
              <a:avLst/>
              <a:gdLst>
                <a:gd name="T0" fmla="*/ 27 w 45"/>
                <a:gd name="T1" fmla="*/ 14 h 48"/>
                <a:gd name="T2" fmla="*/ 44 w 45"/>
                <a:gd name="T3" fmla="*/ 44 h 48"/>
                <a:gd name="T4" fmla="*/ 45 w 45"/>
                <a:gd name="T5" fmla="*/ 48 h 48"/>
                <a:gd name="T6" fmla="*/ 11 w 45"/>
                <a:gd name="T7" fmla="*/ 11 h 48"/>
                <a:gd name="T8" fmla="*/ 0 w 45"/>
                <a:gd name="T9" fmla="*/ 0 h 48"/>
                <a:gd name="T10" fmla="*/ 27 w 45"/>
                <a:gd name="T11" fmla="*/ 14 h 48"/>
              </a:gdLst>
              <a:ahLst/>
              <a:cxnLst>
                <a:cxn ang="0">
                  <a:pos x="T0" y="T1"/>
                </a:cxn>
                <a:cxn ang="0">
                  <a:pos x="T2" y="T3"/>
                </a:cxn>
                <a:cxn ang="0">
                  <a:pos x="T4" y="T5"/>
                </a:cxn>
                <a:cxn ang="0">
                  <a:pos x="T6" y="T7"/>
                </a:cxn>
                <a:cxn ang="0">
                  <a:pos x="T8" y="T9"/>
                </a:cxn>
                <a:cxn ang="0">
                  <a:pos x="T10" y="T11"/>
                </a:cxn>
              </a:cxnLst>
              <a:rect l="0" t="0" r="r" b="b"/>
              <a:pathLst>
                <a:path w="45" h="48">
                  <a:moveTo>
                    <a:pt x="27" y="14"/>
                  </a:moveTo>
                  <a:cubicBezTo>
                    <a:pt x="37" y="22"/>
                    <a:pt x="41" y="33"/>
                    <a:pt x="44" y="44"/>
                  </a:cubicBezTo>
                  <a:cubicBezTo>
                    <a:pt x="45" y="48"/>
                    <a:pt x="45" y="48"/>
                    <a:pt x="45" y="48"/>
                  </a:cubicBezTo>
                  <a:cubicBezTo>
                    <a:pt x="32" y="38"/>
                    <a:pt x="19" y="25"/>
                    <a:pt x="11" y="11"/>
                  </a:cubicBezTo>
                  <a:cubicBezTo>
                    <a:pt x="0" y="0"/>
                    <a:pt x="0" y="0"/>
                    <a:pt x="0" y="0"/>
                  </a:cubicBezTo>
                  <a:cubicBezTo>
                    <a:pt x="9" y="4"/>
                    <a:pt x="19" y="6"/>
                    <a:pt x="27" y="14"/>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7" name="Freeform 7"/>
            <p:cNvSpPr>
              <a:spLocks/>
            </p:cNvSpPr>
            <p:nvPr userDrawn="1"/>
          </p:nvSpPr>
          <p:spPr bwMode="auto">
            <a:xfrm>
              <a:off x="4046538" y="2895601"/>
              <a:ext cx="166688" cy="180975"/>
            </a:xfrm>
            <a:custGeom>
              <a:avLst/>
              <a:gdLst>
                <a:gd name="T0" fmla="*/ 21 w 44"/>
                <a:gd name="T1" fmla="*/ 28 h 48"/>
                <a:gd name="T2" fmla="*/ 0 w 44"/>
                <a:gd name="T3" fmla="*/ 48 h 48"/>
                <a:gd name="T4" fmla="*/ 9 w 44"/>
                <a:gd name="T5" fmla="*/ 23 h 48"/>
                <a:gd name="T6" fmla="*/ 44 w 44"/>
                <a:gd name="T7" fmla="*/ 0 h 48"/>
                <a:gd name="T8" fmla="*/ 21 w 44"/>
                <a:gd name="T9" fmla="*/ 28 h 48"/>
              </a:gdLst>
              <a:ahLst/>
              <a:cxnLst>
                <a:cxn ang="0">
                  <a:pos x="T0" y="T1"/>
                </a:cxn>
                <a:cxn ang="0">
                  <a:pos x="T2" y="T3"/>
                </a:cxn>
                <a:cxn ang="0">
                  <a:pos x="T4" y="T5"/>
                </a:cxn>
                <a:cxn ang="0">
                  <a:pos x="T6" y="T7"/>
                </a:cxn>
                <a:cxn ang="0">
                  <a:pos x="T8" y="T9"/>
                </a:cxn>
              </a:cxnLst>
              <a:rect l="0" t="0" r="r" b="b"/>
              <a:pathLst>
                <a:path w="44" h="48">
                  <a:moveTo>
                    <a:pt x="21" y="28"/>
                  </a:moveTo>
                  <a:cubicBezTo>
                    <a:pt x="15" y="36"/>
                    <a:pt x="7" y="41"/>
                    <a:pt x="0" y="48"/>
                  </a:cubicBezTo>
                  <a:cubicBezTo>
                    <a:pt x="3" y="40"/>
                    <a:pt x="4" y="30"/>
                    <a:pt x="9" y="23"/>
                  </a:cubicBezTo>
                  <a:cubicBezTo>
                    <a:pt x="17" y="10"/>
                    <a:pt x="31" y="5"/>
                    <a:pt x="44" y="0"/>
                  </a:cubicBezTo>
                  <a:cubicBezTo>
                    <a:pt x="34" y="8"/>
                    <a:pt x="28" y="19"/>
                    <a:pt x="21" y="28"/>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8" name="Freeform 8"/>
            <p:cNvSpPr>
              <a:spLocks/>
            </p:cNvSpPr>
            <p:nvPr userDrawn="1"/>
          </p:nvSpPr>
          <p:spPr bwMode="auto">
            <a:xfrm>
              <a:off x="4987926" y="2951163"/>
              <a:ext cx="174625" cy="254000"/>
            </a:xfrm>
            <a:custGeom>
              <a:avLst/>
              <a:gdLst>
                <a:gd name="T0" fmla="*/ 43 w 46"/>
                <a:gd name="T1" fmla="*/ 27 h 67"/>
                <a:gd name="T2" fmla="*/ 44 w 46"/>
                <a:gd name="T3" fmla="*/ 67 h 67"/>
                <a:gd name="T4" fmla="*/ 44 w 46"/>
                <a:gd name="T5" fmla="*/ 67 h 67"/>
                <a:gd name="T6" fmla="*/ 10 w 46"/>
                <a:gd name="T7" fmla="*/ 35 h 67"/>
                <a:gd name="T8" fmla="*/ 0 w 46"/>
                <a:gd name="T9" fmla="*/ 11 h 67"/>
                <a:gd name="T10" fmla="*/ 32 w 46"/>
                <a:gd name="T11" fmla="*/ 41 h 67"/>
                <a:gd name="T12" fmla="*/ 38 w 46"/>
                <a:gd name="T13" fmla="*/ 51 h 67"/>
                <a:gd name="T14" fmla="*/ 39 w 46"/>
                <a:gd name="T15" fmla="*/ 51 h 67"/>
                <a:gd name="T16" fmla="*/ 28 w 46"/>
                <a:gd name="T17" fmla="*/ 14 h 67"/>
                <a:gd name="T18" fmla="*/ 17 w 46"/>
                <a:gd name="T19" fmla="*/ 0 h 67"/>
                <a:gd name="T20" fmla="*/ 43 w 46"/>
                <a:gd name="T21" fmla="*/ 2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67">
                  <a:moveTo>
                    <a:pt x="43" y="27"/>
                  </a:moveTo>
                  <a:cubicBezTo>
                    <a:pt x="46" y="41"/>
                    <a:pt x="41" y="54"/>
                    <a:pt x="44" y="67"/>
                  </a:cubicBezTo>
                  <a:cubicBezTo>
                    <a:pt x="44" y="67"/>
                    <a:pt x="44" y="67"/>
                    <a:pt x="44" y="67"/>
                  </a:cubicBezTo>
                  <a:cubicBezTo>
                    <a:pt x="37" y="53"/>
                    <a:pt x="21" y="46"/>
                    <a:pt x="10" y="35"/>
                  </a:cubicBezTo>
                  <a:cubicBezTo>
                    <a:pt x="4" y="28"/>
                    <a:pt x="1" y="20"/>
                    <a:pt x="0" y="11"/>
                  </a:cubicBezTo>
                  <a:cubicBezTo>
                    <a:pt x="6" y="26"/>
                    <a:pt x="23" y="29"/>
                    <a:pt x="32" y="41"/>
                  </a:cubicBezTo>
                  <a:cubicBezTo>
                    <a:pt x="35" y="44"/>
                    <a:pt x="36" y="48"/>
                    <a:pt x="38" y="51"/>
                  </a:cubicBezTo>
                  <a:cubicBezTo>
                    <a:pt x="39" y="51"/>
                    <a:pt x="39" y="51"/>
                    <a:pt x="39" y="51"/>
                  </a:cubicBezTo>
                  <a:cubicBezTo>
                    <a:pt x="33" y="39"/>
                    <a:pt x="31" y="26"/>
                    <a:pt x="28" y="14"/>
                  </a:cubicBezTo>
                  <a:cubicBezTo>
                    <a:pt x="26" y="9"/>
                    <a:pt x="22" y="3"/>
                    <a:pt x="17" y="0"/>
                  </a:cubicBezTo>
                  <a:cubicBezTo>
                    <a:pt x="29" y="2"/>
                    <a:pt x="40" y="15"/>
                    <a:pt x="43" y="27"/>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9" name="Freeform 9"/>
            <p:cNvSpPr>
              <a:spLocks/>
            </p:cNvSpPr>
            <p:nvPr userDrawn="1"/>
          </p:nvSpPr>
          <p:spPr bwMode="auto">
            <a:xfrm>
              <a:off x="3978276" y="2959101"/>
              <a:ext cx="166688" cy="257175"/>
            </a:xfrm>
            <a:custGeom>
              <a:avLst/>
              <a:gdLst>
                <a:gd name="T0" fmla="*/ 27 w 44"/>
                <a:gd name="T1" fmla="*/ 0 h 68"/>
                <a:gd name="T2" fmla="*/ 12 w 44"/>
                <a:gd name="T3" fmla="*/ 37 h 68"/>
                <a:gd name="T4" fmla="*/ 7 w 44"/>
                <a:gd name="T5" fmla="*/ 52 h 68"/>
                <a:gd name="T6" fmla="*/ 7 w 44"/>
                <a:gd name="T7" fmla="*/ 52 h 68"/>
                <a:gd name="T8" fmla="*/ 18 w 44"/>
                <a:gd name="T9" fmla="*/ 37 h 68"/>
                <a:gd name="T10" fmla="*/ 44 w 44"/>
                <a:gd name="T11" fmla="*/ 11 h 68"/>
                <a:gd name="T12" fmla="*/ 16 w 44"/>
                <a:gd name="T13" fmla="*/ 51 h 68"/>
                <a:gd name="T14" fmla="*/ 2 w 44"/>
                <a:gd name="T15" fmla="*/ 68 h 68"/>
                <a:gd name="T16" fmla="*/ 3 w 44"/>
                <a:gd name="T17" fmla="*/ 54 h 68"/>
                <a:gd name="T18" fmla="*/ 10 w 44"/>
                <a:gd name="T19" fmla="*/ 12 h 68"/>
                <a:gd name="T20" fmla="*/ 27 w 44"/>
                <a:gd name="T21"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 h="68">
                  <a:moveTo>
                    <a:pt x="27" y="0"/>
                  </a:moveTo>
                  <a:cubicBezTo>
                    <a:pt x="15" y="9"/>
                    <a:pt x="16" y="25"/>
                    <a:pt x="12" y="37"/>
                  </a:cubicBezTo>
                  <a:cubicBezTo>
                    <a:pt x="10" y="42"/>
                    <a:pt x="8" y="47"/>
                    <a:pt x="7" y="52"/>
                  </a:cubicBezTo>
                  <a:cubicBezTo>
                    <a:pt x="7" y="52"/>
                    <a:pt x="7" y="52"/>
                    <a:pt x="7" y="52"/>
                  </a:cubicBezTo>
                  <a:cubicBezTo>
                    <a:pt x="9" y="46"/>
                    <a:pt x="13" y="41"/>
                    <a:pt x="18" y="37"/>
                  </a:cubicBezTo>
                  <a:cubicBezTo>
                    <a:pt x="27" y="28"/>
                    <a:pt x="40" y="23"/>
                    <a:pt x="44" y="11"/>
                  </a:cubicBezTo>
                  <a:cubicBezTo>
                    <a:pt x="44" y="28"/>
                    <a:pt x="30" y="41"/>
                    <a:pt x="16" y="51"/>
                  </a:cubicBezTo>
                  <a:cubicBezTo>
                    <a:pt x="11" y="56"/>
                    <a:pt x="5" y="61"/>
                    <a:pt x="2" y="68"/>
                  </a:cubicBezTo>
                  <a:cubicBezTo>
                    <a:pt x="2" y="63"/>
                    <a:pt x="3" y="59"/>
                    <a:pt x="3" y="54"/>
                  </a:cubicBezTo>
                  <a:cubicBezTo>
                    <a:pt x="1" y="40"/>
                    <a:pt x="0" y="23"/>
                    <a:pt x="10" y="12"/>
                  </a:cubicBezTo>
                  <a:cubicBezTo>
                    <a:pt x="15" y="6"/>
                    <a:pt x="21" y="2"/>
                    <a:pt x="27"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0" name="Freeform 10"/>
            <p:cNvSpPr>
              <a:spLocks/>
            </p:cNvSpPr>
            <p:nvPr userDrawn="1"/>
          </p:nvSpPr>
          <p:spPr bwMode="auto">
            <a:xfrm>
              <a:off x="5048251" y="3038476"/>
              <a:ext cx="182563" cy="333375"/>
            </a:xfrm>
            <a:custGeom>
              <a:avLst/>
              <a:gdLst>
                <a:gd name="T0" fmla="*/ 35 w 48"/>
                <a:gd name="T1" fmla="*/ 7 h 88"/>
                <a:gd name="T2" fmla="*/ 40 w 48"/>
                <a:gd name="T3" fmla="*/ 65 h 88"/>
                <a:gd name="T4" fmla="*/ 34 w 48"/>
                <a:gd name="T5" fmla="*/ 88 h 88"/>
                <a:gd name="T6" fmla="*/ 32 w 48"/>
                <a:gd name="T7" fmla="*/ 83 h 88"/>
                <a:gd name="T8" fmla="*/ 5 w 48"/>
                <a:gd name="T9" fmla="*/ 38 h 88"/>
                <a:gd name="T10" fmla="*/ 0 w 48"/>
                <a:gd name="T11" fmla="*/ 21 h 88"/>
                <a:gd name="T12" fmla="*/ 30 w 48"/>
                <a:gd name="T13" fmla="*/ 56 h 88"/>
                <a:gd name="T14" fmla="*/ 33 w 48"/>
                <a:gd name="T15" fmla="*/ 68 h 88"/>
                <a:gd name="T16" fmla="*/ 33 w 48"/>
                <a:gd name="T17" fmla="*/ 67 h 88"/>
                <a:gd name="T18" fmla="*/ 34 w 48"/>
                <a:gd name="T19" fmla="*/ 22 h 88"/>
                <a:gd name="T20" fmla="*/ 28 w 48"/>
                <a:gd name="T21" fmla="*/ 0 h 88"/>
                <a:gd name="T22" fmla="*/ 35 w 48"/>
                <a:gd name="T23" fmla="*/ 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88">
                  <a:moveTo>
                    <a:pt x="35" y="7"/>
                  </a:moveTo>
                  <a:cubicBezTo>
                    <a:pt x="46" y="23"/>
                    <a:pt x="48" y="47"/>
                    <a:pt x="40" y="65"/>
                  </a:cubicBezTo>
                  <a:cubicBezTo>
                    <a:pt x="37" y="72"/>
                    <a:pt x="35" y="80"/>
                    <a:pt x="34" y="88"/>
                  </a:cubicBezTo>
                  <a:cubicBezTo>
                    <a:pt x="33" y="87"/>
                    <a:pt x="33" y="85"/>
                    <a:pt x="32" y="83"/>
                  </a:cubicBezTo>
                  <a:cubicBezTo>
                    <a:pt x="28" y="66"/>
                    <a:pt x="12" y="54"/>
                    <a:pt x="5" y="38"/>
                  </a:cubicBezTo>
                  <a:cubicBezTo>
                    <a:pt x="3" y="32"/>
                    <a:pt x="1" y="27"/>
                    <a:pt x="0" y="21"/>
                  </a:cubicBezTo>
                  <a:cubicBezTo>
                    <a:pt x="7" y="34"/>
                    <a:pt x="25" y="41"/>
                    <a:pt x="30" y="56"/>
                  </a:cubicBezTo>
                  <a:cubicBezTo>
                    <a:pt x="32" y="59"/>
                    <a:pt x="31" y="64"/>
                    <a:pt x="33" y="68"/>
                  </a:cubicBezTo>
                  <a:cubicBezTo>
                    <a:pt x="33" y="68"/>
                    <a:pt x="33" y="68"/>
                    <a:pt x="33" y="67"/>
                  </a:cubicBezTo>
                  <a:cubicBezTo>
                    <a:pt x="31" y="52"/>
                    <a:pt x="32" y="37"/>
                    <a:pt x="34" y="22"/>
                  </a:cubicBezTo>
                  <a:cubicBezTo>
                    <a:pt x="34" y="14"/>
                    <a:pt x="33" y="6"/>
                    <a:pt x="28" y="0"/>
                  </a:cubicBezTo>
                  <a:cubicBezTo>
                    <a:pt x="31" y="2"/>
                    <a:pt x="33" y="5"/>
                    <a:pt x="35" y="7"/>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1" name="Freeform 11"/>
            <p:cNvSpPr>
              <a:spLocks/>
            </p:cNvSpPr>
            <p:nvPr userDrawn="1"/>
          </p:nvSpPr>
          <p:spPr bwMode="auto">
            <a:xfrm>
              <a:off x="3917951" y="3046413"/>
              <a:ext cx="169863" cy="336550"/>
            </a:xfrm>
            <a:custGeom>
              <a:avLst/>
              <a:gdLst>
                <a:gd name="T0" fmla="*/ 16 w 45"/>
                <a:gd name="T1" fmla="*/ 0 h 89"/>
                <a:gd name="T2" fmla="*/ 14 w 45"/>
                <a:gd name="T3" fmla="*/ 51 h 89"/>
                <a:gd name="T4" fmla="*/ 13 w 45"/>
                <a:gd name="T5" fmla="*/ 68 h 89"/>
                <a:gd name="T6" fmla="*/ 14 w 45"/>
                <a:gd name="T7" fmla="*/ 68 h 89"/>
                <a:gd name="T8" fmla="*/ 15 w 45"/>
                <a:gd name="T9" fmla="*/ 62 h 89"/>
                <a:gd name="T10" fmla="*/ 40 w 45"/>
                <a:gd name="T11" fmla="*/ 29 h 89"/>
                <a:gd name="T12" fmla="*/ 45 w 45"/>
                <a:gd name="T13" fmla="*/ 21 h 89"/>
                <a:gd name="T14" fmla="*/ 39 w 45"/>
                <a:gd name="T15" fmla="*/ 41 h 89"/>
                <a:gd name="T16" fmla="*/ 13 w 45"/>
                <a:gd name="T17" fmla="*/ 89 h 89"/>
                <a:gd name="T18" fmla="*/ 1 w 45"/>
                <a:gd name="T19" fmla="*/ 39 h 89"/>
                <a:gd name="T20" fmla="*/ 16 w 45"/>
                <a:gd name="T21" fmla="*/ 1 h 89"/>
                <a:gd name="T22" fmla="*/ 16 w 45"/>
                <a:gd name="T23" fmla="*/ 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5" h="89">
                  <a:moveTo>
                    <a:pt x="16" y="0"/>
                  </a:moveTo>
                  <a:cubicBezTo>
                    <a:pt x="7" y="15"/>
                    <a:pt x="15" y="34"/>
                    <a:pt x="14" y="51"/>
                  </a:cubicBezTo>
                  <a:cubicBezTo>
                    <a:pt x="13" y="68"/>
                    <a:pt x="13" y="68"/>
                    <a:pt x="13" y="68"/>
                  </a:cubicBezTo>
                  <a:cubicBezTo>
                    <a:pt x="13" y="68"/>
                    <a:pt x="13" y="68"/>
                    <a:pt x="14" y="68"/>
                  </a:cubicBezTo>
                  <a:cubicBezTo>
                    <a:pt x="14" y="66"/>
                    <a:pt x="14" y="64"/>
                    <a:pt x="15" y="62"/>
                  </a:cubicBezTo>
                  <a:cubicBezTo>
                    <a:pt x="17" y="48"/>
                    <a:pt x="29" y="39"/>
                    <a:pt x="40" y="29"/>
                  </a:cubicBezTo>
                  <a:cubicBezTo>
                    <a:pt x="42" y="27"/>
                    <a:pt x="44" y="24"/>
                    <a:pt x="45" y="21"/>
                  </a:cubicBezTo>
                  <a:cubicBezTo>
                    <a:pt x="44" y="28"/>
                    <a:pt x="42" y="35"/>
                    <a:pt x="39" y="41"/>
                  </a:cubicBezTo>
                  <a:cubicBezTo>
                    <a:pt x="31" y="57"/>
                    <a:pt x="16" y="70"/>
                    <a:pt x="13" y="89"/>
                  </a:cubicBezTo>
                  <a:cubicBezTo>
                    <a:pt x="12" y="71"/>
                    <a:pt x="0" y="58"/>
                    <a:pt x="1" y="39"/>
                  </a:cubicBezTo>
                  <a:cubicBezTo>
                    <a:pt x="0" y="24"/>
                    <a:pt x="7" y="12"/>
                    <a:pt x="16" y="1"/>
                  </a:cubicBezTo>
                  <a:cubicBezTo>
                    <a:pt x="16" y="1"/>
                    <a:pt x="16" y="0"/>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2" name="Freeform 12"/>
            <p:cNvSpPr>
              <a:spLocks/>
            </p:cNvSpPr>
            <p:nvPr userDrawn="1"/>
          </p:nvSpPr>
          <p:spPr bwMode="auto">
            <a:xfrm>
              <a:off x="5094288" y="3213101"/>
              <a:ext cx="169863" cy="336550"/>
            </a:xfrm>
            <a:custGeom>
              <a:avLst/>
              <a:gdLst>
                <a:gd name="T0" fmla="*/ 33 w 45"/>
                <a:gd name="T1" fmla="*/ 61 h 89"/>
                <a:gd name="T2" fmla="*/ 12 w 45"/>
                <a:gd name="T3" fmla="*/ 89 h 89"/>
                <a:gd name="T4" fmla="*/ 11 w 45"/>
                <a:gd name="T5" fmla="*/ 64 h 89"/>
                <a:gd name="T6" fmla="*/ 0 w 45"/>
                <a:gd name="T7" fmla="*/ 16 h 89"/>
                <a:gd name="T8" fmla="*/ 0 w 45"/>
                <a:gd name="T9" fmla="*/ 9 h 89"/>
                <a:gd name="T10" fmla="*/ 20 w 45"/>
                <a:gd name="T11" fmla="*/ 58 h 89"/>
                <a:gd name="T12" fmla="*/ 18 w 45"/>
                <a:gd name="T13" fmla="*/ 71 h 89"/>
                <a:gd name="T14" fmla="*/ 18 w 45"/>
                <a:gd name="T15" fmla="*/ 72 h 89"/>
                <a:gd name="T16" fmla="*/ 19 w 45"/>
                <a:gd name="T17" fmla="*/ 71 h 89"/>
                <a:gd name="T18" fmla="*/ 27 w 45"/>
                <a:gd name="T19" fmla="*/ 42 h 89"/>
                <a:gd name="T20" fmla="*/ 37 w 45"/>
                <a:gd name="T21" fmla="*/ 0 h 89"/>
                <a:gd name="T22" fmla="*/ 33 w 45"/>
                <a:gd name="T23" fmla="*/ 61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5" h="89">
                  <a:moveTo>
                    <a:pt x="33" y="61"/>
                  </a:moveTo>
                  <a:cubicBezTo>
                    <a:pt x="26" y="70"/>
                    <a:pt x="18" y="79"/>
                    <a:pt x="12" y="89"/>
                  </a:cubicBezTo>
                  <a:cubicBezTo>
                    <a:pt x="13" y="81"/>
                    <a:pt x="14" y="72"/>
                    <a:pt x="11" y="64"/>
                  </a:cubicBezTo>
                  <a:cubicBezTo>
                    <a:pt x="6" y="49"/>
                    <a:pt x="1" y="33"/>
                    <a:pt x="0" y="16"/>
                  </a:cubicBezTo>
                  <a:cubicBezTo>
                    <a:pt x="0" y="9"/>
                    <a:pt x="0" y="9"/>
                    <a:pt x="0" y="9"/>
                  </a:cubicBezTo>
                  <a:cubicBezTo>
                    <a:pt x="4" y="27"/>
                    <a:pt x="21" y="39"/>
                    <a:pt x="20" y="58"/>
                  </a:cubicBezTo>
                  <a:cubicBezTo>
                    <a:pt x="20" y="63"/>
                    <a:pt x="19" y="67"/>
                    <a:pt x="18" y="71"/>
                  </a:cubicBezTo>
                  <a:cubicBezTo>
                    <a:pt x="18" y="72"/>
                    <a:pt x="18" y="72"/>
                    <a:pt x="18" y="72"/>
                  </a:cubicBezTo>
                  <a:cubicBezTo>
                    <a:pt x="19" y="71"/>
                    <a:pt x="19" y="71"/>
                    <a:pt x="19" y="71"/>
                  </a:cubicBezTo>
                  <a:cubicBezTo>
                    <a:pt x="21" y="61"/>
                    <a:pt x="23" y="51"/>
                    <a:pt x="27" y="42"/>
                  </a:cubicBezTo>
                  <a:cubicBezTo>
                    <a:pt x="32" y="29"/>
                    <a:pt x="39" y="16"/>
                    <a:pt x="37" y="0"/>
                  </a:cubicBezTo>
                  <a:cubicBezTo>
                    <a:pt x="45" y="19"/>
                    <a:pt x="43" y="43"/>
                    <a:pt x="33" y="61"/>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3" name="Freeform 13"/>
            <p:cNvSpPr>
              <a:spLocks/>
            </p:cNvSpPr>
            <p:nvPr userDrawn="1"/>
          </p:nvSpPr>
          <p:spPr bwMode="auto">
            <a:xfrm>
              <a:off x="3883026" y="3224213"/>
              <a:ext cx="166688" cy="333375"/>
            </a:xfrm>
            <a:custGeom>
              <a:avLst/>
              <a:gdLst>
                <a:gd name="T0" fmla="*/ 20 w 44"/>
                <a:gd name="T1" fmla="*/ 52 h 88"/>
                <a:gd name="T2" fmla="*/ 25 w 44"/>
                <a:gd name="T3" fmla="*/ 71 h 88"/>
                <a:gd name="T4" fmla="*/ 26 w 44"/>
                <a:gd name="T5" fmla="*/ 71 h 88"/>
                <a:gd name="T6" fmla="*/ 38 w 44"/>
                <a:gd name="T7" fmla="*/ 21 h 88"/>
                <a:gd name="T8" fmla="*/ 43 w 44"/>
                <a:gd name="T9" fmla="*/ 8 h 88"/>
                <a:gd name="T10" fmla="*/ 41 w 44"/>
                <a:gd name="T11" fmla="*/ 35 h 88"/>
                <a:gd name="T12" fmla="*/ 32 w 44"/>
                <a:gd name="T13" fmla="*/ 67 h 88"/>
                <a:gd name="T14" fmla="*/ 32 w 44"/>
                <a:gd name="T15" fmla="*/ 88 h 88"/>
                <a:gd name="T16" fmla="*/ 31 w 44"/>
                <a:gd name="T17" fmla="*/ 87 h 88"/>
                <a:gd name="T18" fmla="*/ 6 w 44"/>
                <a:gd name="T19" fmla="*/ 50 h 88"/>
                <a:gd name="T20" fmla="*/ 3 w 44"/>
                <a:gd name="T21" fmla="*/ 14 h 88"/>
                <a:gd name="T22" fmla="*/ 6 w 44"/>
                <a:gd name="T23" fmla="*/ 0 h 88"/>
                <a:gd name="T24" fmla="*/ 20 w 44"/>
                <a:gd name="T25" fmla="*/ 52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88">
                  <a:moveTo>
                    <a:pt x="20" y="52"/>
                  </a:moveTo>
                  <a:cubicBezTo>
                    <a:pt x="22" y="58"/>
                    <a:pt x="23" y="65"/>
                    <a:pt x="25" y="71"/>
                  </a:cubicBezTo>
                  <a:cubicBezTo>
                    <a:pt x="26" y="71"/>
                    <a:pt x="26" y="71"/>
                    <a:pt x="26" y="71"/>
                  </a:cubicBezTo>
                  <a:cubicBezTo>
                    <a:pt x="19" y="52"/>
                    <a:pt x="29" y="35"/>
                    <a:pt x="38" y="21"/>
                  </a:cubicBezTo>
                  <a:cubicBezTo>
                    <a:pt x="41" y="17"/>
                    <a:pt x="42" y="13"/>
                    <a:pt x="43" y="8"/>
                  </a:cubicBezTo>
                  <a:cubicBezTo>
                    <a:pt x="44" y="17"/>
                    <a:pt x="42" y="26"/>
                    <a:pt x="41" y="35"/>
                  </a:cubicBezTo>
                  <a:cubicBezTo>
                    <a:pt x="39" y="46"/>
                    <a:pt x="35" y="56"/>
                    <a:pt x="32" y="67"/>
                  </a:cubicBezTo>
                  <a:cubicBezTo>
                    <a:pt x="30" y="73"/>
                    <a:pt x="31" y="81"/>
                    <a:pt x="32" y="88"/>
                  </a:cubicBezTo>
                  <a:cubicBezTo>
                    <a:pt x="31" y="87"/>
                    <a:pt x="31" y="87"/>
                    <a:pt x="31" y="87"/>
                  </a:cubicBezTo>
                  <a:cubicBezTo>
                    <a:pt x="24" y="74"/>
                    <a:pt x="10" y="64"/>
                    <a:pt x="6" y="50"/>
                  </a:cubicBezTo>
                  <a:cubicBezTo>
                    <a:pt x="2" y="39"/>
                    <a:pt x="0" y="26"/>
                    <a:pt x="3" y="14"/>
                  </a:cubicBezTo>
                  <a:cubicBezTo>
                    <a:pt x="4" y="9"/>
                    <a:pt x="4" y="4"/>
                    <a:pt x="6" y="0"/>
                  </a:cubicBezTo>
                  <a:cubicBezTo>
                    <a:pt x="3" y="20"/>
                    <a:pt x="16" y="34"/>
                    <a:pt x="20" y="52"/>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4" name="Freeform 14"/>
            <p:cNvSpPr>
              <a:spLocks/>
            </p:cNvSpPr>
            <p:nvPr userDrawn="1"/>
          </p:nvSpPr>
          <p:spPr bwMode="auto">
            <a:xfrm>
              <a:off x="5041901" y="3402013"/>
              <a:ext cx="222250" cy="307975"/>
            </a:xfrm>
            <a:custGeom>
              <a:avLst/>
              <a:gdLst>
                <a:gd name="T0" fmla="*/ 21 w 59"/>
                <a:gd name="T1" fmla="*/ 41 h 81"/>
                <a:gd name="T2" fmla="*/ 13 w 59"/>
                <a:gd name="T3" fmla="*/ 64 h 81"/>
                <a:gd name="T4" fmla="*/ 14 w 59"/>
                <a:gd name="T5" fmla="*/ 64 h 81"/>
                <a:gd name="T6" fmla="*/ 32 w 59"/>
                <a:gd name="T7" fmla="*/ 40 h 81"/>
                <a:gd name="T8" fmla="*/ 56 w 59"/>
                <a:gd name="T9" fmla="*/ 3 h 81"/>
                <a:gd name="T10" fmla="*/ 25 w 59"/>
                <a:gd name="T11" fmla="*/ 64 h 81"/>
                <a:gd name="T12" fmla="*/ 0 w 59"/>
                <a:gd name="T13" fmla="*/ 81 h 81"/>
                <a:gd name="T14" fmla="*/ 0 w 59"/>
                <a:gd name="T15" fmla="*/ 80 h 81"/>
                <a:gd name="T16" fmla="*/ 14 w 59"/>
                <a:gd name="T17" fmla="*/ 8 h 81"/>
                <a:gd name="T18" fmla="*/ 17 w 59"/>
                <a:gd name="T19" fmla="*/ 0 h 81"/>
                <a:gd name="T20" fmla="*/ 21 w 59"/>
                <a:gd name="T21" fmla="*/ 4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81">
                  <a:moveTo>
                    <a:pt x="21" y="41"/>
                  </a:moveTo>
                  <a:cubicBezTo>
                    <a:pt x="20" y="50"/>
                    <a:pt x="17" y="57"/>
                    <a:pt x="13" y="64"/>
                  </a:cubicBezTo>
                  <a:cubicBezTo>
                    <a:pt x="14" y="64"/>
                    <a:pt x="14" y="64"/>
                    <a:pt x="14" y="64"/>
                  </a:cubicBezTo>
                  <a:cubicBezTo>
                    <a:pt x="20" y="56"/>
                    <a:pt x="25" y="47"/>
                    <a:pt x="32" y="40"/>
                  </a:cubicBezTo>
                  <a:cubicBezTo>
                    <a:pt x="43" y="29"/>
                    <a:pt x="54" y="18"/>
                    <a:pt x="56" y="3"/>
                  </a:cubicBezTo>
                  <a:cubicBezTo>
                    <a:pt x="59" y="28"/>
                    <a:pt x="46" y="50"/>
                    <a:pt x="25" y="64"/>
                  </a:cubicBezTo>
                  <a:cubicBezTo>
                    <a:pt x="16" y="69"/>
                    <a:pt x="8" y="75"/>
                    <a:pt x="0" y="81"/>
                  </a:cubicBezTo>
                  <a:cubicBezTo>
                    <a:pt x="0" y="80"/>
                    <a:pt x="0" y="80"/>
                    <a:pt x="0" y="80"/>
                  </a:cubicBezTo>
                  <a:cubicBezTo>
                    <a:pt x="12" y="59"/>
                    <a:pt x="6" y="31"/>
                    <a:pt x="14" y="8"/>
                  </a:cubicBezTo>
                  <a:cubicBezTo>
                    <a:pt x="17" y="0"/>
                    <a:pt x="17" y="0"/>
                    <a:pt x="17" y="0"/>
                  </a:cubicBezTo>
                  <a:cubicBezTo>
                    <a:pt x="15" y="15"/>
                    <a:pt x="21" y="27"/>
                    <a:pt x="21" y="41"/>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5" name="Freeform 15"/>
            <p:cNvSpPr>
              <a:spLocks/>
            </p:cNvSpPr>
            <p:nvPr userDrawn="1"/>
          </p:nvSpPr>
          <p:spPr bwMode="auto">
            <a:xfrm>
              <a:off x="3887788" y="3413126"/>
              <a:ext cx="215900" cy="303213"/>
            </a:xfrm>
            <a:custGeom>
              <a:avLst/>
              <a:gdLst>
                <a:gd name="T0" fmla="*/ 52 w 57"/>
                <a:gd name="T1" fmla="*/ 66 h 80"/>
                <a:gd name="T2" fmla="*/ 57 w 57"/>
                <a:gd name="T3" fmla="*/ 80 h 80"/>
                <a:gd name="T4" fmla="*/ 4 w 57"/>
                <a:gd name="T5" fmla="*/ 31 h 80"/>
                <a:gd name="T6" fmla="*/ 1 w 57"/>
                <a:gd name="T7" fmla="*/ 3 h 80"/>
                <a:gd name="T8" fmla="*/ 36 w 57"/>
                <a:gd name="T9" fmla="*/ 53 h 80"/>
                <a:gd name="T10" fmla="*/ 44 w 57"/>
                <a:gd name="T11" fmla="*/ 63 h 80"/>
                <a:gd name="T12" fmla="*/ 40 w 57"/>
                <a:gd name="T13" fmla="*/ 57 h 80"/>
                <a:gd name="T14" fmla="*/ 36 w 57"/>
                <a:gd name="T15" fmla="*/ 32 h 80"/>
                <a:gd name="T16" fmla="*/ 40 w 57"/>
                <a:gd name="T17" fmla="*/ 0 h 80"/>
                <a:gd name="T18" fmla="*/ 52 w 57"/>
                <a:gd name="T19" fmla="*/ 6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80">
                  <a:moveTo>
                    <a:pt x="52" y="66"/>
                  </a:moveTo>
                  <a:cubicBezTo>
                    <a:pt x="53" y="71"/>
                    <a:pt x="56" y="75"/>
                    <a:pt x="57" y="80"/>
                  </a:cubicBezTo>
                  <a:cubicBezTo>
                    <a:pt x="38" y="67"/>
                    <a:pt x="13" y="54"/>
                    <a:pt x="4" y="31"/>
                  </a:cubicBezTo>
                  <a:cubicBezTo>
                    <a:pt x="1" y="22"/>
                    <a:pt x="0" y="12"/>
                    <a:pt x="1" y="3"/>
                  </a:cubicBezTo>
                  <a:cubicBezTo>
                    <a:pt x="2" y="24"/>
                    <a:pt x="25" y="35"/>
                    <a:pt x="36" y="53"/>
                  </a:cubicBezTo>
                  <a:cubicBezTo>
                    <a:pt x="38" y="56"/>
                    <a:pt x="40" y="60"/>
                    <a:pt x="44" y="63"/>
                  </a:cubicBezTo>
                  <a:cubicBezTo>
                    <a:pt x="43" y="61"/>
                    <a:pt x="41" y="59"/>
                    <a:pt x="40" y="57"/>
                  </a:cubicBezTo>
                  <a:cubicBezTo>
                    <a:pt x="37" y="49"/>
                    <a:pt x="35" y="41"/>
                    <a:pt x="36" y="32"/>
                  </a:cubicBezTo>
                  <a:cubicBezTo>
                    <a:pt x="37" y="21"/>
                    <a:pt x="42" y="11"/>
                    <a:pt x="40" y="0"/>
                  </a:cubicBezTo>
                  <a:cubicBezTo>
                    <a:pt x="49" y="20"/>
                    <a:pt x="46" y="44"/>
                    <a:pt x="52" y="66"/>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6" name="Freeform 16"/>
            <p:cNvSpPr>
              <a:spLocks/>
            </p:cNvSpPr>
            <p:nvPr userDrawn="1"/>
          </p:nvSpPr>
          <p:spPr bwMode="auto">
            <a:xfrm>
              <a:off x="4905376" y="3543301"/>
              <a:ext cx="301625" cy="276225"/>
            </a:xfrm>
            <a:custGeom>
              <a:avLst/>
              <a:gdLst>
                <a:gd name="T0" fmla="*/ 28 w 80"/>
                <a:gd name="T1" fmla="*/ 48 h 73"/>
                <a:gd name="T2" fmla="*/ 15 w 80"/>
                <a:gd name="T3" fmla="*/ 64 h 73"/>
                <a:gd name="T4" fmla="*/ 20 w 80"/>
                <a:gd name="T5" fmla="*/ 61 h 73"/>
                <a:gd name="T6" fmla="*/ 66 w 80"/>
                <a:gd name="T7" fmla="*/ 32 h 73"/>
                <a:gd name="T8" fmla="*/ 80 w 80"/>
                <a:gd name="T9" fmla="*/ 15 h 73"/>
                <a:gd name="T10" fmla="*/ 34 w 80"/>
                <a:gd name="T11" fmla="*/ 65 h 73"/>
                <a:gd name="T12" fmla="*/ 0 w 80"/>
                <a:gd name="T13" fmla="*/ 73 h 73"/>
                <a:gd name="T14" fmla="*/ 29 w 80"/>
                <a:gd name="T15" fmla="*/ 15 h 73"/>
                <a:gd name="T16" fmla="*/ 41 w 80"/>
                <a:gd name="T17" fmla="*/ 0 h 73"/>
                <a:gd name="T18" fmla="*/ 28 w 80"/>
                <a:gd name="T19" fmla="*/ 48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73">
                  <a:moveTo>
                    <a:pt x="28" y="48"/>
                  </a:moveTo>
                  <a:cubicBezTo>
                    <a:pt x="25" y="54"/>
                    <a:pt x="20" y="59"/>
                    <a:pt x="15" y="64"/>
                  </a:cubicBezTo>
                  <a:cubicBezTo>
                    <a:pt x="17" y="63"/>
                    <a:pt x="19" y="62"/>
                    <a:pt x="20" y="61"/>
                  </a:cubicBezTo>
                  <a:cubicBezTo>
                    <a:pt x="34" y="47"/>
                    <a:pt x="52" y="44"/>
                    <a:pt x="66" y="32"/>
                  </a:cubicBezTo>
                  <a:cubicBezTo>
                    <a:pt x="72" y="28"/>
                    <a:pt x="78" y="22"/>
                    <a:pt x="80" y="15"/>
                  </a:cubicBezTo>
                  <a:cubicBezTo>
                    <a:pt x="78" y="37"/>
                    <a:pt x="55" y="59"/>
                    <a:pt x="34" y="65"/>
                  </a:cubicBezTo>
                  <a:cubicBezTo>
                    <a:pt x="23" y="68"/>
                    <a:pt x="11" y="69"/>
                    <a:pt x="0" y="73"/>
                  </a:cubicBezTo>
                  <a:cubicBezTo>
                    <a:pt x="18" y="58"/>
                    <a:pt x="17" y="34"/>
                    <a:pt x="29" y="15"/>
                  </a:cubicBezTo>
                  <a:cubicBezTo>
                    <a:pt x="33" y="10"/>
                    <a:pt x="37" y="5"/>
                    <a:pt x="41" y="0"/>
                  </a:cubicBezTo>
                  <a:cubicBezTo>
                    <a:pt x="34" y="14"/>
                    <a:pt x="37" y="34"/>
                    <a:pt x="28" y="48"/>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7" name="Freeform 17"/>
            <p:cNvSpPr>
              <a:spLocks/>
            </p:cNvSpPr>
            <p:nvPr userDrawn="1"/>
          </p:nvSpPr>
          <p:spPr bwMode="auto">
            <a:xfrm>
              <a:off x="3932238" y="3549651"/>
              <a:ext cx="306388" cy="273050"/>
            </a:xfrm>
            <a:custGeom>
              <a:avLst/>
              <a:gdLst>
                <a:gd name="T0" fmla="*/ 57 w 81"/>
                <a:gd name="T1" fmla="*/ 27 h 72"/>
                <a:gd name="T2" fmla="*/ 81 w 81"/>
                <a:gd name="T3" fmla="*/ 72 h 72"/>
                <a:gd name="T4" fmla="*/ 32 w 81"/>
                <a:gd name="T5" fmla="*/ 58 h 72"/>
                <a:gd name="T6" fmla="*/ 0 w 81"/>
                <a:gd name="T7" fmla="*/ 15 h 72"/>
                <a:gd name="T8" fmla="*/ 55 w 81"/>
                <a:gd name="T9" fmla="*/ 56 h 72"/>
                <a:gd name="T10" fmla="*/ 66 w 81"/>
                <a:gd name="T11" fmla="*/ 63 h 72"/>
                <a:gd name="T12" fmla="*/ 66 w 81"/>
                <a:gd name="T13" fmla="*/ 63 h 72"/>
                <a:gd name="T14" fmla="*/ 54 w 81"/>
                <a:gd name="T15" fmla="*/ 50 h 72"/>
                <a:gd name="T16" fmla="*/ 40 w 81"/>
                <a:gd name="T17" fmla="*/ 0 h 72"/>
                <a:gd name="T18" fmla="*/ 57 w 81"/>
                <a:gd name="T19" fmla="*/ 27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72">
                  <a:moveTo>
                    <a:pt x="57" y="27"/>
                  </a:moveTo>
                  <a:cubicBezTo>
                    <a:pt x="64" y="42"/>
                    <a:pt x="66" y="60"/>
                    <a:pt x="81" y="72"/>
                  </a:cubicBezTo>
                  <a:cubicBezTo>
                    <a:pt x="65" y="67"/>
                    <a:pt x="46" y="68"/>
                    <a:pt x="32" y="58"/>
                  </a:cubicBezTo>
                  <a:cubicBezTo>
                    <a:pt x="17" y="49"/>
                    <a:pt x="3" y="33"/>
                    <a:pt x="0" y="15"/>
                  </a:cubicBezTo>
                  <a:cubicBezTo>
                    <a:pt x="11" y="39"/>
                    <a:pt x="37" y="41"/>
                    <a:pt x="55" y="56"/>
                  </a:cubicBezTo>
                  <a:cubicBezTo>
                    <a:pt x="58" y="59"/>
                    <a:pt x="62" y="61"/>
                    <a:pt x="66" y="63"/>
                  </a:cubicBezTo>
                  <a:cubicBezTo>
                    <a:pt x="66" y="63"/>
                    <a:pt x="66" y="63"/>
                    <a:pt x="66" y="63"/>
                  </a:cubicBezTo>
                  <a:cubicBezTo>
                    <a:pt x="62" y="59"/>
                    <a:pt x="57" y="55"/>
                    <a:pt x="54" y="50"/>
                  </a:cubicBezTo>
                  <a:cubicBezTo>
                    <a:pt x="44" y="36"/>
                    <a:pt x="47" y="15"/>
                    <a:pt x="40" y="0"/>
                  </a:cubicBezTo>
                  <a:cubicBezTo>
                    <a:pt x="47" y="8"/>
                    <a:pt x="53" y="17"/>
                    <a:pt x="57" y="27"/>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8" name="Freeform 18"/>
            <p:cNvSpPr>
              <a:spLocks/>
            </p:cNvSpPr>
            <p:nvPr userDrawn="1"/>
          </p:nvSpPr>
          <p:spPr bwMode="auto">
            <a:xfrm>
              <a:off x="4730751" y="3686176"/>
              <a:ext cx="379413" cy="220663"/>
            </a:xfrm>
            <a:custGeom>
              <a:avLst/>
              <a:gdLst>
                <a:gd name="T0" fmla="*/ 36 w 100"/>
                <a:gd name="T1" fmla="*/ 37 h 58"/>
                <a:gd name="T2" fmla="*/ 23 w 100"/>
                <a:gd name="T3" fmla="*/ 42 h 58"/>
                <a:gd name="T4" fmla="*/ 40 w 100"/>
                <a:gd name="T5" fmla="*/ 40 h 58"/>
                <a:gd name="T6" fmla="*/ 100 w 100"/>
                <a:gd name="T7" fmla="*/ 22 h 58"/>
                <a:gd name="T8" fmla="*/ 68 w 100"/>
                <a:gd name="T9" fmla="*/ 49 h 58"/>
                <a:gd name="T10" fmla="*/ 4 w 100"/>
                <a:gd name="T11" fmla="*/ 44 h 58"/>
                <a:gd name="T12" fmla="*/ 0 w 100"/>
                <a:gd name="T13" fmla="*/ 44 h 58"/>
                <a:gd name="T14" fmla="*/ 0 w 100"/>
                <a:gd name="T15" fmla="*/ 44 h 58"/>
                <a:gd name="T16" fmla="*/ 27 w 100"/>
                <a:gd name="T17" fmla="*/ 31 h 58"/>
                <a:gd name="T18" fmla="*/ 62 w 100"/>
                <a:gd name="T19" fmla="*/ 0 h 58"/>
                <a:gd name="T20" fmla="*/ 36 w 100"/>
                <a:gd name="T21" fmla="*/ 37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0" h="58">
                  <a:moveTo>
                    <a:pt x="36" y="37"/>
                  </a:moveTo>
                  <a:cubicBezTo>
                    <a:pt x="32" y="40"/>
                    <a:pt x="27" y="40"/>
                    <a:pt x="23" y="42"/>
                  </a:cubicBezTo>
                  <a:cubicBezTo>
                    <a:pt x="29" y="42"/>
                    <a:pt x="34" y="40"/>
                    <a:pt x="40" y="40"/>
                  </a:cubicBezTo>
                  <a:cubicBezTo>
                    <a:pt x="61" y="37"/>
                    <a:pt x="85" y="40"/>
                    <a:pt x="100" y="22"/>
                  </a:cubicBezTo>
                  <a:cubicBezTo>
                    <a:pt x="94" y="35"/>
                    <a:pt x="80" y="45"/>
                    <a:pt x="68" y="49"/>
                  </a:cubicBezTo>
                  <a:cubicBezTo>
                    <a:pt x="46" y="58"/>
                    <a:pt x="25" y="48"/>
                    <a:pt x="4" y="44"/>
                  </a:cubicBezTo>
                  <a:cubicBezTo>
                    <a:pt x="0" y="44"/>
                    <a:pt x="0" y="44"/>
                    <a:pt x="0" y="44"/>
                  </a:cubicBezTo>
                  <a:cubicBezTo>
                    <a:pt x="0" y="44"/>
                    <a:pt x="0" y="44"/>
                    <a:pt x="0" y="44"/>
                  </a:cubicBezTo>
                  <a:cubicBezTo>
                    <a:pt x="10" y="41"/>
                    <a:pt x="19" y="38"/>
                    <a:pt x="27" y="31"/>
                  </a:cubicBezTo>
                  <a:cubicBezTo>
                    <a:pt x="39" y="20"/>
                    <a:pt x="49" y="9"/>
                    <a:pt x="62" y="0"/>
                  </a:cubicBezTo>
                  <a:cubicBezTo>
                    <a:pt x="53" y="12"/>
                    <a:pt x="51" y="30"/>
                    <a:pt x="36"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9" name="Freeform 19"/>
            <p:cNvSpPr>
              <a:spLocks/>
            </p:cNvSpPr>
            <p:nvPr userDrawn="1"/>
          </p:nvSpPr>
          <p:spPr bwMode="auto">
            <a:xfrm>
              <a:off x="4038601" y="3694113"/>
              <a:ext cx="374650" cy="212725"/>
            </a:xfrm>
            <a:custGeom>
              <a:avLst/>
              <a:gdLst>
                <a:gd name="T0" fmla="*/ 71 w 99"/>
                <a:gd name="T1" fmla="*/ 30 h 56"/>
                <a:gd name="T2" fmla="*/ 99 w 99"/>
                <a:gd name="T3" fmla="*/ 42 h 56"/>
                <a:gd name="T4" fmla="*/ 91 w 99"/>
                <a:gd name="T5" fmla="*/ 44 h 56"/>
                <a:gd name="T6" fmla="*/ 32 w 99"/>
                <a:gd name="T7" fmla="*/ 49 h 56"/>
                <a:gd name="T8" fmla="*/ 0 w 99"/>
                <a:gd name="T9" fmla="*/ 22 h 56"/>
                <a:gd name="T10" fmla="*/ 67 w 99"/>
                <a:gd name="T11" fmla="*/ 40 h 56"/>
                <a:gd name="T12" fmla="*/ 76 w 99"/>
                <a:gd name="T13" fmla="*/ 41 h 56"/>
                <a:gd name="T14" fmla="*/ 67 w 99"/>
                <a:gd name="T15" fmla="*/ 38 h 56"/>
                <a:gd name="T16" fmla="*/ 37 w 99"/>
                <a:gd name="T17" fmla="*/ 0 h 56"/>
                <a:gd name="T18" fmla="*/ 71 w 99"/>
                <a:gd name="T19" fmla="*/ 3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56">
                  <a:moveTo>
                    <a:pt x="71" y="30"/>
                  </a:moveTo>
                  <a:cubicBezTo>
                    <a:pt x="79" y="37"/>
                    <a:pt x="89" y="40"/>
                    <a:pt x="99" y="42"/>
                  </a:cubicBezTo>
                  <a:cubicBezTo>
                    <a:pt x="97" y="43"/>
                    <a:pt x="94" y="43"/>
                    <a:pt x="91" y="44"/>
                  </a:cubicBezTo>
                  <a:cubicBezTo>
                    <a:pt x="72" y="48"/>
                    <a:pt x="52" y="56"/>
                    <a:pt x="32" y="49"/>
                  </a:cubicBezTo>
                  <a:cubicBezTo>
                    <a:pt x="19" y="45"/>
                    <a:pt x="6" y="35"/>
                    <a:pt x="0" y="22"/>
                  </a:cubicBezTo>
                  <a:cubicBezTo>
                    <a:pt x="17" y="41"/>
                    <a:pt x="44" y="35"/>
                    <a:pt x="67" y="40"/>
                  </a:cubicBezTo>
                  <a:cubicBezTo>
                    <a:pt x="70" y="40"/>
                    <a:pt x="73" y="42"/>
                    <a:pt x="76" y="41"/>
                  </a:cubicBezTo>
                  <a:cubicBezTo>
                    <a:pt x="74" y="40"/>
                    <a:pt x="70" y="40"/>
                    <a:pt x="67" y="38"/>
                  </a:cubicBezTo>
                  <a:cubicBezTo>
                    <a:pt x="49" y="32"/>
                    <a:pt x="47" y="13"/>
                    <a:pt x="37" y="0"/>
                  </a:cubicBezTo>
                  <a:cubicBezTo>
                    <a:pt x="49" y="8"/>
                    <a:pt x="60" y="19"/>
                    <a:pt x="71" y="3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0" name="Freeform 20"/>
            <p:cNvSpPr>
              <a:spLocks/>
            </p:cNvSpPr>
            <p:nvPr userDrawn="1"/>
          </p:nvSpPr>
          <p:spPr bwMode="auto">
            <a:xfrm>
              <a:off x="4148138" y="3838576"/>
              <a:ext cx="847725" cy="169863"/>
            </a:xfrm>
            <a:custGeom>
              <a:avLst/>
              <a:gdLst>
                <a:gd name="T0" fmla="*/ 181 w 224"/>
                <a:gd name="T1" fmla="*/ 18 h 45"/>
                <a:gd name="T2" fmla="*/ 224 w 224"/>
                <a:gd name="T3" fmla="*/ 13 h 45"/>
                <a:gd name="T4" fmla="*/ 201 w 224"/>
                <a:gd name="T5" fmla="*/ 29 h 45"/>
                <a:gd name="T6" fmla="*/ 147 w 224"/>
                <a:gd name="T7" fmla="*/ 18 h 45"/>
                <a:gd name="T8" fmla="*/ 128 w 224"/>
                <a:gd name="T9" fmla="*/ 9 h 45"/>
                <a:gd name="T10" fmla="*/ 120 w 224"/>
                <a:gd name="T11" fmla="*/ 9 h 45"/>
                <a:gd name="T12" fmla="*/ 160 w 224"/>
                <a:gd name="T13" fmla="*/ 37 h 45"/>
                <a:gd name="T14" fmla="*/ 153 w 224"/>
                <a:gd name="T15" fmla="*/ 44 h 45"/>
                <a:gd name="T16" fmla="*/ 113 w 224"/>
                <a:gd name="T17" fmla="*/ 12 h 45"/>
                <a:gd name="T18" fmla="*/ 105 w 224"/>
                <a:gd name="T19" fmla="*/ 15 h 45"/>
                <a:gd name="T20" fmla="*/ 72 w 224"/>
                <a:gd name="T21" fmla="*/ 45 h 45"/>
                <a:gd name="T22" fmla="*/ 64 w 224"/>
                <a:gd name="T23" fmla="*/ 38 h 45"/>
                <a:gd name="T24" fmla="*/ 105 w 224"/>
                <a:gd name="T25" fmla="*/ 9 h 45"/>
                <a:gd name="T26" fmla="*/ 70 w 224"/>
                <a:gd name="T27" fmla="*/ 23 h 45"/>
                <a:gd name="T28" fmla="*/ 23 w 224"/>
                <a:gd name="T29" fmla="*/ 30 h 45"/>
                <a:gd name="T30" fmla="*/ 0 w 224"/>
                <a:gd name="T31" fmla="*/ 15 h 45"/>
                <a:gd name="T32" fmla="*/ 45 w 224"/>
                <a:gd name="T33" fmla="*/ 18 h 45"/>
                <a:gd name="T34" fmla="*/ 106 w 224"/>
                <a:gd name="T35" fmla="*/ 5 h 45"/>
                <a:gd name="T36" fmla="*/ 116 w 224"/>
                <a:gd name="T37" fmla="*/ 6 h 45"/>
                <a:gd name="T38" fmla="*/ 166 w 224"/>
                <a:gd name="T39" fmla="*/ 12 h 45"/>
                <a:gd name="T40" fmla="*/ 181 w 224"/>
                <a:gd name="T41"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4" h="45">
                  <a:moveTo>
                    <a:pt x="181" y="18"/>
                  </a:moveTo>
                  <a:cubicBezTo>
                    <a:pt x="195" y="23"/>
                    <a:pt x="212" y="22"/>
                    <a:pt x="224" y="13"/>
                  </a:cubicBezTo>
                  <a:cubicBezTo>
                    <a:pt x="218" y="21"/>
                    <a:pt x="210" y="26"/>
                    <a:pt x="201" y="29"/>
                  </a:cubicBezTo>
                  <a:cubicBezTo>
                    <a:pt x="182" y="36"/>
                    <a:pt x="162" y="29"/>
                    <a:pt x="147" y="18"/>
                  </a:cubicBezTo>
                  <a:cubicBezTo>
                    <a:pt x="141" y="14"/>
                    <a:pt x="136" y="8"/>
                    <a:pt x="128" y="9"/>
                  </a:cubicBezTo>
                  <a:cubicBezTo>
                    <a:pt x="125" y="9"/>
                    <a:pt x="122" y="9"/>
                    <a:pt x="120" y="9"/>
                  </a:cubicBezTo>
                  <a:cubicBezTo>
                    <a:pt x="134" y="16"/>
                    <a:pt x="148" y="25"/>
                    <a:pt x="160" y="37"/>
                  </a:cubicBezTo>
                  <a:cubicBezTo>
                    <a:pt x="158" y="40"/>
                    <a:pt x="156" y="42"/>
                    <a:pt x="153" y="44"/>
                  </a:cubicBezTo>
                  <a:cubicBezTo>
                    <a:pt x="141" y="31"/>
                    <a:pt x="128" y="19"/>
                    <a:pt x="113" y="12"/>
                  </a:cubicBezTo>
                  <a:cubicBezTo>
                    <a:pt x="110" y="12"/>
                    <a:pt x="108" y="14"/>
                    <a:pt x="105" y="15"/>
                  </a:cubicBezTo>
                  <a:cubicBezTo>
                    <a:pt x="93" y="23"/>
                    <a:pt x="81" y="33"/>
                    <a:pt x="72" y="45"/>
                  </a:cubicBezTo>
                  <a:cubicBezTo>
                    <a:pt x="64" y="38"/>
                    <a:pt x="64" y="38"/>
                    <a:pt x="64" y="38"/>
                  </a:cubicBezTo>
                  <a:cubicBezTo>
                    <a:pt x="77" y="26"/>
                    <a:pt x="90" y="16"/>
                    <a:pt x="105" y="9"/>
                  </a:cubicBezTo>
                  <a:cubicBezTo>
                    <a:pt x="90" y="5"/>
                    <a:pt x="81" y="17"/>
                    <a:pt x="70" y="23"/>
                  </a:cubicBezTo>
                  <a:cubicBezTo>
                    <a:pt x="57" y="32"/>
                    <a:pt x="39" y="36"/>
                    <a:pt x="23" y="30"/>
                  </a:cubicBezTo>
                  <a:cubicBezTo>
                    <a:pt x="15" y="27"/>
                    <a:pt x="6" y="22"/>
                    <a:pt x="0" y="15"/>
                  </a:cubicBezTo>
                  <a:cubicBezTo>
                    <a:pt x="13" y="23"/>
                    <a:pt x="31" y="24"/>
                    <a:pt x="45" y="18"/>
                  </a:cubicBezTo>
                  <a:cubicBezTo>
                    <a:pt x="64" y="10"/>
                    <a:pt x="83" y="0"/>
                    <a:pt x="106" y="5"/>
                  </a:cubicBezTo>
                  <a:cubicBezTo>
                    <a:pt x="109" y="5"/>
                    <a:pt x="112" y="9"/>
                    <a:pt x="116" y="6"/>
                  </a:cubicBezTo>
                  <a:cubicBezTo>
                    <a:pt x="133" y="1"/>
                    <a:pt x="151" y="4"/>
                    <a:pt x="166" y="12"/>
                  </a:cubicBezTo>
                  <a:lnTo>
                    <a:pt x="181" y="1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22" name="TextBox 21"/>
          <p:cNvSpPr txBox="1"/>
          <p:nvPr userDrawn="1"/>
        </p:nvSpPr>
        <p:spPr>
          <a:xfrm>
            <a:off x="1388302" y="6448341"/>
            <a:ext cx="4881952" cy="553998"/>
          </a:xfrm>
          <a:prstGeom prst="rect">
            <a:avLst/>
          </a:prstGeom>
          <a:noFill/>
        </p:spPr>
        <p:txBody>
          <a:bodyPr wrap="square" lIns="0" tIns="0" rIns="0" bIns="0" rtlCol="0" anchor="b" anchorCtr="0">
            <a:spAutoFit/>
          </a:bodyPr>
          <a:lstStyle/>
          <a:p>
            <a:r>
              <a:rPr lang="en-US" sz="1800" b="1" baseline="0" dirty="0">
                <a:solidFill>
                  <a:schemeClr val="tx1"/>
                </a:solidFill>
              </a:rPr>
              <a:t>UNITED</a:t>
            </a:r>
            <a:r>
              <a:rPr lang="en-US" sz="1800" b="1" dirty="0">
                <a:solidFill>
                  <a:schemeClr val="bg1"/>
                </a:solidFill>
              </a:rPr>
              <a:t> </a:t>
            </a:r>
            <a:r>
              <a:rPr lang="en-US" sz="1800" b="1" baseline="0" dirty="0">
                <a:solidFill>
                  <a:schemeClr val="tx1"/>
                </a:solidFill>
              </a:rPr>
              <a:t>NATIONS</a:t>
            </a:r>
            <a:r>
              <a:rPr lang="en-US" sz="1800" b="1" dirty="0">
                <a:solidFill>
                  <a:schemeClr val="bg1"/>
                </a:solidFill>
              </a:rPr>
              <a:t> </a:t>
            </a:r>
            <a:endParaRPr lang="en-US" sz="1800" b="1" baseline="0" dirty="0">
              <a:solidFill>
                <a:schemeClr val="tx1"/>
              </a:solidFill>
            </a:endParaRPr>
          </a:p>
          <a:p>
            <a:r>
              <a:rPr lang="en-US" sz="1800" baseline="0" dirty="0">
                <a:solidFill>
                  <a:schemeClr val="tx1"/>
                </a:solidFill>
              </a:rPr>
              <a:t>DEPARTMENT</a:t>
            </a:r>
            <a:r>
              <a:rPr lang="en-US" sz="1800" dirty="0">
                <a:solidFill>
                  <a:schemeClr val="bg1"/>
                </a:solidFill>
              </a:rPr>
              <a:t> </a:t>
            </a:r>
            <a:r>
              <a:rPr lang="en-US" sz="1800" baseline="0" dirty="0">
                <a:solidFill>
                  <a:schemeClr val="tx1"/>
                </a:solidFill>
              </a:rPr>
              <a:t>OF</a:t>
            </a:r>
            <a:r>
              <a:rPr lang="en-US" sz="1800" dirty="0">
                <a:solidFill>
                  <a:schemeClr val="bg1"/>
                </a:solidFill>
              </a:rPr>
              <a:t> </a:t>
            </a:r>
            <a:r>
              <a:rPr lang="en-US" sz="1800" baseline="0" dirty="0">
                <a:solidFill>
                  <a:schemeClr val="tx1"/>
                </a:solidFill>
              </a:rPr>
              <a:t>OPERATIONAL</a:t>
            </a:r>
            <a:r>
              <a:rPr lang="en-US" sz="1800" dirty="0">
                <a:solidFill>
                  <a:schemeClr val="bg1"/>
                </a:solidFill>
              </a:rPr>
              <a:t> </a:t>
            </a:r>
            <a:r>
              <a:rPr lang="en-US" sz="1800" baseline="0" dirty="0">
                <a:solidFill>
                  <a:schemeClr val="tx1"/>
                </a:solidFill>
              </a:rPr>
              <a:t>SUPPORT</a:t>
            </a:r>
          </a:p>
        </p:txBody>
      </p:sp>
    </p:spTree>
    <p:extLst>
      <p:ext uri="{BB962C8B-B14F-4D97-AF65-F5344CB8AC3E}">
        <p14:creationId xmlns:p14="http://schemas.microsoft.com/office/powerpoint/2010/main" val="3432424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tags" Target="../tags/tag2.xml"/><Relationship Id="rId12" Type="http://schemas.openxmlformats.org/officeDocument/2006/relationships/image" Target="../media/image3.svg"/><Relationship Id="rId2" Type="http://schemas.openxmlformats.org/officeDocument/2006/relationships/slideLayout" Target="../slideLayouts/slideLayout2.xml"/><Relationship Id="rId16" Type="http://schemas.openxmlformats.org/officeDocument/2006/relationships/image" Target="../media/image7.svg"/><Relationship Id="rId1" Type="http://schemas.openxmlformats.org/officeDocument/2006/relationships/slideLayout" Target="../slideLayouts/slideLayout1.xml"/><Relationship Id="rId6" Type="http://schemas.openxmlformats.org/officeDocument/2006/relationships/vmlDrawing" Target="../drawings/vmlDrawing1.vml"/><Relationship Id="rId11" Type="http://schemas.openxmlformats.org/officeDocument/2006/relationships/image" Target="../media/image2.png"/><Relationship Id="rId5" Type="http://schemas.openxmlformats.org/officeDocument/2006/relationships/theme" Target="../theme/theme1.xml"/><Relationship Id="rId15" Type="http://schemas.openxmlformats.org/officeDocument/2006/relationships/image" Target="../media/image6.png"/><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 Id="rId14" Type="http://schemas.openxmlformats.org/officeDocument/2006/relationships/image" Target="../media/image5.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7"/>
            </p:custDataLst>
            <p:extLst>
              <p:ext uri="{D42A27DB-BD31-4B8C-83A1-F6EECF244321}">
                <p14:modId xmlns:p14="http://schemas.microsoft.com/office/powerpoint/2010/main" val="308371427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47" name="think-cell Slide" r:id="rId9" imgW="270" imgH="270" progId="TCLayout.ActiveDocument.1">
                  <p:embed/>
                </p:oleObj>
              </mc:Choice>
              <mc:Fallback>
                <p:oleObj name="think-cell Slide" r:id="rId9" imgW="270" imgH="270" progId="TCLayout.ActiveDocument.1">
                  <p:embed/>
                  <p:pic>
                    <p:nvPicPr>
                      <p:cNvPr id="0" name=""/>
                      <p:cNvPicPr/>
                      <p:nvPr/>
                    </p:nvPicPr>
                    <p:blipFill>
                      <a:blip r:embed="rId10"/>
                      <a:stretch>
                        <a:fillRect/>
                      </a:stretch>
                    </p:blipFill>
                    <p:spPr>
                      <a:xfrm>
                        <a:off x="1588" y="1588"/>
                        <a:ext cx="1587" cy="1587"/>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F82097C7-C17B-4180-84F8-A2955C72C9D0}"/>
              </a:ext>
            </a:extLst>
          </p:cNvPr>
          <p:cNvSpPr/>
          <p:nvPr userDrawn="1">
            <p:custDataLst>
              <p:tags r:id="rId8"/>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2600" b="1" i="0" baseline="0" dirty="0">
              <a:latin typeface="Arial" panose="020B0604020202020204" pitchFamily="34" charset="0"/>
              <a:ea typeface="+mj-ea"/>
              <a:cs typeface="+mj-cs"/>
              <a:sym typeface="Arial" panose="020B0604020202020204" pitchFamily="34" charset="0"/>
            </a:endParaRPr>
          </a:p>
        </p:txBody>
      </p:sp>
      <p:grpSp>
        <p:nvGrpSpPr>
          <p:cNvPr id="12" name="Group 11">
            <a:extLst>
              <a:ext uri="{FF2B5EF4-FFF2-40B4-BE49-F238E27FC236}">
                <a16:creationId xmlns:a16="http://schemas.microsoft.com/office/drawing/2014/main" id="{076A7DCE-6767-4E57-AC1C-C0E4C9129D91}"/>
              </a:ext>
            </a:extLst>
          </p:cNvPr>
          <p:cNvGrpSpPr>
            <a:grpSpLocks noChangeAspect="1"/>
          </p:cNvGrpSpPr>
          <p:nvPr userDrawn="1"/>
        </p:nvGrpSpPr>
        <p:grpSpPr>
          <a:xfrm>
            <a:off x="8960305" y="146798"/>
            <a:ext cx="694114" cy="638653"/>
            <a:chOff x="17454" y="2214"/>
            <a:chExt cx="465146" cy="427703"/>
          </a:xfrm>
        </p:grpSpPr>
        <p:pic>
          <p:nvPicPr>
            <p:cNvPr id="13" name="Graphic 3">
              <a:extLst>
                <a:ext uri="{FF2B5EF4-FFF2-40B4-BE49-F238E27FC236}">
                  <a16:creationId xmlns:a16="http://schemas.microsoft.com/office/drawing/2014/main" id="{865A7D88-63A3-4144-B73D-81304A8C306C}"/>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rot="909593">
              <a:off x="209550" y="2214"/>
              <a:ext cx="273050" cy="236220"/>
            </a:xfrm>
            <a:prstGeom prst="rect">
              <a:avLst/>
            </a:prstGeom>
          </p:spPr>
        </p:pic>
        <p:pic>
          <p:nvPicPr>
            <p:cNvPr id="14" name="Graphic 4">
              <a:extLst>
                <a:ext uri="{FF2B5EF4-FFF2-40B4-BE49-F238E27FC236}">
                  <a16:creationId xmlns:a16="http://schemas.microsoft.com/office/drawing/2014/main" id="{164F39C1-9B01-4A15-86D3-C82D5EB703F4}"/>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rot="909593">
              <a:off x="17454" y="51747"/>
              <a:ext cx="273050" cy="236220"/>
            </a:xfrm>
            <a:prstGeom prst="rect">
              <a:avLst/>
            </a:prstGeom>
          </p:spPr>
        </p:pic>
        <p:pic>
          <p:nvPicPr>
            <p:cNvPr id="15" name="Graphic 11">
              <a:extLst>
                <a:ext uri="{FF2B5EF4-FFF2-40B4-BE49-F238E27FC236}">
                  <a16:creationId xmlns:a16="http://schemas.microsoft.com/office/drawing/2014/main" id="{7C33119B-F315-4616-A11F-3817E3BDF383}"/>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rot="909593">
              <a:off x="156828" y="193697"/>
              <a:ext cx="273050" cy="236220"/>
            </a:xfrm>
            <a:prstGeom prst="rect">
              <a:avLst/>
            </a:prstGeom>
          </p:spPr>
        </p:pic>
      </p:grpSp>
      <p:sp>
        <p:nvSpPr>
          <p:cNvPr id="2" name="Title Placeholder 1"/>
          <p:cNvSpPr>
            <a:spLocks noGrp="1"/>
          </p:cNvSpPr>
          <p:nvPr>
            <p:ph type="title"/>
          </p:nvPr>
        </p:nvSpPr>
        <p:spPr>
          <a:xfrm>
            <a:off x="530225" y="766085"/>
            <a:ext cx="8449247" cy="796736"/>
          </a:xfrm>
          <a:prstGeom prst="rect">
            <a:avLst/>
          </a:prstGeom>
        </p:spPr>
        <p:txBody>
          <a:bodyPr vert="horz" lIns="0" tIns="0" rIns="0" bIns="48774"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527578" y="1836738"/>
            <a:ext cx="8465610" cy="4211637"/>
          </a:xfrm>
          <a:prstGeom prst="rect">
            <a:avLst/>
          </a:prstGeom>
        </p:spPr>
        <p:txBody>
          <a:bodyPr vert="horz" lIns="0" tIns="0" rIns="0" bIns="0" rtlCol="0">
            <a:noAutofit/>
          </a:bodyPr>
          <a:lstStyle/>
          <a:p>
            <a:pPr lvl="0"/>
            <a:r>
              <a:rPr lang="en-US" dirty="0"/>
              <a:t>Click to edit Master text styles</a:t>
            </a:r>
          </a:p>
          <a:p>
            <a:pPr lvl="1"/>
            <a:r>
              <a:rPr lang="en-US" dirty="0"/>
              <a:t>Second level</a:t>
            </a:r>
          </a:p>
        </p:txBody>
      </p:sp>
      <p:sp>
        <p:nvSpPr>
          <p:cNvPr id="26" name="TextBox 25"/>
          <p:cNvSpPr txBox="1"/>
          <p:nvPr userDrawn="1"/>
        </p:nvSpPr>
        <p:spPr>
          <a:xfrm>
            <a:off x="522136" y="6921079"/>
            <a:ext cx="4440822" cy="153888"/>
          </a:xfrm>
          <a:prstGeom prst="rect">
            <a:avLst/>
          </a:prstGeom>
          <a:noFill/>
        </p:spPr>
        <p:txBody>
          <a:bodyPr wrap="square" lIns="0" tIns="0" rIns="0" bIns="0" rtlCol="0" anchor="b" anchorCtr="0">
            <a:spAutoFit/>
          </a:bodyPr>
          <a:lstStyle/>
          <a:p>
            <a:pPr rtl="0"/>
            <a:r>
              <a:rPr lang="en-US" sz="1000" b="1" dirty="0"/>
              <a:t>UNITED NATIONS </a:t>
            </a:r>
            <a:r>
              <a:rPr lang="en-US" sz="1000" dirty="0"/>
              <a:t>| </a:t>
            </a:r>
            <a:r>
              <a:rPr lang="en-US" sz="1000" b="0" dirty="0"/>
              <a:t>DEPARTMENT OF OPERATIONAL SUPPORT</a:t>
            </a:r>
          </a:p>
        </p:txBody>
      </p:sp>
      <p:sp>
        <p:nvSpPr>
          <p:cNvPr id="27" name="TextBox 26"/>
          <p:cNvSpPr txBox="1"/>
          <p:nvPr userDrawn="1"/>
        </p:nvSpPr>
        <p:spPr>
          <a:xfrm>
            <a:off x="8030887" y="6921079"/>
            <a:ext cx="962301" cy="153888"/>
          </a:xfrm>
          <a:prstGeom prst="rect">
            <a:avLst/>
          </a:prstGeom>
          <a:noFill/>
        </p:spPr>
        <p:txBody>
          <a:bodyPr wrap="square" lIns="0" tIns="0" rIns="0" bIns="0" rtlCol="0" anchor="b" anchorCtr="0">
            <a:spAutoFit/>
          </a:bodyPr>
          <a:lstStyle/>
          <a:p>
            <a:pPr algn="r"/>
            <a:fld id="{2E9152CC-DD9B-47F6-8FF2-D87C763F937B}" type="slidenum">
              <a:rPr lang="en-US" sz="1000" b="1" smtClean="0">
                <a:solidFill>
                  <a:schemeClr val="bg2">
                    <a:lumMod val="50000"/>
                  </a:schemeClr>
                </a:solidFill>
              </a:rPr>
              <a:pPr algn="r"/>
              <a:t>‹#›</a:t>
            </a:fld>
            <a:endParaRPr lang="en-US" sz="1000" b="1" dirty="0">
              <a:solidFill>
                <a:schemeClr val="bg2">
                  <a:lumMod val="50000"/>
                </a:schemeClr>
              </a:solidFill>
            </a:endParaRPr>
          </a:p>
        </p:txBody>
      </p:sp>
    </p:spTree>
    <p:extLst>
      <p:ext uri="{BB962C8B-B14F-4D97-AF65-F5344CB8AC3E}">
        <p14:creationId xmlns:p14="http://schemas.microsoft.com/office/powerpoint/2010/main" val="3499714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Lst>
  <p:hf sldNum="0" hdr="0" ftr="0" dt="0"/>
  <p:txStyles>
    <p:titleStyle>
      <a:lvl1pPr algn="l" defTabSz="975482" rtl="0" eaLnBrk="1" latinLnBrk="0" hangingPunct="1">
        <a:spcBef>
          <a:spcPct val="0"/>
        </a:spcBef>
        <a:buNone/>
        <a:defRPr sz="2600" b="1" kern="1200">
          <a:solidFill>
            <a:schemeClr val="tx1"/>
          </a:solidFill>
          <a:latin typeface="Arial" panose="020B0604020202020204" pitchFamily="34" charset="0"/>
          <a:ea typeface="+mj-ea"/>
          <a:cs typeface="+mj-cs"/>
        </a:defRPr>
      </a:lvl1pPr>
    </p:titleStyle>
    <p:bodyStyle>
      <a:lvl1pPr marL="182880" indent="-182880" algn="l" defTabSz="975482" rtl="0" eaLnBrk="1" latinLnBrk="0" hangingPunct="1">
        <a:lnSpc>
          <a:spcPct val="114000"/>
        </a:lnSpc>
        <a:spcBef>
          <a:spcPts val="0"/>
        </a:spcBef>
        <a:buClr>
          <a:schemeClr val="tx1"/>
        </a:buClr>
        <a:buSzPct val="120000"/>
        <a:buFont typeface="Arial" panose="020B0604020202020204" pitchFamily="34" charset="0"/>
        <a:buChar char="•"/>
        <a:defRPr sz="1600" b="0" kern="1200">
          <a:solidFill>
            <a:schemeClr val="bg2">
              <a:lumMod val="50000"/>
            </a:schemeClr>
          </a:solidFill>
          <a:latin typeface="Arial" panose="020B0604020202020204" pitchFamily="34" charset="0"/>
          <a:ea typeface="+mn-ea"/>
          <a:cs typeface="+mn-cs"/>
        </a:defRPr>
      </a:lvl1pPr>
      <a:lvl2pPr marL="420624" indent="-228600" algn="l" defTabSz="975482" rtl="0" eaLnBrk="1" latinLnBrk="0" hangingPunct="1">
        <a:lnSpc>
          <a:spcPct val="114000"/>
        </a:lnSpc>
        <a:spcBef>
          <a:spcPts val="0"/>
        </a:spcBef>
        <a:buClr>
          <a:schemeClr val="tx1"/>
        </a:buClr>
        <a:buSzPct val="120000"/>
        <a:buFont typeface="Arial" panose="020B0604020202020204" pitchFamily="34" charset="0"/>
        <a:buChar char="–"/>
        <a:defRPr sz="1600" kern="1200">
          <a:solidFill>
            <a:schemeClr val="bg2">
              <a:lumMod val="50000"/>
            </a:schemeClr>
          </a:solidFill>
          <a:latin typeface="Arial" panose="020B0604020202020204" pitchFamily="34" charset="0"/>
          <a:ea typeface="+mn-ea"/>
          <a:cs typeface="+mn-cs"/>
        </a:defRPr>
      </a:lvl2pPr>
      <a:lvl3pPr marL="914400" indent="-228600" algn="l" defTabSz="975482" rtl="0" eaLnBrk="1" latinLnBrk="0" hangingPunct="1">
        <a:lnSpc>
          <a:spcPct val="114000"/>
        </a:lnSpc>
        <a:spcBef>
          <a:spcPts val="0"/>
        </a:spcBef>
        <a:buClr>
          <a:schemeClr val="tx1"/>
        </a:buClr>
        <a:buSzPct val="120000"/>
        <a:buFont typeface="Arial" panose="020B0604020202020204" pitchFamily="34" charset="0"/>
        <a:buChar char="–"/>
        <a:defRPr sz="1600" kern="1200">
          <a:solidFill>
            <a:schemeClr val="bg2">
              <a:lumMod val="50000"/>
            </a:schemeClr>
          </a:solidFill>
          <a:latin typeface="Arial" panose="020B0604020202020204" pitchFamily="34" charset="0"/>
          <a:ea typeface="+mn-ea"/>
          <a:cs typeface="+mn-cs"/>
        </a:defRPr>
      </a:lvl3pPr>
      <a:lvl4pPr marL="1707093" indent="-243870" algn="l" defTabSz="975482" rtl="0" eaLnBrk="1" latinLnBrk="0" hangingPunct="1">
        <a:spcBef>
          <a:spcPct val="20000"/>
        </a:spcBef>
        <a:buFont typeface="Arial" panose="020B0604020202020204" pitchFamily="34" charset="0"/>
        <a:buChar char="–"/>
        <a:defRPr sz="1700" kern="1200">
          <a:solidFill>
            <a:schemeClr val="bg2">
              <a:lumMod val="50000"/>
            </a:schemeClr>
          </a:solidFill>
          <a:latin typeface="Arial" panose="020B0604020202020204" pitchFamily="34" charset="0"/>
          <a:ea typeface="+mn-ea"/>
          <a:cs typeface="+mn-cs"/>
        </a:defRPr>
      </a:lvl4pPr>
      <a:lvl5pPr marL="2194834" indent="-243870" algn="l" defTabSz="975482" rtl="0" eaLnBrk="1" latinLnBrk="0" hangingPunct="1">
        <a:spcBef>
          <a:spcPct val="20000"/>
        </a:spcBef>
        <a:buFont typeface="Arial" panose="020B0604020202020204" pitchFamily="34" charset="0"/>
        <a:buChar char="»"/>
        <a:defRPr sz="1700" kern="1200">
          <a:solidFill>
            <a:schemeClr val="bg2">
              <a:lumMod val="50000"/>
            </a:schemeClr>
          </a:solidFill>
          <a:latin typeface="Arial" panose="020B0604020202020204" pitchFamily="34" charset="0"/>
          <a:ea typeface="+mn-ea"/>
          <a:cs typeface="+mn-cs"/>
        </a:defRPr>
      </a:lvl5pPr>
      <a:lvl6pPr marL="2682575" indent="-243870" algn="l" defTabSz="97548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70316" indent="-243870" algn="l" defTabSz="97548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58057" indent="-243870" algn="l" defTabSz="97548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145798" indent="-243870" algn="l" defTabSz="97548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75482" rtl="0" eaLnBrk="1" latinLnBrk="0" hangingPunct="1">
        <a:defRPr sz="1900" kern="1200">
          <a:solidFill>
            <a:schemeClr val="tx1"/>
          </a:solidFill>
          <a:latin typeface="+mn-lt"/>
          <a:ea typeface="+mn-ea"/>
          <a:cs typeface="+mn-cs"/>
        </a:defRPr>
      </a:lvl1pPr>
      <a:lvl2pPr marL="487741" algn="l" defTabSz="975482" rtl="0" eaLnBrk="1" latinLnBrk="0" hangingPunct="1">
        <a:defRPr sz="1900" kern="1200">
          <a:solidFill>
            <a:schemeClr val="tx1"/>
          </a:solidFill>
          <a:latin typeface="+mn-lt"/>
          <a:ea typeface="+mn-ea"/>
          <a:cs typeface="+mn-cs"/>
        </a:defRPr>
      </a:lvl2pPr>
      <a:lvl3pPr marL="975482" algn="l" defTabSz="975482" rtl="0" eaLnBrk="1" latinLnBrk="0" hangingPunct="1">
        <a:defRPr sz="1900" kern="1200">
          <a:solidFill>
            <a:schemeClr val="tx1"/>
          </a:solidFill>
          <a:latin typeface="+mn-lt"/>
          <a:ea typeface="+mn-ea"/>
          <a:cs typeface="+mn-cs"/>
        </a:defRPr>
      </a:lvl3pPr>
      <a:lvl4pPr marL="1463223" algn="l" defTabSz="975482" rtl="0" eaLnBrk="1" latinLnBrk="0" hangingPunct="1">
        <a:defRPr sz="1900" kern="1200">
          <a:solidFill>
            <a:schemeClr val="tx1"/>
          </a:solidFill>
          <a:latin typeface="+mn-lt"/>
          <a:ea typeface="+mn-ea"/>
          <a:cs typeface="+mn-cs"/>
        </a:defRPr>
      </a:lvl4pPr>
      <a:lvl5pPr marL="1950964" algn="l" defTabSz="975482" rtl="0" eaLnBrk="1" latinLnBrk="0" hangingPunct="1">
        <a:defRPr sz="1900" kern="1200">
          <a:solidFill>
            <a:schemeClr val="tx1"/>
          </a:solidFill>
          <a:latin typeface="+mn-lt"/>
          <a:ea typeface="+mn-ea"/>
          <a:cs typeface="+mn-cs"/>
        </a:defRPr>
      </a:lvl5pPr>
      <a:lvl6pPr marL="2438705" algn="l" defTabSz="975482" rtl="0" eaLnBrk="1" latinLnBrk="0" hangingPunct="1">
        <a:defRPr sz="1900" kern="1200">
          <a:solidFill>
            <a:schemeClr val="tx1"/>
          </a:solidFill>
          <a:latin typeface="+mn-lt"/>
          <a:ea typeface="+mn-ea"/>
          <a:cs typeface="+mn-cs"/>
        </a:defRPr>
      </a:lvl6pPr>
      <a:lvl7pPr marL="2926446" algn="l" defTabSz="975482" rtl="0" eaLnBrk="1" latinLnBrk="0" hangingPunct="1">
        <a:defRPr sz="1900" kern="1200">
          <a:solidFill>
            <a:schemeClr val="tx1"/>
          </a:solidFill>
          <a:latin typeface="+mn-lt"/>
          <a:ea typeface="+mn-ea"/>
          <a:cs typeface="+mn-cs"/>
        </a:defRPr>
      </a:lvl7pPr>
      <a:lvl8pPr marL="3414187" algn="l" defTabSz="975482" rtl="0" eaLnBrk="1" latinLnBrk="0" hangingPunct="1">
        <a:defRPr sz="1900" kern="1200">
          <a:solidFill>
            <a:schemeClr val="tx1"/>
          </a:solidFill>
          <a:latin typeface="+mn-lt"/>
          <a:ea typeface="+mn-ea"/>
          <a:cs typeface="+mn-cs"/>
        </a:defRPr>
      </a:lvl8pPr>
      <a:lvl9pPr marL="3901928" algn="l" defTabSz="975482" rtl="0" eaLnBrk="1" latinLnBrk="0" hangingPunct="1">
        <a:defRPr sz="19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80" userDrawn="1">
          <p15:clr>
            <a:srgbClr val="F26B43"/>
          </p15:clr>
        </p15:guide>
        <p15:guide id="2" pos="6049" userDrawn="1">
          <p15:clr>
            <a:srgbClr val="F26B43"/>
          </p15:clr>
        </p15:guide>
        <p15:guide id="6" orient="horz" pos="96" userDrawn="1">
          <p15:clr>
            <a:srgbClr val="F26B43"/>
          </p15:clr>
        </p15:guide>
        <p15:guide id="7" orient="horz" pos="984" userDrawn="1">
          <p15:clr>
            <a:srgbClr val="F26B43"/>
          </p15:clr>
        </p15:guide>
        <p15:guide id="8" orient="horz" pos="1157" userDrawn="1">
          <p15:clr>
            <a:srgbClr val="F26B43"/>
          </p15:clr>
        </p15:guide>
        <p15:guide id="9" pos="324" userDrawn="1">
          <p15:clr>
            <a:srgbClr val="F26B43"/>
          </p15:clr>
        </p15:guide>
        <p15:guide id="10" pos="5665" userDrawn="1">
          <p15:clr>
            <a:srgbClr val="F26B43"/>
          </p15:clr>
        </p15:guide>
        <p15:guide id="12" orient="horz" pos="3978" userDrawn="1">
          <p15:clr>
            <a:srgbClr val="F26B43"/>
          </p15:clr>
        </p15:guide>
        <p15:guide id="13" orient="horz" pos="3810" userDrawn="1">
          <p15:clr>
            <a:srgbClr val="F26B43"/>
          </p15:clr>
        </p15:guide>
        <p15:guide id="14" orient="horz" pos="3636" userDrawn="1">
          <p15:clr>
            <a:srgbClr val="F26B43"/>
          </p15:clr>
        </p15:guide>
        <p15:guide id="15" orient="horz" pos="1488" userDrawn="1">
          <p15:clr>
            <a:srgbClr val="F26B43"/>
          </p15:clr>
        </p15:guide>
        <p15:guide id="16" pos="2760" userDrawn="1">
          <p15:clr>
            <a:srgbClr val="F26B43"/>
          </p15:clr>
        </p15:guide>
        <p15:guide id="17" pos="3234" userDrawn="1">
          <p15:clr>
            <a:srgbClr val="F26B43"/>
          </p15:clr>
        </p15:guide>
        <p15:guide id="18" orient="horz" pos="4608" userDrawn="1">
          <p15:clr>
            <a:srgbClr val="F26B43"/>
          </p15:clr>
        </p15:guide>
        <p15:guide id="19" orient="horz" pos="435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vmlDrawing" Target="../drawings/vmlDrawing5.vml"/><Relationship Id="rId6" Type="http://schemas.openxmlformats.org/officeDocument/2006/relationships/image" Target="../media/image8.emf"/><Relationship Id="rId5" Type="http://schemas.openxmlformats.org/officeDocument/2006/relationships/oleObject" Target="../embeddings/oleObject5.bin"/><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8.emf"/><Relationship Id="rId2" Type="http://schemas.openxmlformats.org/officeDocument/2006/relationships/tags" Target="../tags/tag28.xml"/><Relationship Id="rId1" Type="http://schemas.openxmlformats.org/officeDocument/2006/relationships/vmlDrawing" Target="../drawings/vmlDrawing14.vml"/><Relationship Id="rId6" Type="http://schemas.openxmlformats.org/officeDocument/2006/relationships/oleObject" Target="../embeddings/oleObject6.bin"/><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image" Target="../media/image8.emf"/><Relationship Id="rId2" Type="http://schemas.openxmlformats.org/officeDocument/2006/relationships/tags" Target="../tags/tag30.xml"/><Relationship Id="rId1" Type="http://schemas.openxmlformats.org/officeDocument/2006/relationships/vmlDrawing" Target="../drawings/vmlDrawing15.vml"/><Relationship Id="rId6" Type="http://schemas.openxmlformats.org/officeDocument/2006/relationships/oleObject" Target="../embeddings/oleObject6.bin"/><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image" Target="../media/image8.emf"/><Relationship Id="rId2" Type="http://schemas.openxmlformats.org/officeDocument/2006/relationships/tags" Target="../tags/tag32.xml"/><Relationship Id="rId1" Type="http://schemas.openxmlformats.org/officeDocument/2006/relationships/vmlDrawing" Target="../drawings/vmlDrawing16.vml"/><Relationship Id="rId6" Type="http://schemas.openxmlformats.org/officeDocument/2006/relationships/oleObject" Target="../embeddings/oleObject6.bin"/><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hr.un.org/page/eperformance-changes-2019-2020" TargetMode="External"/><Relationship Id="rId3" Type="http://schemas.openxmlformats.org/officeDocument/2006/relationships/tags" Target="../tags/tag35.xml"/><Relationship Id="rId7" Type="http://schemas.openxmlformats.org/officeDocument/2006/relationships/image" Target="../media/image8.emf"/><Relationship Id="rId2" Type="http://schemas.openxmlformats.org/officeDocument/2006/relationships/tags" Target="../tags/tag34.xml"/><Relationship Id="rId1" Type="http://schemas.openxmlformats.org/officeDocument/2006/relationships/vmlDrawing" Target="../drawings/vmlDrawing17.vml"/><Relationship Id="rId6" Type="http://schemas.openxmlformats.org/officeDocument/2006/relationships/oleObject" Target="../embeddings/oleObject6.bin"/><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37.xml"/><Relationship Id="rId7" Type="http://schemas.openxmlformats.org/officeDocument/2006/relationships/image" Target="../media/image8.emf"/><Relationship Id="rId2" Type="http://schemas.openxmlformats.org/officeDocument/2006/relationships/tags" Target="../tags/tag36.xml"/><Relationship Id="rId1" Type="http://schemas.openxmlformats.org/officeDocument/2006/relationships/vmlDrawing" Target="../drawings/vmlDrawing18.vml"/><Relationship Id="rId6" Type="http://schemas.openxmlformats.org/officeDocument/2006/relationships/oleObject" Target="../embeddings/oleObject6.bin"/><Relationship Id="rId5" Type="http://schemas.openxmlformats.org/officeDocument/2006/relationships/notesSlide" Target="../notesSlides/notesSlide11.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39.xml"/><Relationship Id="rId7" Type="http://schemas.openxmlformats.org/officeDocument/2006/relationships/image" Target="../media/image8.emf"/><Relationship Id="rId2" Type="http://schemas.openxmlformats.org/officeDocument/2006/relationships/tags" Target="../tags/tag38.xml"/><Relationship Id="rId1" Type="http://schemas.openxmlformats.org/officeDocument/2006/relationships/vmlDrawing" Target="../drawings/vmlDrawing19.vml"/><Relationship Id="rId6" Type="http://schemas.openxmlformats.org/officeDocument/2006/relationships/oleObject" Target="../embeddings/oleObject6.bin"/><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41.xml"/><Relationship Id="rId7" Type="http://schemas.openxmlformats.org/officeDocument/2006/relationships/image" Target="../media/image8.emf"/><Relationship Id="rId2" Type="http://schemas.openxmlformats.org/officeDocument/2006/relationships/tags" Target="../tags/tag40.xml"/><Relationship Id="rId1" Type="http://schemas.openxmlformats.org/officeDocument/2006/relationships/vmlDrawing" Target="../drawings/vmlDrawing20.vml"/><Relationship Id="rId6" Type="http://schemas.openxmlformats.org/officeDocument/2006/relationships/oleObject" Target="../embeddings/oleObject6.bin"/><Relationship Id="rId5" Type="http://schemas.openxmlformats.org/officeDocument/2006/relationships/notesSlide" Target="../notesSlides/notesSlide13.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vmlDrawing" Target="../drawings/vmlDrawing21.vml"/><Relationship Id="rId6" Type="http://schemas.openxmlformats.org/officeDocument/2006/relationships/image" Target="../media/image8.emf"/><Relationship Id="rId5" Type="http://schemas.openxmlformats.org/officeDocument/2006/relationships/oleObject" Target="../embeddings/oleObject6.bin"/><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8.emf"/><Relationship Id="rId2" Type="http://schemas.openxmlformats.org/officeDocument/2006/relationships/tags" Target="../tags/tag12.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8.emf"/><Relationship Id="rId2" Type="http://schemas.openxmlformats.org/officeDocument/2006/relationships/tags" Target="../tags/tag14.xml"/><Relationship Id="rId1" Type="http://schemas.openxmlformats.org/officeDocument/2006/relationships/vmlDrawing" Target="../drawings/vmlDrawing7.vml"/><Relationship Id="rId6" Type="http://schemas.openxmlformats.org/officeDocument/2006/relationships/oleObject" Target="../embeddings/oleObject6.bin"/><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8.emf"/><Relationship Id="rId2" Type="http://schemas.openxmlformats.org/officeDocument/2006/relationships/tags" Target="../tags/tag16.xml"/><Relationship Id="rId1" Type="http://schemas.openxmlformats.org/officeDocument/2006/relationships/vmlDrawing" Target="../drawings/vmlDrawing8.vml"/><Relationship Id="rId6" Type="http://schemas.openxmlformats.org/officeDocument/2006/relationships/oleObject" Target="../embeddings/oleObject6.bin"/><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9.vml"/><Relationship Id="rId6" Type="http://schemas.openxmlformats.org/officeDocument/2006/relationships/image" Target="../media/image8.emf"/><Relationship Id="rId5" Type="http://schemas.openxmlformats.org/officeDocument/2006/relationships/oleObject" Target="../embeddings/oleObject6.bin"/><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vmlDrawing" Target="../drawings/vmlDrawing10.vml"/><Relationship Id="rId6" Type="http://schemas.openxmlformats.org/officeDocument/2006/relationships/image" Target="../media/image8.emf"/><Relationship Id="rId5" Type="http://schemas.openxmlformats.org/officeDocument/2006/relationships/oleObject" Target="../embeddings/oleObject6.bin"/><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8.emf"/><Relationship Id="rId2" Type="http://schemas.openxmlformats.org/officeDocument/2006/relationships/tags" Target="../tags/tag22.xml"/><Relationship Id="rId1" Type="http://schemas.openxmlformats.org/officeDocument/2006/relationships/vmlDrawing" Target="../drawings/vmlDrawing11.vml"/><Relationship Id="rId6" Type="http://schemas.openxmlformats.org/officeDocument/2006/relationships/oleObject" Target="../embeddings/oleObject6.bin"/><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image" Target="../media/image8.emf"/><Relationship Id="rId2" Type="http://schemas.openxmlformats.org/officeDocument/2006/relationships/tags" Target="../tags/tag24.xml"/><Relationship Id="rId1" Type="http://schemas.openxmlformats.org/officeDocument/2006/relationships/vmlDrawing" Target="../drawings/vmlDrawing12.vml"/><Relationship Id="rId6" Type="http://schemas.openxmlformats.org/officeDocument/2006/relationships/oleObject" Target="../embeddings/oleObject6.bin"/><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image" Target="../media/image8.emf"/><Relationship Id="rId2" Type="http://schemas.openxmlformats.org/officeDocument/2006/relationships/tags" Target="../tags/tag26.xml"/><Relationship Id="rId1" Type="http://schemas.openxmlformats.org/officeDocument/2006/relationships/vmlDrawing" Target="../drawings/vmlDrawing13.vml"/><Relationship Id="rId6" Type="http://schemas.openxmlformats.org/officeDocument/2006/relationships/oleObject" Target="../embeddings/oleObject6.bin"/><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0F38BF67-C008-4A01-AB0C-422324EE6924}"/>
              </a:ext>
            </a:extLst>
          </p:cNvPr>
          <p:cNvGraphicFramePr>
            <a:graphicFrameLocks noChangeAspect="1"/>
          </p:cNvGraphicFramePr>
          <p:nvPr>
            <p:custDataLst>
              <p:tags r:id="rId2"/>
            </p:custDataLst>
            <p:extLst>
              <p:ext uri="{D42A27DB-BD31-4B8C-83A1-F6EECF244321}">
                <p14:modId xmlns:p14="http://schemas.microsoft.com/office/powerpoint/2010/main" val="40716989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0283"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C3E1BF5F-09B6-437C-B25F-A3B49F77AAB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3800" b="1" dirty="0">
              <a:latin typeface="Arial" panose="020B0604020202020204" pitchFamily="34" charset="0"/>
              <a:ea typeface="+mj-ea"/>
              <a:cs typeface="+mj-cs"/>
              <a:sym typeface="Arial" panose="020B0604020202020204" pitchFamily="34" charset="0"/>
            </a:endParaRPr>
          </a:p>
        </p:txBody>
      </p:sp>
      <p:sp>
        <p:nvSpPr>
          <p:cNvPr id="7" name="Title 6">
            <a:extLst>
              <a:ext uri="{FF2B5EF4-FFF2-40B4-BE49-F238E27FC236}">
                <a16:creationId xmlns:a16="http://schemas.microsoft.com/office/drawing/2014/main" id="{D3EC7C1B-FDF5-4B29-8020-F341F91D9D27}"/>
              </a:ext>
            </a:extLst>
          </p:cNvPr>
          <p:cNvSpPr>
            <a:spLocks noGrp="1"/>
          </p:cNvSpPr>
          <p:nvPr>
            <p:ph type="ctrTitle"/>
          </p:nvPr>
        </p:nvSpPr>
        <p:spPr>
          <a:xfrm>
            <a:off x="525202" y="2333625"/>
            <a:ext cx="8088600" cy="1181862"/>
          </a:xfrm>
        </p:spPr>
        <p:txBody>
          <a:bodyPr/>
          <a:lstStyle/>
          <a:p>
            <a:r>
              <a:rPr lang="en-US" dirty="0"/>
              <a:t>The rebuttal process</a:t>
            </a:r>
          </a:p>
        </p:txBody>
      </p:sp>
      <p:sp>
        <p:nvSpPr>
          <p:cNvPr id="9" name="Text Placeholder 8">
            <a:extLst>
              <a:ext uri="{FF2B5EF4-FFF2-40B4-BE49-F238E27FC236}">
                <a16:creationId xmlns:a16="http://schemas.microsoft.com/office/drawing/2014/main" id="{0B0F06D7-69E3-4EBF-86A4-C9F73C3B4123}"/>
              </a:ext>
            </a:extLst>
          </p:cNvPr>
          <p:cNvSpPr>
            <a:spLocks noGrp="1"/>
          </p:cNvSpPr>
          <p:nvPr>
            <p:ph type="body" sz="quarter" idx="10"/>
          </p:nvPr>
        </p:nvSpPr>
        <p:spPr/>
        <p:txBody>
          <a:bodyPr/>
          <a:lstStyle/>
          <a:p>
            <a:r>
              <a:rPr lang="en-US" dirty="0"/>
              <a:t>Heather Madey</a:t>
            </a:r>
          </a:p>
          <a:p>
            <a:r>
              <a:rPr lang="en-US" dirty="0"/>
              <a:t>Specialized Advisory Unit, CRSAS, HRSD</a:t>
            </a:r>
          </a:p>
          <a:p>
            <a:endParaRPr lang="en-US" dirty="0"/>
          </a:p>
          <a:p>
            <a:endParaRPr lang="en-US" dirty="0"/>
          </a:p>
          <a:p>
            <a:r>
              <a:rPr lang="en-US" dirty="0"/>
              <a:t>May 2019</a:t>
            </a:r>
          </a:p>
        </p:txBody>
      </p:sp>
      <p:sp>
        <p:nvSpPr>
          <p:cNvPr id="3" name="Subtitle 2">
            <a:extLst>
              <a:ext uri="{FF2B5EF4-FFF2-40B4-BE49-F238E27FC236}">
                <a16:creationId xmlns:a16="http://schemas.microsoft.com/office/drawing/2014/main" id="{CEE906C0-85AD-4B87-AA8A-E1E96F1C53C2}"/>
              </a:ext>
            </a:extLst>
          </p:cNvPr>
          <p:cNvSpPr>
            <a:spLocks noGrp="1"/>
          </p:cNvSpPr>
          <p:nvPr>
            <p:ph type="subTitle" idx="1"/>
          </p:nvPr>
        </p:nvSpPr>
        <p:spPr>
          <a:xfrm>
            <a:off x="591058" y="3048000"/>
            <a:ext cx="6829743" cy="514500"/>
          </a:xfrm>
        </p:spPr>
        <p:txBody>
          <a:bodyPr/>
          <a:lstStyle/>
          <a:p>
            <a:r>
              <a:rPr lang="en-US" sz="3200" dirty="0"/>
              <a:t>for Human Resources Practitioners</a:t>
            </a:r>
          </a:p>
        </p:txBody>
      </p:sp>
    </p:spTree>
    <p:extLst>
      <p:ext uri="{BB962C8B-B14F-4D97-AF65-F5344CB8AC3E}">
        <p14:creationId xmlns:p14="http://schemas.microsoft.com/office/powerpoint/2010/main" val="1963526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6324"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After receiving a copy of the rebuttal statement, the administration has 14 days to prepare and submit a statement in reply to the staff member’s rebuttal statement.</a:t>
            </a:r>
          </a:p>
          <a:p>
            <a:endParaRPr lang="en-US" dirty="0"/>
          </a:p>
          <a:p>
            <a:pPr lvl="1"/>
            <a:r>
              <a:rPr lang="en-US" dirty="0"/>
              <a:t>The FRO is generally the one to prepare the reply on behalf of the administration as they have the most information and knowledge of the performance cycle. </a:t>
            </a:r>
          </a:p>
          <a:p>
            <a:pPr lvl="1"/>
            <a:endParaRPr lang="en-US" dirty="0"/>
          </a:p>
          <a:p>
            <a:pPr lvl="1"/>
            <a:r>
              <a:rPr lang="en-US" dirty="0"/>
              <a:t>A copy of the rebuttal statement must be given to the staff member.</a:t>
            </a:r>
          </a:p>
          <a:p>
            <a:pPr marL="233362" lvl="1" indent="0">
              <a:buNone/>
            </a:pPr>
            <a:endParaRPr lang="en-US" dirty="0"/>
          </a:p>
          <a:p>
            <a:pPr lvl="2">
              <a:buFont typeface="Arial" panose="020B0604020202020204" pitchFamily="34" charset="0"/>
              <a:buChar char="•"/>
            </a:pPr>
            <a:r>
              <a:rPr lang="en-US" dirty="0"/>
              <a:t>It should be given to the staff member in a time frame to allow them to sufficiently prepare for their interview with the rebuttal panel (there is no specific time frame). </a:t>
            </a:r>
          </a:p>
          <a:p>
            <a:pPr marL="285750" lvl="2" indent="-285750">
              <a:buFont typeface="Arial" panose="020B0604020202020204" pitchFamily="34" charset="0"/>
              <a:buChar char="•"/>
            </a:pPr>
            <a:endParaRPr lang="en-US" dirty="0"/>
          </a:p>
          <a:p>
            <a:pPr lvl="1"/>
            <a:endParaRPr lang="en-US" dirty="0"/>
          </a:p>
          <a:p>
            <a:pPr lvl="1"/>
            <a:endParaRPr lang="en-US" dirty="0"/>
          </a:p>
          <a:p>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Process</a:t>
            </a:r>
            <a:br>
              <a:rPr lang="en-US" b="0" dirty="0">
                <a:solidFill>
                  <a:schemeClr val="bg2"/>
                </a:solidFill>
              </a:rPr>
            </a:br>
            <a:r>
              <a:rPr lang="en-US" sz="1600" b="0" dirty="0">
                <a:solidFill>
                  <a:schemeClr val="bg2"/>
                </a:solidFill>
              </a:rPr>
              <a:t>Section 15.3</a:t>
            </a:r>
            <a:endParaRPr lang="en-US" sz="1600" dirty="0"/>
          </a:p>
        </p:txBody>
      </p:sp>
    </p:spTree>
    <p:extLst>
      <p:ext uri="{BB962C8B-B14F-4D97-AF65-F5344CB8AC3E}">
        <p14:creationId xmlns:p14="http://schemas.microsoft.com/office/powerpoint/2010/main" val="183689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7350"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The panel shall hear the staff member, FRO, SRO and, at its discretion, other individuals who may have information relevant to the review of the appraisal rating.</a:t>
            </a:r>
          </a:p>
          <a:p>
            <a:endParaRPr lang="en-US" dirty="0"/>
          </a:p>
          <a:p>
            <a:pPr lvl="1"/>
            <a:r>
              <a:rPr lang="en-US" dirty="0"/>
              <a:t>Telephone statements may be taken where geographical separation also dictates.</a:t>
            </a:r>
          </a:p>
          <a:p>
            <a:pPr marL="233362" lvl="1" indent="0">
              <a:buNone/>
            </a:pPr>
            <a:endParaRPr lang="en-US" dirty="0"/>
          </a:p>
          <a:p>
            <a:pPr lvl="1"/>
            <a:r>
              <a:rPr lang="en-US" dirty="0"/>
              <a:t>All panel members should sign a confidentiality agreement before receiving any information concerning the rebuttal.</a:t>
            </a:r>
          </a:p>
          <a:p>
            <a:pPr marL="233362" lvl="1" indent="0">
              <a:buNone/>
            </a:pPr>
            <a:endParaRPr lang="en-US" dirty="0"/>
          </a:p>
          <a:p>
            <a:pPr lvl="1"/>
            <a:r>
              <a:rPr lang="en-US" dirty="0"/>
              <a:t>Panel reviews the staff member’s rebuttal statement, the reply of the FRO, the performance document in question and any supporting documentation submitted by the parties.</a:t>
            </a:r>
          </a:p>
          <a:p>
            <a:pPr lvl="1"/>
            <a:endParaRPr lang="en-US" dirty="0"/>
          </a:p>
          <a:p>
            <a:pPr lvl="1"/>
            <a:endParaRPr lang="en-US" dirty="0"/>
          </a:p>
          <a:p>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Process</a:t>
            </a:r>
            <a:br>
              <a:rPr lang="en-US" b="0" dirty="0">
                <a:solidFill>
                  <a:schemeClr val="bg2"/>
                </a:solidFill>
              </a:rPr>
            </a:br>
            <a:r>
              <a:rPr lang="en-US" sz="1600" b="0" dirty="0">
                <a:solidFill>
                  <a:schemeClr val="bg2"/>
                </a:solidFill>
              </a:rPr>
              <a:t>Section 15.3</a:t>
            </a:r>
            <a:endParaRPr lang="en-US" sz="1600" dirty="0"/>
          </a:p>
        </p:txBody>
      </p:sp>
    </p:spTree>
    <p:extLst>
      <p:ext uri="{BB962C8B-B14F-4D97-AF65-F5344CB8AC3E}">
        <p14:creationId xmlns:p14="http://schemas.microsoft.com/office/powerpoint/2010/main" val="2646331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8374"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Whether staff member’s performance warranted the rating assigned.</a:t>
            </a:r>
          </a:p>
          <a:p>
            <a:pPr marL="0" indent="0">
              <a:buNone/>
            </a:pPr>
            <a:endParaRPr lang="en-US" dirty="0"/>
          </a:p>
          <a:p>
            <a:r>
              <a:rPr lang="en-US" dirty="0"/>
              <a:t>Whether the staff member was advised that their performance was lacking.</a:t>
            </a:r>
          </a:p>
          <a:p>
            <a:pPr marL="0" indent="0">
              <a:buNone/>
            </a:pPr>
            <a:endParaRPr lang="en-US" dirty="0"/>
          </a:p>
          <a:p>
            <a:r>
              <a:rPr lang="en-US" dirty="0"/>
              <a:t>Were remedial actions taken to address shortcomings.</a:t>
            </a:r>
          </a:p>
          <a:p>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solidFill>
                  <a:srgbClr val="3CBBED"/>
                </a:solidFill>
              </a:rPr>
              <a:t>Rebuttal Process</a:t>
            </a:r>
            <a:br>
              <a:rPr lang="en-US" b="0" dirty="0">
                <a:solidFill>
                  <a:srgbClr val="80878A"/>
                </a:solidFill>
              </a:rPr>
            </a:br>
            <a:r>
              <a:rPr lang="en-US" sz="1600" b="0" dirty="0">
                <a:solidFill>
                  <a:srgbClr val="80878A"/>
                </a:solidFill>
              </a:rPr>
              <a:t>What is the Panel Deciding</a:t>
            </a:r>
            <a:endParaRPr lang="en-US" sz="1600" dirty="0"/>
          </a:p>
        </p:txBody>
      </p:sp>
    </p:spTree>
    <p:extLst>
      <p:ext uri="{BB962C8B-B14F-4D97-AF65-F5344CB8AC3E}">
        <p14:creationId xmlns:p14="http://schemas.microsoft.com/office/powerpoint/2010/main" val="179701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9397"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Rebuttal panel shall prepare a brief but reasoned report setting forth the basis for maintaining or not maintaining the original rating.</a:t>
            </a:r>
          </a:p>
          <a:p>
            <a:endParaRPr lang="en-US" dirty="0"/>
          </a:p>
          <a:p>
            <a:r>
              <a:rPr lang="en-US" dirty="0"/>
              <a:t>In the event that an overall rating should not be maintained, the rebuttal panel should designate the new rating on performance.</a:t>
            </a:r>
          </a:p>
          <a:p>
            <a:endParaRPr lang="en-US" dirty="0"/>
          </a:p>
          <a:p>
            <a:pPr lvl="1"/>
            <a:r>
              <a:rPr lang="en-US" dirty="0"/>
              <a:t>The report should be finalized within 14 days of completion of the review.</a:t>
            </a:r>
          </a:p>
          <a:p>
            <a:pPr lvl="1"/>
            <a:r>
              <a:rPr lang="en-US" dirty="0"/>
              <a:t>The report should be placed in the staff member’s official status file (OSF) as an attachment to the performance document.</a:t>
            </a:r>
          </a:p>
          <a:p>
            <a:pPr lvl="1"/>
            <a:r>
              <a:rPr lang="en-GB" dirty="0">
                <a:ea typeface="Calibri" panose="020F0502020204030204" pitchFamily="34" charset="0"/>
                <a:cs typeface="Arial" panose="020B0604020202020204" pitchFamily="34" charset="0"/>
              </a:rPr>
              <a:t>A new rating awarded by the rebuttal panel can now be changed in </a:t>
            </a:r>
            <a:r>
              <a:rPr lang="en-GB" dirty="0" err="1">
                <a:ea typeface="Calibri" panose="020F0502020204030204" pitchFamily="34" charset="0"/>
                <a:cs typeface="Arial" panose="020B0604020202020204" pitchFamily="34" charset="0"/>
              </a:rPr>
              <a:t>Inspira</a:t>
            </a:r>
            <a:r>
              <a:rPr lang="en-GB" dirty="0">
                <a:ea typeface="Calibri" panose="020F0502020204030204" pitchFamily="34" charset="0"/>
                <a:cs typeface="Arial" panose="020B0604020202020204" pitchFamily="34" charset="0"/>
              </a:rPr>
              <a:t>; please follow the instructions found on the HR portal </a:t>
            </a:r>
            <a:r>
              <a:rPr lang="en-US" u="sng" dirty="0">
                <a:solidFill>
                  <a:schemeClr val="tx1"/>
                </a:solidFill>
                <a:hlinkClick r:id="rId8"/>
              </a:rPr>
              <a:t>https://hr.un.org/page/eperformance-changes-2019-2020</a:t>
            </a:r>
            <a:r>
              <a:rPr lang="en-US" u="sng" dirty="0">
                <a:solidFill>
                  <a:schemeClr val="tx1"/>
                </a:solidFill>
              </a:rPr>
              <a:t>.</a:t>
            </a:r>
            <a:endParaRPr lang="en-GB" dirty="0">
              <a:ea typeface="Calibri" panose="020F0502020204030204" pitchFamily="34" charset="0"/>
              <a:cs typeface="Arial" panose="020B0604020202020204" pitchFamily="34" charset="0"/>
            </a:endParaRPr>
          </a:p>
          <a:p>
            <a:pPr lvl="1"/>
            <a:endParaRPr lang="en-US" dirty="0"/>
          </a:p>
          <a:p>
            <a:pPr lvl="1"/>
            <a:endParaRPr lang="en-US" dirty="0"/>
          </a:p>
          <a:p>
            <a:pPr marL="685800" lvl="2" indent="0">
              <a:buNone/>
            </a:pPr>
            <a:endParaRPr lang="en-US" dirty="0"/>
          </a:p>
          <a:p>
            <a:pPr marL="228600" indent="0">
              <a:buNone/>
            </a:pPr>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Process</a:t>
            </a:r>
            <a:br>
              <a:rPr lang="en-US" b="0" dirty="0">
                <a:solidFill>
                  <a:schemeClr val="bg2"/>
                </a:solidFill>
              </a:rPr>
            </a:br>
            <a:r>
              <a:rPr lang="en-US" sz="1600" b="0" dirty="0">
                <a:solidFill>
                  <a:schemeClr val="bg2"/>
                </a:solidFill>
              </a:rPr>
              <a:t>Section 15.4 </a:t>
            </a:r>
            <a:endParaRPr lang="en-US" sz="1600" dirty="0"/>
          </a:p>
        </p:txBody>
      </p:sp>
    </p:spTree>
    <p:extLst>
      <p:ext uri="{BB962C8B-B14F-4D97-AF65-F5344CB8AC3E}">
        <p14:creationId xmlns:p14="http://schemas.microsoft.com/office/powerpoint/2010/main" val="703274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1445"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If unsatisfactory performance is the basis for non-renewal of appointment and the appointment expires before the end of the rebuttal process, then the appointment should be renewed for the duration necessary to complete the rebuttal process. </a:t>
            </a:r>
          </a:p>
          <a:p>
            <a:pPr marL="0" indent="0">
              <a:buNone/>
            </a:pPr>
            <a:endParaRPr lang="en-US" dirty="0"/>
          </a:p>
          <a:p>
            <a:pPr lvl="1"/>
            <a:r>
              <a:rPr lang="en-US" dirty="0"/>
              <a:t>During the rebuttal process managers must continue to properly manage the staff member’s performance in accordance with ST/AI/2010/5.</a:t>
            </a:r>
          </a:p>
          <a:p>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Process</a:t>
            </a:r>
            <a:br>
              <a:rPr lang="en-US" b="0" dirty="0">
                <a:solidFill>
                  <a:schemeClr val="bg2"/>
                </a:solidFill>
              </a:rPr>
            </a:br>
            <a:r>
              <a:rPr lang="en-US" sz="1600" b="0" dirty="0">
                <a:solidFill>
                  <a:schemeClr val="bg2"/>
                </a:solidFill>
              </a:rPr>
              <a:t>Section 15.6</a:t>
            </a:r>
            <a:endParaRPr lang="en-US" sz="1600" dirty="0"/>
          </a:p>
        </p:txBody>
      </p:sp>
    </p:spTree>
    <p:extLst>
      <p:ext uri="{BB962C8B-B14F-4D97-AF65-F5344CB8AC3E}">
        <p14:creationId xmlns:p14="http://schemas.microsoft.com/office/powerpoint/2010/main" val="4213181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68"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The rating resulting from an evaluation that has not been rebutted is final and cannot be appealed. However, administrative decisions that stem from any final performance appraisal and that affect the conditions of service of a staff member may be resolved by way of informal or formal justice mechanisms. </a:t>
            </a:r>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Process</a:t>
            </a:r>
            <a:br>
              <a:rPr lang="en-US" b="0" dirty="0">
                <a:solidFill>
                  <a:schemeClr val="bg2"/>
                </a:solidFill>
              </a:rPr>
            </a:br>
            <a:r>
              <a:rPr lang="en-US" sz="1600" b="0" dirty="0">
                <a:solidFill>
                  <a:schemeClr val="bg2"/>
                </a:solidFill>
              </a:rPr>
              <a:t>Section 15.7 </a:t>
            </a:r>
            <a:endParaRPr lang="en-US" sz="1600" dirty="0"/>
          </a:p>
        </p:txBody>
      </p:sp>
    </p:spTree>
    <p:extLst>
      <p:ext uri="{BB962C8B-B14F-4D97-AF65-F5344CB8AC3E}">
        <p14:creationId xmlns:p14="http://schemas.microsoft.com/office/powerpoint/2010/main" val="78661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492"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While the ST/AI does not provide for the role of an expert/adviser, it does not prohibit one. An HR officer or a PM focal point should be performing the role of the expert/adviser. That role should be limited to providing administrative support and clarifying questions on policy and procedure. The expert/adviser should:</a:t>
            </a:r>
          </a:p>
          <a:p>
            <a:pPr marL="0" indent="0">
              <a:buNone/>
            </a:pPr>
            <a:endParaRPr lang="en-US" dirty="0"/>
          </a:p>
          <a:p>
            <a:pPr lvl="1"/>
            <a:r>
              <a:rPr lang="en-US" dirty="0"/>
              <a:t>Instruct all parties on the rebuttal process.</a:t>
            </a:r>
          </a:p>
          <a:p>
            <a:pPr lvl="1"/>
            <a:r>
              <a:rPr lang="en-US" dirty="0"/>
              <a:t>Provide staff member with a list of potential rebuttal panel members.</a:t>
            </a:r>
          </a:p>
          <a:p>
            <a:pPr lvl="1"/>
            <a:r>
              <a:rPr lang="en-US" dirty="0"/>
              <a:t>Share staff member’s statement with the FRO/SRO.</a:t>
            </a:r>
          </a:p>
          <a:p>
            <a:pPr lvl="1"/>
            <a:r>
              <a:rPr lang="en-US" dirty="0"/>
              <a:t>Share FRO/SRO’s replies with the staff member.</a:t>
            </a:r>
          </a:p>
          <a:p>
            <a:pPr lvl="1"/>
            <a:r>
              <a:rPr lang="en-US" dirty="0"/>
              <a:t>Convene the rebuttal panel.</a:t>
            </a:r>
          </a:p>
          <a:p>
            <a:pPr lvl="1"/>
            <a:r>
              <a:rPr lang="en-US" dirty="0"/>
              <a:t>Brief the rebuttal panel on the process and procedure (presentation provided).</a:t>
            </a:r>
          </a:p>
          <a:p>
            <a:pPr lvl="1"/>
            <a:r>
              <a:rPr lang="en-US" b="1" u="sng" dirty="0"/>
              <a:t>Keep record of all documents provided throughout the process.</a:t>
            </a:r>
          </a:p>
          <a:p>
            <a:pPr lvl="1"/>
            <a:r>
              <a:rPr lang="en-US" dirty="0"/>
              <a:t>Provide guidance on policy and procedure.</a:t>
            </a:r>
          </a:p>
          <a:p>
            <a:pPr lvl="1"/>
            <a:r>
              <a:rPr lang="en-US" dirty="0"/>
              <a:t>Explain rebuttal panel report template (template provided).</a:t>
            </a:r>
          </a:p>
          <a:p>
            <a:pPr lvl="1"/>
            <a:r>
              <a:rPr lang="en-US" dirty="0"/>
              <a:t>Perform administrative tasks.</a:t>
            </a:r>
          </a:p>
          <a:p>
            <a:pPr lvl="1"/>
            <a:r>
              <a:rPr lang="en-US" dirty="0"/>
              <a:t>Keep confidentiality at all times.</a:t>
            </a:r>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Role of HR Expert/Adviser</a:t>
            </a:r>
            <a:br>
              <a:rPr lang="en-US" b="0" dirty="0">
                <a:solidFill>
                  <a:schemeClr val="bg2"/>
                </a:solidFill>
              </a:rPr>
            </a:br>
            <a:endParaRPr lang="en-US" sz="1600" dirty="0"/>
          </a:p>
        </p:txBody>
      </p:sp>
    </p:spTree>
    <p:extLst>
      <p:ext uri="{BB962C8B-B14F-4D97-AF65-F5344CB8AC3E}">
        <p14:creationId xmlns:p14="http://schemas.microsoft.com/office/powerpoint/2010/main" val="1407472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4512" name="think-cell Slide" r:id="rId5" imgW="216" imgH="216" progId="TCLayout.ActiveDocument.1">
                  <p:embed/>
                </p:oleObj>
              </mc:Choice>
              <mc:Fallback>
                <p:oleObj name="think-cell Slide" r:id="rId5"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pPr marL="0" indent="0" algn="ctr">
              <a:buNone/>
            </a:pPr>
            <a:endParaRPr lang="en-US" sz="7200" b="1" dirty="0">
              <a:solidFill>
                <a:schemeClr val="tx1"/>
              </a:solidFill>
            </a:endParaRPr>
          </a:p>
          <a:p>
            <a:pPr marL="0" indent="0" algn="ctr">
              <a:buNone/>
            </a:pPr>
            <a:r>
              <a:rPr lang="en-US" sz="7200" b="1" dirty="0">
                <a:solidFill>
                  <a:schemeClr val="tx1"/>
                </a:solidFill>
              </a:rPr>
              <a:t>QUESTIONS?</a:t>
            </a:r>
          </a:p>
        </p:txBody>
      </p:sp>
    </p:spTree>
    <p:extLst>
      <p:ext uri="{BB962C8B-B14F-4D97-AF65-F5344CB8AC3E}">
        <p14:creationId xmlns:p14="http://schemas.microsoft.com/office/powerpoint/2010/main" val="129008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ext uri="{D42A27DB-BD31-4B8C-83A1-F6EECF244321}">
                <p14:modId xmlns:p14="http://schemas.microsoft.com/office/powerpoint/2010/main" val="31821048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8480" name="think-cell Slide" r:id="rId6" imgW="216" imgH="216" progId="TCLayout.ActiveDocument.1">
                  <p:embed/>
                </p:oleObj>
              </mc:Choice>
              <mc:Fallback>
                <p:oleObj name="think-cell Slide" r:id="rId6" imgW="216" imgH="216"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sz="2800" dirty="0"/>
              <a:t>Scope of Application</a:t>
            </a:r>
          </a:p>
          <a:p>
            <a:endParaRPr lang="en-US" sz="2800" dirty="0"/>
          </a:p>
          <a:p>
            <a:r>
              <a:rPr lang="en-US" sz="2800" dirty="0"/>
              <a:t>Rebuttal Panels (ST/AI/2010/5 Section 14) </a:t>
            </a:r>
          </a:p>
          <a:p>
            <a:endParaRPr lang="en-US" sz="2800" dirty="0"/>
          </a:p>
          <a:p>
            <a:r>
              <a:rPr lang="en-US" sz="2800" dirty="0"/>
              <a:t>Rebuttal Process (ST/AI/2010/5 Section 15) </a:t>
            </a:r>
          </a:p>
          <a:p>
            <a:endParaRPr lang="en-US" sz="2800" dirty="0"/>
          </a:p>
          <a:p>
            <a:r>
              <a:rPr lang="en-US" sz="2800" dirty="0"/>
              <a:t>Role of HR Expert/ Adviser</a:t>
            </a:r>
          </a:p>
          <a:p>
            <a:pPr marL="0" indent="0">
              <a:buNone/>
            </a:pPr>
            <a:endParaRPr lang="en-US" sz="2800" dirty="0"/>
          </a:p>
          <a:p>
            <a:r>
              <a:rPr lang="en-US" sz="2800" dirty="0"/>
              <a:t>Questions</a:t>
            </a:r>
          </a:p>
          <a:p>
            <a:endParaRPr lang="en-US" dirty="0"/>
          </a:p>
          <a:p>
            <a:pPr lvl="1"/>
            <a:endParaRPr lang="en-US" dirty="0"/>
          </a:p>
          <a:p>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a:xfrm>
            <a:off x="382587" y="463857"/>
            <a:ext cx="8449247" cy="796736"/>
          </a:xfrm>
        </p:spPr>
        <p:txBody>
          <a:bodyPr/>
          <a:lstStyle/>
          <a:p>
            <a:r>
              <a:rPr lang="en-US" sz="3600" dirty="0"/>
              <a:t>Agenda</a:t>
            </a:r>
          </a:p>
        </p:txBody>
      </p:sp>
    </p:spTree>
    <p:extLst>
      <p:ext uri="{BB962C8B-B14F-4D97-AF65-F5344CB8AC3E}">
        <p14:creationId xmlns:p14="http://schemas.microsoft.com/office/powerpoint/2010/main" val="1911084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6502"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Staff holding Permanent, Continuing or Fixed-Term appointments of at least one year.</a:t>
            </a:r>
          </a:p>
          <a:p>
            <a:pPr marL="0" indent="0">
              <a:buNone/>
            </a:pPr>
            <a:endParaRPr lang="en-US" sz="1400" dirty="0"/>
          </a:p>
          <a:p>
            <a:pPr lvl="1"/>
            <a:r>
              <a:rPr lang="en-US" dirty="0"/>
              <a:t>Evaluating temporary staff </a:t>
            </a:r>
            <a:r>
              <a:rPr lang="en-US" i="1" dirty="0"/>
              <a:t>(ST/AI/2010/4/Rev.1):</a:t>
            </a:r>
          </a:p>
          <a:p>
            <a:pPr marL="233362" lvl="1" indent="0">
              <a:buNone/>
            </a:pPr>
            <a:endParaRPr lang="en-US" i="1" dirty="0"/>
          </a:p>
          <a:p>
            <a:pPr marL="457200" lvl="2" indent="0" defTabSz="457200">
              <a:buNone/>
            </a:pPr>
            <a:r>
              <a:rPr lang="en-US" sz="1400" dirty="0"/>
              <a:t>	6.1	At the end of </a:t>
            </a:r>
            <a:r>
              <a:rPr lang="en-GB" sz="1400" dirty="0"/>
              <a:t>the temporary appointment, regardless of duration, the programme manager 	shall issue a performance evaluation on a standard performance evaluation form for staff 	members holding temporary appointments. (P.333) The form should state what was expected of 	the staff member and whether the staff member and the supervisor discussed those 	expectations. Signed hard copies of the standard performance evaluation form shall be included 	in the official status file of the staff member concerned.</a:t>
            </a:r>
          </a:p>
          <a:p>
            <a:pPr marL="457200" lvl="2" indent="0" defTabSz="457200">
              <a:buNone/>
            </a:pPr>
            <a:endParaRPr lang="en-GB" sz="1400" dirty="0"/>
          </a:p>
          <a:p>
            <a:pPr marL="457200" lvl="2" indent="0" defTabSz="457200">
              <a:buNone/>
            </a:pPr>
            <a:r>
              <a:rPr lang="en-GB" sz="1400" dirty="0"/>
              <a:t>	6.2	A staff member who disagrees with the performance rating given at the end of his/her 	temporary appointment may, within seven calendar days of signing the completed performance 	appraisal form, submit a written explanatory statement to the respective Executive Office at 	Headquarters, or to the Chief of Administration elsewhere. The performance evaluation form 	and the explanatory statement shall become part of the official status file of the staff member.</a:t>
            </a:r>
          </a:p>
          <a:p>
            <a:pPr marL="457200" lvl="2" indent="0">
              <a:buNone/>
            </a:pPr>
            <a:endParaRPr lang="en-GB" sz="1400" dirty="0"/>
          </a:p>
          <a:p>
            <a:pPr marL="285750" lvl="2" indent="-285750">
              <a:buFont typeface="Arial" panose="020B0604020202020204" pitchFamily="34" charset="0"/>
              <a:buChar char="•"/>
            </a:pPr>
            <a:r>
              <a:rPr lang="en-US" dirty="0"/>
              <a:t>USG’s and ASGs can and will have to act as reporting officers (although they are not evaluated under ST/AI/2010/5).</a:t>
            </a:r>
          </a:p>
          <a:p>
            <a:pPr lvl="1"/>
            <a:endParaRPr lang="en-US" dirty="0"/>
          </a:p>
          <a:p>
            <a:pPr lvl="1"/>
            <a:endParaRPr lang="en-US" dirty="0"/>
          </a:p>
          <a:p>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Process as Outlined in ST/AI/2010/5</a:t>
            </a:r>
            <a:br>
              <a:rPr lang="en-US" b="0" dirty="0">
                <a:solidFill>
                  <a:schemeClr val="bg2"/>
                </a:solidFill>
              </a:rPr>
            </a:br>
            <a:r>
              <a:rPr lang="en-US" sz="1600" b="0" dirty="0">
                <a:solidFill>
                  <a:schemeClr val="bg2"/>
                </a:solidFill>
              </a:rPr>
              <a:t>Section 1: Scope of Application</a:t>
            </a:r>
            <a:endParaRPr lang="en-US" sz="1600" dirty="0"/>
          </a:p>
        </p:txBody>
      </p:sp>
    </p:spTree>
    <p:extLst>
      <p:ext uri="{BB962C8B-B14F-4D97-AF65-F5344CB8AC3E}">
        <p14:creationId xmlns:p14="http://schemas.microsoft.com/office/powerpoint/2010/main" val="254628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184"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14.1: Head of department/office/mission draws up the rebuttal panel list in three categories:</a:t>
            </a:r>
          </a:p>
          <a:p>
            <a:pPr marL="0" indent="0">
              <a:buNone/>
            </a:pPr>
            <a:endParaRPr lang="en-US" dirty="0"/>
          </a:p>
          <a:p>
            <a:pPr lvl="1"/>
            <a:r>
              <a:rPr lang="en-US" dirty="0"/>
              <a:t>Members designated by heads of department/office/mission.</a:t>
            </a:r>
          </a:p>
          <a:p>
            <a:pPr lvl="1"/>
            <a:r>
              <a:rPr lang="en-US" dirty="0"/>
              <a:t>Members designated by the staff representatives of the department/office/mission (in accordance with local practice).</a:t>
            </a:r>
          </a:p>
          <a:p>
            <a:pPr lvl="1"/>
            <a:r>
              <a:rPr lang="en-US" dirty="0"/>
              <a:t>Chairpersons selected by head of department/office/mission after consultation with staff representatives.</a:t>
            </a:r>
          </a:p>
          <a:p>
            <a:pPr marL="457200" lvl="2" indent="0">
              <a:buNone/>
            </a:pPr>
            <a:endParaRPr lang="en-GB" dirty="0"/>
          </a:p>
          <a:p>
            <a:pPr marL="285750" lvl="2" indent="-285750">
              <a:buFont typeface="Arial" panose="020B0604020202020204" pitchFamily="34" charset="0"/>
              <a:buChar char="•"/>
            </a:pPr>
            <a:r>
              <a:rPr lang="en-US" dirty="0"/>
              <a:t>Every effort shall be made to obtain an appropriate geographical and gender balance, </a:t>
            </a:r>
            <a:r>
              <a:rPr lang="en-US" b="1" u="sng" dirty="0"/>
              <a:t>where possible.</a:t>
            </a:r>
          </a:p>
          <a:p>
            <a:pPr marL="0" lvl="2" indent="0">
              <a:buNone/>
            </a:pPr>
            <a:endParaRPr lang="en-US" b="1" u="sng" dirty="0"/>
          </a:p>
          <a:p>
            <a:pPr marL="285750" lvl="2" indent="-285750">
              <a:buFont typeface="Arial" panose="020B0604020202020204" pitchFamily="34" charset="0"/>
              <a:buChar char="•"/>
            </a:pPr>
            <a:r>
              <a:rPr lang="en-US" dirty="0"/>
              <a:t>Panel members must have adequate knowledge and experience required to review the appraisal and its rating.</a:t>
            </a:r>
          </a:p>
          <a:p>
            <a:pPr marL="0" lvl="2" indent="0">
              <a:buNone/>
            </a:pPr>
            <a:endParaRPr lang="en-US" dirty="0"/>
          </a:p>
          <a:p>
            <a:pPr marL="285750" lvl="2" indent="-285750">
              <a:buFont typeface="Arial" panose="020B0604020202020204" pitchFamily="34" charset="0"/>
              <a:buChar char="•"/>
            </a:pPr>
            <a:r>
              <a:rPr lang="en-US" dirty="0"/>
              <a:t>14.2: Rebuttal panel members shall serve for two years.</a:t>
            </a:r>
          </a:p>
          <a:p>
            <a:pPr lvl="1"/>
            <a:endParaRPr lang="en-US" dirty="0"/>
          </a:p>
          <a:p>
            <a:pPr lvl="1"/>
            <a:endParaRPr lang="en-US" dirty="0"/>
          </a:p>
          <a:p>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Panels</a:t>
            </a:r>
            <a:br>
              <a:rPr lang="en-US" b="0" dirty="0">
                <a:solidFill>
                  <a:schemeClr val="bg2"/>
                </a:solidFill>
              </a:rPr>
            </a:br>
            <a:r>
              <a:rPr lang="en-US" sz="1600" b="0" dirty="0">
                <a:solidFill>
                  <a:schemeClr val="bg2"/>
                </a:solidFill>
              </a:rPr>
              <a:t>Section 14: Rebuttal Panels</a:t>
            </a:r>
            <a:endParaRPr lang="en-US" sz="1600" dirty="0"/>
          </a:p>
        </p:txBody>
      </p:sp>
    </p:spTree>
    <p:extLst>
      <p:ext uri="{BB962C8B-B14F-4D97-AF65-F5344CB8AC3E}">
        <p14:creationId xmlns:p14="http://schemas.microsoft.com/office/powerpoint/2010/main" val="1781373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229" name="think-cell Slide" r:id="rId5" imgW="216" imgH="216" progId="TCLayout.ActiveDocument.1">
                  <p:embed/>
                </p:oleObj>
              </mc:Choice>
              <mc:Fallback>
                <p:oleObj name="think-cell Slide" r:id="rId5"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sz="2000" dirty="0"/>
              <a:t>14.3: Where it is not possible to constitute a list from staff members of that office, the approved list may include staff members from other offices at the same duty station.</a:t>
            </a:r>
          </a:p>
          <a:p>
            <a:pPr marL="0" indent="0">
              <a:buNone/>
            </a:pPr>
            <a:endParaRPr lang="en-US" sz="2000" dirty="0"/>
          </a:p>
          <a:p>
            <a:pPr lvl="1"/>
            <a:r>
              <a:rPr lang="en-US" sz="2000" dirty="0"/>
              <a:t>Start </a:t>
            </a:r>
            <a:r>
              <a:rPr lang="en-GB" sz="2000" dirty="0"/>
              <a:t>with other Secretariat entities at the duty station.</a:t>
            </a:r>
          </a:p>
          <a:p>
            <a:pPr lvl="1"/>
            <a:endParaRPr lang="en-US" sz="2000" dirty="0"/>
          </a:p>
          <a:p>
            <a:pPr lvl="1"/>
            <a:r>
              <a:rPr lang="en-US" sz="2000" dirty="0"/>
              <a:t>If reaching out to other Secretariat entities at your duty station does not yield a sufficient number of panel members then</a:t>
            </a:r>
            <a:r>
              <a:rPr lang="en-GB" sz="2000" dirty="0"/>
              <a:t> you will have to establish an ad hoc panel from the lists of other Secretariat entities regardless of location.</a:t>
            </a:r>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Panels</a:t>
            </a:r>
            <a:br>
              <a:rPr lang="en-US" b="0" dirty="0">
                <a:solidFill>
                  <a:schemeClr val="bg2"/>
                </a:solidFill>
              </a:rPr>
            </a:br>
            <a:r>
              <a:rPr lang="en-US" sz="1600" b="0" dirty="0">
                <a:solidFill>
                  <a:schemeClr val="bg2"/>
                </a:solidFill>
              </a:rPr>
              <a:t>Section 14: Rebuttal Panel List</a:t>
            </a:r>
            <a:endParaRPr lang="en-US" sz="1600" dirty="0"/>
          </a:p>
        </p:txBody>
      </p:sp>
    </p:spTree>
    <p:extLst>
      <p:ext uri="{BB962C8B-B14F-4D97-AF65-F5344CB8AC3E}">
        <p14:creationId xmlns:p14="http://schemas.microsoft.com/office/powerpoint/2010/main" val="357452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7526" name="think-cell Slide" r:id="rId5" imgW="216" imgH="216" progId="TCLayout.ActiveDocument.1">
                  <p:embed/>
                </p:oleObj>
              </mc:Choice>
              <mc:Fallback>
                <p:oleObj name="think-cell Slide" r:id="rId5"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sz="2400" dirty="0"/>
              <a:t>Leads the panel to ensure the prompt and effective review and resolution of the rebuttal cases.</a:t>
            </a:r>
          </a:p>
          <a:p>
            <a:pPr marL="0" indent="0">
              <a:buNone/>
            </a:pPr>
            <a:endParaRPr lang="en-US" sz="2400" dirty="0"/>
          </a:p>
          <a:p>
            <a:r>
              <a:rPr lang="en-US" sz="2400" dirty="0"/>
              <a:t>Liaises with the HR adviser on policy and procedure questions.</a:t>
            </a:r>
          </a:p>
          <a:p>
            <a:endParaRPr lang="en-US" sz="2400" dirty="0"/>
          </a:p>
          <a:p>
            <a:r>
              <a:rPr lang="en-US" sz="2400" dirty="0"/>
              <a:t>The Chairperson’s vote and/or opinion has no greater weight than other panel members.</a:t>
            </a:r>
          </a:p>
          <a:p>
            <a:endParaRPr lang="en-GB" sz="2000"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Panels</a:t>
            </a:r>
            <a:br>
              <a:rPr lang="en-US" b="0" dirty="0">
                <a:solidFill>
                  <a:schemeClr val="bg2"/>
                </a:solidFill>
              </a:rPr>
            </a:br>
            <a:r>
              <a:rPr lang="en-US" sz="1600" b="0" dirty="0">
                <a:solidFill>
                  <a:schemeClr val="bg2"/>
                </a:solidFill>
              </a:rPr>
              <a:t>Role of the Chairperson</a:t>
            </a:r>
            <a:endParaRPr lang="en-US" sz="1600" dirty="0"/>
          </a:p>
        </p:txBody>
      </p:sp>
    </p:spTree>
    <p:extLst>
      <p:ext uri="{BB962C8B-B14F-4D97-AF65-F5344CB8AC3E}">
        <p14:creationId xmlns:p14="http://schemas.microsoft.com/office/powerpoint/2010/main" val="4097299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3256"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a:xfrm>
            <a:off x="530225" y="1836738"/>
            <a:ext cx="8691562" cy="4207633"/>
          </a:xfrm>
        </p:spPr>
        <p:txBody>
          <a:bodyPr/>
          <a:lstStyle/>
          <a:p>
            <a:r>
              <a:rPr lang="en-US" dirty="0"/>
              <a:t>Staff members may </a:t>
            </a:r>
            <a:r>
              <a:rPr lang="en-US" b="1" dirty="0"/>
              <a:t>ONLY</a:t>
            </a:r>
            <a:r>
              <a:rPr lang="en-US" dirty="0"/>
              <a:t> rebut an overall negative rating (as opposed to comments or ratings for competencies):</a:t>
            </a:r>
          </a:p>
          <a:p>
            <a:pPr marL="0" indent="0">
              <a:buNone/>
            </a:pPr>
            <a:endParaRPr lang="en-US" dirty="0"/>
          </a:p>
          <a:p>
            <a:pPr lvl="1"/>
            <a:r>
              <a:rPr lang="en-US" dirty="0"/>
              <a:t>Partially meets performance expectations, or</a:t>
            </a:r>
          </a:p>
          <a:p>
            <a:pPr lvl="1"/>
            <a:r>
              <a:rPr lang="en-US" dirty="0"/>
              <a:t>Does not meet performance expectations.</a:t>
            </a:r>
          </a:p>
          <a:p>
            <a:pPr marL="457200" lvl="2" indent="0">
              <a:buNone/>
            </a:pPr>
            <a:endParaRPr lang="en-GB" dirty="0"/>
          </a:p>
          <a:p>
            <a:pPr marL="285750" lvl="2" indent="-285750">
              <a:buFont typeface="Arial" panose="020B0604020202020204" pitchFamily="34" charset="0"/>
              <a:buChar char="•"/>
            </a:pPr>
            <a:r>
              <a:rPr lang="en-US" dirty="0"/>
              <a:t>“This </a:t>
            </a:r>
            <a:r>
              <a:rPr lang="en-GB" dirty="0">
                <a:solidFill>
                  <a:srgbClr val="7F7F7F">
                    <a:lumMod val="50000"/>
                  </a:srgbClr>
                </a:solidFill>
              </a:rPr>
              <a:t>Tribunal recognises the fundamental right of an employee to be heard in the context of a performance evaluation process.  Irrespective of whether the appraisal is conducted inside or outside of ST/AI/2002/3, an employee has a fundamental right to put his/her case, in response to an employer’s assessment of his/her performance.” </a:t>
            </a:r>
            <a:r>
              <a:rPr lang="en-GB" sz="1300" i="1" dirty="0" err="1">
                <a:solidFill>
                  <a:srgbClr val="7F7F7F">
                    <a:lumMod val="50000"/>
                  </a:srgbClr>
                </a:solidFill>
              </a:rPr>
              <a:t>Gehr</a:t>
            </a:r>
            <a:r>
              <a:rPr lang="en-GB" sz="1300" i="1" dirty="0">
                <a:solidFill>
                  <a:srgbClr val="7F7F7F">
                    <a:lumMod val="50000"/>
                  </a:srgbClr>
                </a:solidFill>
              </a:rPr>
              <a:t> 2012-UNAT-253. </a:t>
            </a:r>
          </a:p>
          <a:p>
            <a:pPr marL="0" lvl="2" indent="0">
              <a:buNone/>
            </a:pPr>
            <a:endParaRPr lang="en-GB" sz="1200" i="1" dirty="0">
              <a:solidFill>
                <a:srgbClr val="7F7F7F">
                  <a:lumMod val="50000"/>
                </a:srgbClr>
              </a:solidFill>
            </a:endParaRPr>
          </a:p>
          <a:p>
            <a:pPr marL="457200" lvl="2">
              <a:buFont typeface="Arial" panose="020B0604020202020204" pitchFamily="34" charset="0"/>
              <a:buChar char="‒"/>
            </a:pPr>
            <a:r>
              <a:rPr lang="en-US" dirty="0"/>
              <a:t>This can include special performance reports and offline reports.</a:t>
            </a:r>
          </a:p>
          <a:p>
            <a:pPr marL="285750" lvl="2" indent="-285750">
              <a:buFont typeface="Arial" panose="020B0604020202020204" pitchFamily="34" charset="0"/>
              <a:buChar char="•"/>
            </a:pPr>
            <a:endParaRPr lang="en-US" dirty="0"/>
          </a:p>
          <a:p>
            <a:pPr lvl="1"/>
            <a:endParaRPr lang="en-US" dirty="0"/>
          </a:p>
          <a:p>
            <a:pPr lvl="1"/>
            <a:endParaRPr lang="en-US" dirty="0"/>
          </a:p>
          <a:p>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Process</a:t>
            </a:r>
            <a:br>
              <a:rPr lang="en-US" b="0" dirty="0">
                <a:solidFill>
                  <a:schemeClr val="bg2"/>
                </a:solidFill>
              </a:rPr>
            </a:br>
            <a:r>
              <a:rPr lang="en-US" sz="1600" b="0" dirty="0">
                <a:solidFill>
                  <a:schemeClr val="bg2"/>
                </a:solidFill>
              </a:rPr>
              <a:t>Section 15</a:t>
            </a:r>
            <a:endParaRPr lang="en-US" sz="1600" dirty="0"/>
          </a:p>
        </p:txBody>
      </p:sp>
    </p:spTree>
    <p:extLst>
      <p:ext uri="{BB962C8B-B14F-4D97-AF65-F5344CB8AC3E}">
        <p14:creationId xmlns:p14="http://schemas.microsoft.com/office/powerpoint/2010/main" val="2931752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4280"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Staff members may rebut within 14 days of signing completed performance document by submitting a written rebuttal statement to:</a:t>
            </a:r>
          </a:p>
          <a:p>
            <a:pPr marL="0" indent="0">
              <a:buNone/>
            </a:pPr>
            <a:endParaRPr lang="en-US" dirty="0"/>
          </a:p>
          <a:p>
            <a:pPr lvl="1"/>
            <a:r>
              <a:rPr lang="en-US" dirty="0"/>
              <a:t>Chief of Administration/Chief of Missions Support or CHRO.</a:t>
            </a:r>
          </a:p>
          <a:p>
            <a:pPr marL="233362" lvl="1" indent="0">
              <a:buNone/>
            </a:pPr>
            <a:endParaRPr lang="en-US" dirty="0"/>
          </a:p>
          <a:p>
            <a:pPr marL="237744" lvl="1" indent="-237744">
              <a:buFont typeface="Arial" panose="020B0604020202020204" pitchFamily="34" charset="0"/>
              <a:buChar char="•"/>
            </a:pPr>
            <a:r>
              <a:rPr lang="en-US" dirty="0"/>
              <a:t>Rebuttal statement should briefly set forth specific reasons why a higher overall rating should have been given.</a:t>
            </a:r>
          </a:p>
          <a:p>
            <a:pPr marL="0" lvl="1" indent="0">
              <a:buNone/>
            </a:pPr>
            <a:endParaRPr lang="en-US" dirty="0"/>
          </a:p>
          <a:p>
            <a:pPr marL="237744" lvl="1" indent="-237744">
              <a:buFont typeface="Arial" panose="020B0604020202020204" pitchFamily="34" charset="0"/>
              <a:buChar char="•"/>
            </a:pPr>
            <a:r>
              <a:rPr lang="en-US" dirty="0"/>
              <a:t>The statement may be accompanied by supporting documentation.</a:t>
            </a:r>
          </a:p>
          <a:p>
            <a:pPr marL="285750" lvl="2" indent="-285750">
              <a:buFont typeface="Arial" panose="020B0604020202020204" pitchFamily="34" charset="0"/>
              <a:buChar char="•"/>
            </a:pPr>
            <a:endParaRPr lang="en-US" dirty="0"/>
          </a:p>
          <a:p>
            <a:pPr lvl="1"/>
            <a:endParaRPr lang="en-US" dirty="0"/>
          </a:p>
          <a:p>
            <a:pPr lvl="1"/>
            <a:endParaRPr lang="en-US" dirty="0"/>
          </a:p>
          <a:p>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Process</a:t>
            </a:r>
            <a:br>
              <a:rPr lang="en-US" b="0" dirty="0">
                <a:solidFill>
                  <a:schemeClr val="bg2"/>
                </a:solidFill>
              </a:rPr>
            </a:br>
            <a:r>
              <a:rPr lang="en-US" sz="1600" b="0" dirty="0">
                <a:solidFill>
                  <a:schemeClr val="bg2"/>
                </a:solidFill>
              </a:rPr>
              <a:t>Section 15.1</a:t>
            </a:r>
            <a:endParaRPr lang="en-US" sz="1600" dirty="0"/>
          </a:p>
        </p:txBody>
      </p:sp>
    </p:spTree>
    <p:extLst>
      <p:ext uri="{BB962C8B-B14F-4D97-AF65-F5344CB8AC3E}">
        <p14:creationId xmlns:p14="http://schemas.microsoft.com/office/powerpoint/2010/main" val="3993242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2E9E07DF-4A5F-454D-A31E-E329CB6BE227}"/>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5305" name="think-cell Slide" r:id="rId6" imgW="216" imgH="216" progId="TCLayout.ActiveDocument.1">
                  <p:embed/>
                </p:oleObj>
              </mc:Choice>
              <mc:Fallback>
                <p:oleObj name="think-cell Slide" r:id="rId6" imgW="216" imgH="216" progId="TCLayout.ActiveDocument.1">
                  <p:embed/>
                  <p:pic>
                    <p:nvPicPr>
                      <p:cNvPr id="11" name="Object 10" hidden="1">
                        <a:extLst>
                          <a:ext uri="{FF2B5EF4-FFF2-40B4-BE49-F238E27FC236}">
                            <a16:creationId xmlns:a16="http://schemas.microsoft.com/office/drawing/2014/main" id="{2E9E07DF-4A5F-454D-A31E-E329CB6BE22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040E290E-104D-4FA2-901E-157BB37AECB6}"/>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US" sz="1600" dirty="0">
              <a:latin typeface="Arial" panose="020B0604020202020204" pitchFamily="34" charset="0"/>
              <a:ea typeface="+mj-ea"/>
              <a:cs typeface="+mj-cs"/>
              <a:sym typeface="Arial" panose="020B0604020202020204" pitchFamily="34" charset="0"/>
            </a:endParaRPr>
          </a:p>
        </p:txBody>
      </p:sp>
      <p:sp>
        <p:nvSpPr>
          <p:cNvPr id="2" name="Content Placeholder 1">
            <a:extLst>
              <a:ext uri="{FF2B5EF4-FFF2-40B4-BE49-F238E27FC236}">
                <a16:creationId xmlns:a16="http://schemas.microsoft.com/office/drawing/2014/main" id="{35BF8A0E-AC1E-42EA-8981-9D53FDFB8D58}"/>
              </a:ext>
            </a:extLst>
          </p:cNvPr>
          <p:cNvSpPr>
            <a:spLocks noGrp="1"/>
          </p:cNvSpPr>
          <p:nvPr>
            <p:ph idx="1"/>
          </p:nvPr>
        </p:nvSpPr>
        <p:spPr/>
        <p:txBody>
          <a:bodyPr/>
          <a:lstStyle/>
          <a:p>
            <a:r>
              <a:rPr lang="en-US" dirty="0"/>
              <a:t>The rebuttal statement should contain the names of three individuals, selected by the staff member from each of the three groups identified in Section 14.1.</a:t>
            </a:r>
          </a:p>
          <a:p>
            <a:endParaRPr lang="en-US" dirty="0"/>
          </a:p>
          <a:p>
            <a:pPr lvl="1"/>
            <a:r>
              <a:rPr lang="en-US" dirty="0"/>
              <a:t>Each of whom must be equal in grade or higher than the reporting officer whose evaluation is being rebutted.</a:t>
            </a:r>
          </a:p>
          <a:p>
            <a:pPr marL="285750" lvl="2" indent="-285750">
              <a:buFont typeface="Arial" panose="020B0604020202020204" pitchFamily="34" charset="0"/>
              <a:buChar char="•"/>
            </a:pPr>
            <a:endParaRPr lang="en-US" dirty="0"/>
          </a:p>
          <a:p>
            <a:pPr lvl="1"/>
            <a:endParaRPr lang="en-US" dirty="0"/>
          </a:p>
          <a:p>
            <a:pPr lvl="1"/>
            <a:endParaRPr lang="en-US" dirty="0"/>
          </a:p>
          <a:p>
            <a:endParaRPr lang="en-US" dirty="0"/>
          </a:p>
        </p:txBody>
      </p:sp>
      <p:sp>
        <p:nvSpPr>
          <p:cNvPr id="8" name="Title 7">
            <a:extLst>
              <a:ext uri="{FF2B5EF4-FFF2-40B4-BE49-F238E27FC236}">
                <a16:creationId xmlns:a16="http://schemas.microsoft.com/office/drawing/2014/main" id="{B7785F48-4DAB-403B-A159-6B092514A34A}"/>
              </a:ext>
            </a:extLst>
          </p:cNvPr>
          <p:cNvSpPr>
            <a:spLocks noGrp="1"/>
          </p:cNvSpPr>
          <p:nvPr>
            <p:ph type="title"/>
          </p:nvPr>
        </p:nvSpPr>
        <p:spPr/>
        <p:txBody>
          <a:bodyPr/>
          <a:lstStyle/>
          <a:p>
            <a:r>
              <a:rPr lang="en-US" dirty="0"/>
              <a:t>Rebuttal Process</a:t>
            </a:r>
            <a:br>
              <a:rPr lang="en-US" b="0" dirty="0">
                <a:solidFill>
                  <a:schemeClr val="bg2"/>
                </a:solidFill>
              </a:rPr>
            </a:br>
            <a:r>
              <a:rPr lang="en-US" sz="1600" b="0" dirty="0">
                <a:solidFill>
                  <a:schemeClr val="bg2"/>
                </a:solidFill>
              </a:rPr>
              <a:t>Section 15.2</a:t>
            </a:r>
            <a:endParaRPr lang="en-US" sz="1600" dirty="0"/>
          </a:p>
        </p:txBody>
      </p:sp>
    </p:spTree>
    <p:extLst>
      <p:ext uri="{BB962C8B-B14F-4D97-AF65-F5344CB8AC3E}">
        <p14:creationId xmlns:p14="http://schemas.microsoft.com/office/powerpoint/2010/main" val="31828855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4162&quot;&gt;&lt;version val=&quot;27062&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d.&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Nd.41mcsTOyq8SpygRFfv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nGT_PymPRvmkgiZOPA4XN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A2kBC8PoR.K.5wFoIOJIj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ZvYakX4mS3CzDWeBOx6hE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N72y60WDRPqlsiossrMuh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kMthqKfTQEKgihgUsR7khw"/>
</p:tagLst>
</file>

<file path=ppt/theme/theme1.xml><?xml version="1.0" encoding="utf-8"?>
<a:theme xmlns:a="http://schemas.openxmlformats.org/drawingml/2006/main" name="Office Theme">
  <a:themeElements>
    <a:clrScheme name="DOS Color Scheme">
      <a:dk1>
        <a:srgbClr val="3CBBED"/>
      </a:dk1>
      <a:lt1>
        <a:srgbClr val="FFFFFF"/>
      </a:lt1>
      <a:dk2>
        <a:srgbClr val="117DB3"/>
      </a:dk2>
      <a:lt2>
        <a:srgbClr val="80878A"/>
      </a:lt2>
      <a:accent1>
        <a:srgbClr val="A8E6F8"/>
      </a:accent1>
      <a:accent2>
        <a:srgbClr val="FC8604"/>
      </a:accent2>
      <a:accent3>
        <a:srgbClr val="D13F05"/>
      </a:accent3>
      <a:accent4>
        <a:srgbClr val="FACD8A"/>
      </a:accent4>
      <a:accent5>
        <a:srgbClr val="4E5254"/>
      </a:accent5>
      <a:accent6>
        <a:srgbClr val="C3C6C7"/>
      </a:accent6>
      <a:hlink>
        <a:srgbClr val="3CBBED"/>
      </a:hlink>
      <a:folHlink>
        <a:srgbClr val="3CBBE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92F3AF9F-4725-4D89-A6E1-D6CD67EC1CC9}" vid="{AEE2439E-81F7-49CD-898D-8511187BF3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5D63DA934F4284BA4589021BF242" ma:contentTypeVersion="10" ma:contentTypeDescription="Create a new document." ma:contentTypeScope="" ma:versionID="eacabf0d44a62ab2f9e7e1c61bc42287">
  <xsd:schema xmlns:xsd="http://www.w3.org/2001/XMLSchema" xmlns:xs="http://www.w3.org/2001/XMLSchema" xmlns:p="http://schemas.microsoft.com/office/2006/metadata/properties" xmlns:ns2="9153563c-580f-4663-93b4-afea7b18e106" xmlns:ns3="cf1c65ec-96e3-495c-8540-648644720758" targetNamespace="http://schemas.microsoft.com/office/2006/metadata/properties" ma:root="true" ma:fieldsID="aecab8ee8fd4a8dcacaa16933b4136a9" ns2:_="" ns3:_="">
    <xsd:import namespace="9153563c-580f-4663-93b4-afea7b18e106"/>
    <xsd:import namespace="cf1c65ec-96e3-495c-8540-64864472075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53563c-580f-4663-93b4-afea7b18e1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1c65ec-96e3-495c-8540-64864472075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0B1B18B-8CBE-493F-85E7-2C53A91F192C}"/>
</file>

<file path=customXml/itemProps2.xml><?xml version="1.0" encoding="utf-8"?>
<ds:datastoreItem xmlns:ds="http://schemas.openxmlformats.org/officeDocument/2006/customXml" ds:itemID="{C90C0698-D4CC-4D2F-A7BD-6AEBA1B4A39B}">
  <ds:schemaRefs>
    <ds:schemaRef ds:uri="http://schemas.microsoft.com/sharepoint/v3/contenttype/forms"/>
  </ds:schemaRefs>
</ds:datastoreItem>
</file>

<file path=customXml/itemProps3.xml><?xml version="1.0" encoding="utf-8"?>
<ds:datastoreItem xmlns:ds="http://schemas.openxmlformats.org/officeDocument/2006/customXml" ds:itemID="{2F508128-6242-43D6-ADEA-539C461BB2E8}">
  <ds:schemaRefs>
    <ds:schemaRef ds:uri="http://purl.org/dc/elements/1.1/"/>
    <ds:schemaRef ds:uri="585be1df-638c-4528-96cd-92b1603d8de7"/>
    <ds:schemaRef ds:uri="d4bd7185-3ccc-47d5-be69-542fd420c7c8"/>
    <ds:schemaRef ds:uri="http://purl.org/dc/terms/"/>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DOS PPT Template</Template>
  <TotalTime>585</TotalTime>
  <Words>3529</Words>
  <Application>Microsoft Office PowerPoint</Application>
  <PresentationFormat>Custom</PresentationFormat>
  <Paragraphs>233</Paragraphs>
  <Slides>17</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Courier New</vt:lpstr>
      <vt:lpstr>Symbol</vt:lpstr>
      <vt:lpstr>Wingdings</vt:lpstr>
      <vt:lpstr>Office Theme</vt:lpstr>
      <vt:lpstr>think-cell Slide</vt:lpstr>
      <vt:lpstr>The rebuttal process</vt:lpstr>
      <vt:lpstr>Agenda</vt:lpstr>
      <vt:lpstr>Rebuttal Process as Outlined in ST/AI/2010/5 Section 1: Scope of Application</vt:lpstr>
      <vt:lpstr>Rebuttal Panels Section 14: Rebuttal Panels</vt:lpstr>
      <vt:lpstr>Rebuttal Panels Section 14: Rebuttal Panel List</vt:lpstr>
      <vt:lpstr>Rebuttal Panels Role of the Chairperson</vt:lpstr>
      <vt:lpstr>Rebuttal Process Section 15</vt:lpstr>
      <vt:lpstr>Rebuttal Process Section 15.1</vt:lpstr>
      <vt:lpstr>Rebuttal Process Section 15.2</vt:lpstr>
      <vt:lpstr>Rebuttal Process Section 15.3</vt:lpstr>
      <vt:lpstr>Rebuttal Process Section 15.3</vt:lpstr>
      <vt:lpstr>Rebuttal Process What is the Panel Deciding</vt:lpstr>
      <vt:lpstr>Rebuttal Process Section 15.4 </vt:lpstr>
      <vt:lpstr>Rebuttal Process Section 15.6</vt:lpstr>
      <vt:lpstr>Rebuttal Process Section 15.7 </vt:lpstr>
      <vt:lpstr>Role of HR Expert/Adviser </vt:lpstr>
      <vt:lpstr>PowerPoint Presentation</vt:lpstr>
    </vt:vector>
  </TitlesOfParts>
  <Company>United Nations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rebuttal process</dc:title>
  <dc:creator>Veronika Curanovic</dc:creator>
  <cp:lastModifiedBy>Heather Madey</cp:lastModifiedBy>
  <cp:revision>73</cp:revision>
  <cp:lastPrinted>2017-07-13T21:00:05Z</cp:lastPrinted>
  <dcterms:created xsi:type="dcterms:W3CDTF">2019-04-12T19:32:00Z</dcterms:created>
  <dcterms:modified xsi:type="dcterms:W3CDTF">2019-05-13T15:37:29Z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0x010100BD265D63DA934F4284BA4589021BF242</vt:lpwstr>
  </property>
</Properties>
</file>