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98" r:id="rId5"/>
    <p:sldId id="272" r:id="rId6"/>
    <p:sldId id="302" r:id="rId7"/>
    <p:sldId id="278" r:id="rId8"/>
    <p:sldId id="279" r:id="rId9"/>
    <p:sldId id="280" r:id="rId10"/>
    <p:sldId id="258" r:id="rId11"/>
    <p:sldId id="266" r:id="rId12"/>
    <p:sldId id="267" r:id="rId13"/>
    <p:sldId id="265" r:id="rId14"/>
    <p:sldId id="304" r:id="rId15"/>
    <p:sldId id="274" r:id="rId16"/>
    <p:sldId id="303" r:id="rId17"/>
    <p:sldId id="306" r:id="rId18"/>
    <p:sldId id="308" r:id="rId19"/>
    <p:sldId id="275" r:id="rId20"/>
    <p:sldId id="307" r:id="rId21"/>
    <p:sldId id="310" r:id="rId22"/>
    <p:sldId id="311" r:id="rId23"/>
    <p:sldId id="312" r:id="rId24"/>
    <p:sldId id="330" r:id="rId25"/>
    <p:sldId id="290" r:id="rId26"/>
    <p:sldId id="331" r:id="rId27"/>
    <p:sldId id="291" r:id="rId28"/>
    <p:sldId id="292" r:id="rId29"/>
    <p:sldId id="309" r:id="rId30"/>
  </p:sldIdLst>
  <p:sldSz cx="9756775" cy="7315200"/>
  <p:notesSz cx="7010400" cy="9296400"/>
  <p:custDataLst>
    <p:tags r:id="rId33"/>
  </p:custDataLst>
  <p:defaultTextStyle>
    <a:defPPr>
      <a:defRPr lang="en-US"/>
    </a:defPPr>
    <a:lvl1pPr marL="0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7741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5482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63223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50964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38705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26446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14187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01928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1728" userDrawn="1">
          <p15:clr>
            <a:srgbClr val="A4A3A4"/>
          </p15:clr>
        </p15:guide>
        <p15:guide id="3" pos="30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CBBED"/>
    <a:srgbClr val="808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80" autoAdjust="0"/>
    <p:restoredTop sz="94660"/>
  </p:normalViewPr>
  <p:slideViewPr>
    <p:cSldViewPr showGuides="1">
      <p:cViewPr varScale="1">
        <p:scale>
          <a:sx n="163" d="100"/>
          <a:sy n="163" d="100"/>
        </p:scale>
        <p:origin x="1672" y="176"/>
      </p:cViewPr>
      <p:guideLst>
        <p:guide orient="horz" pos="1728"/>
        <p:guide pos="307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12"/>
    </p:cViewPr>
  </p:sorterViewPr>
  <p:notesViewPr>
    <p:cSldViewPr showGuides="1">
      <p:cViewPr varScale="1">
        <p:scale>
          <a:sx n="78" d="100"/>
          <a:sy n="78" d="100"/>
        </p:scale>
        <p:origin x="-203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A4C1A-BE7B-4A0D-A467-1E361B414D76}" type="datetimeFigureOut">
              <a:rPr lang="en-US" smtClean="0"/>
              <a:t>12/24/19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DFD1F-0238-4384-A4AD-C74AD7F04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12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3D26B41-D3AE-4575-A030-D9E58D95E43F}" type="datetimeFigureOut">
              <a:rPr lang="en-US" smtClean="0"/>
              <a:t>12/24/19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5C6692-4A53-4147-B9C8-2C6BFFC13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7741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75482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63223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50964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38705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26446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14187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01928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5D0BDC20-32E0-344C-B6C4-D48CB97041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D47351-638B-5C4F-BC6E-BE7DD53BC98D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D6CAF87D-A6B0-8543-859A-0644E0E310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3B1E720D-1919-3546-B576-BEDCC10894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079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2C5BBBFF-698E-3A4B-B554-92E02A381E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7A5418-F098-4E47-BDBD-44E709D755C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144E42BE-98E5-024E-8C76-2C9BCE0F48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F6EC359E-85F5-3E4F-9777-197E80C8D0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360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2BD84D03-9DA8-2F43-A0A5-AE8F7EE9FF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B0FA1711-DE20-9A42-9F31-ED07A166AA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altLang="en-US"/>
              <a:t>The purpose of this slide is to emphasise the basic contents of the kit</a:t>
            </a:r>
            <a:r>
              <a:rPr lang="en-ZA" altLang="en-US">
                <a:solidFill>
                  <a:srgbClr val="FF0000"/>
                </a:solidFill>
              </a:rPr>
              <a:t>, </a:t>
            </a:r>
            <a:r>
              <a:rPr lang="en-ZA" altLang="en-US">
                <a:solidFill>
                  <a:srgbClr val="C00000"/>
                </a:solidFill>
              </a:rPr>
              <a:t>as listed on the left</a:t>
            </a:r>
            <a:r>
              <a:rPr lang="en-ZA" altLang="en-US">
                <a:solidFill>
                  <a:srgbClr val="FF3300"/>
                </a:solidFill>
              </a:rPr>
              <a:t>,</a:t>
            </a:r>
            <a:r>
              <a:rPr lang="en-ZA" altLang="en-US"/>
              <a:t> which aren't changing, but to also show the difference in looks.</a:t>
            </a:r>
            <a:endParaRPr lang="en-GB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9E8E62E7-F9FB-2E43-B15B-6E23288E90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8663" indent="-2794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077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003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1771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749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321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893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465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D6B713-3E50-FA4C-BAD1-CF852DE48A1C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716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200E84E5-7B22-1948-ADD6-834C67FB30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FEF6357F-FD6B-AB46-BA58-CA3E48E515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390C767A-AD03-EC44-8975-8CD8574442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AE31B6-F3DF-E44A-8A16-DB73714B3E5A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392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5.xml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11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sv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9.xml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11" Type="http://schemas.openxmlformats.org/officeDocument/2006/relationships/image" Target="../media/image6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5.sv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E57EE83-8E8E-4BD6-BB9A-5E650DA3058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73149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8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8C7112CE-09C2-479B-8B2E-873A39722CE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5202" y="2362200"/>
            <a:ext cx="8088600" cy="1181862"/>
          </a:xfrm>
        </p:spPr>
        <p:txBody>
          <a:bodyPr wrap="square" tIns="0" bIns="0" anchor="t" anchorCtr="0">
            <a:noAutofit/>
          </a:bodyPr>
          <a:lstStyle>
            <a:lvl1pPr>
              <a:defRPr sz="3800" cap="all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468" y="3971957"/>
            <a:ext cx="6829743" cy="333296"/>
          </a:xfrm>
        </p:spPr>
        <p:txBody>
          <a:bodyPr>
            <a:spAutoFit/>
          </a:bodyPr>
          <a:lstStyle>
            <a:lvl1pPr marL="0" indent="0" algn="l">
              <a:buNone/>
              <a:defRPr sz="1900" b="1">
                <a:solidFill>
                  <a:schemeClr val="bg2">
                    <a:lumMod val="50000"/>
                  </a:schemeClr>
                </a:solidFill>
              </a:defRPr>
            </a:lvl1pPr>
            <a:lvl2pPr marL="487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4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8666158" y="21389"/>
            <a:ext cx="976671" cy="7104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0" hasCustomPrompt="1"/>
          </p:nvPr>
        </p:nvSpPr>
        <p:spPr>
          <a:xfrm>
            <a:off x="525202" y="4761723"/>
            <a:ext cx="6895599" cy="1268000"/>
          </a:xfrm>
        </p:spPr>
        <p:txBody>
          <a:bodyPr>
            <a:noAutofit/>
          </a:bodyPr>
          <a:lstStyle>
            <a:lvl1pPr marL="0" indent="0">
              <a:buNone/>
              <a:defRPr sz="15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Speaker / Organization / Date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72F7D8-AC3B-4DD7-823C-76EE6377AAEC}"/>
              </a:ext>
            </a:extLst>
          </p:cNvPr>
          <p:cNvSpPr/>
          <p:nvPr userDrawn="1"/>
        </p:nvSpPr>
        <p:spPr>
          <a:xfrm>
            <a:off x="514350" y="6770370"/>
            <a:ext cx="4211637" cy="428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A1E088C-D94A-4841-8A46-8919DC7E91E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5474" y="6858000"/>
            <a:ext cx="265231" cy="223087"/>
            <a:chOff x="3883026" y="2846391"/>
            <a:chExt cx="1381125" cy="1162048"/>
          </a:xfrm>
          <a:solidFill>
            <a:schemeClr val="tx1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0CBA8159-03D9-491F-B1BB-A9AED37C59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49713" y="2846391"/>
              <a:ext cx="1022349" cy="998537"/>
            </a:xfrm>
            <a:custGeom>
              <a:avLst/>
              <a:gdLst>
                <a:gd name="T0" fmla="*/ 140 w 270"/>
                <a:gd name="T1" fmla="*/ 7 h 264"/>
                <a:gd name="T2" fmla="*/ 199 w 270"/>
                <a:gd name="T3" fmla="*/ 40 h 264"/>
                <a:gd name="T4" fmla="*/ 53 w 270"/>
                <a:gd name="T5" fmla="*/ 41 h 264"/>
                <a:gd name="T6" fmla="*/ 146 w 270"/>
                <a:gd name="T7" fmla="*/ 21 h 264"/>
                <a:gd name="T8" fmla="*/ 141 w 270"/>
                <a:gd name="T9" fmla="*/ 52 h 264"/>
                <a:gd name="T10" fmla="*/ 190 w 270"/>
                <a:gd name="T11" fmla="*/ 68 h 264"/>
                <a:gd name="T12" fmla="*/ 209 w 270"/>
                <a:gd name="T13" fmla="*/ 94 h 264"/>
                <a:gd name="T14" fmla="*/ 210 w 270"/>
                <a:gd name="T15" fmla="*/ 116 h 264"/>
                <a:gd name="T16" fmla="*/ 221 w 270"/>
                <a:gd name="T17" fmla="*/ 90 h 264"/>
                <a:gd name="T18" fmla="*/ 184 w 270"/>
                <a:gd name="T19" fmla="*/ 49 h 264"/>
                <a:gd name="T20" fmla="*/ 198 w 270"/>
                <a:gd name="T21" fmla="*/ 33 h 264"/>
                <a:gd name="T22" fmla="*/ 225 w 270"/>
                <a:gd name="T23" fmla="*/ 44 h 264"/>
                <a:gd name="T24" fmla="*/ 260 w 270"/>
                <a:gd name="T25" fmla="*/ 125 h 264"/>
                <a:gd name="T26" fmla="*/ 63 w 270"/>
                <a:gd name="T27" fmla="*/ 59 h 264"/>
                <a:gd name="T28" fmla="*/ 134 w 270"/>
                <a:gd name="T29" fmla="*/ 77 h 264"/>
                <a:gd name="T30" fmla="*/ 185 w 270"/>
                <a:gd name="T31" fmla="*/ 76 h 264"/>
                <a:gd name="T32" fmla="*/ 61 w 270"/>
                <a:gd name="T33" fmla="*/ 126 h 264"/>
                <a:gd name="T34" fmla="*/ 180 w 270"/>
                <a:gd name="T35" fmla="*/ 97 h 264"/>
                <a:gd name="T36" fmla="*/ 207 w 270"/>
                <a:gd name="T37" fmla="*/ 112 h 264"/>
                <a:gd name="T38" fmla="*/ 74 w 270"/>
                <a:gd name="T39" fmla="*/ 122 h 264"/>
                <a:gd name="T40" fmla="*/ 141 w 270"/>
                <a:gd name="T41" fmla="*/ 83 h 264"/>
                <a:gd name="T42" fmla="*/ 156 w 270"/>
                <a:gd name="T43" fmla="*/ 107 h 264"/>
                <a:gd name="T44" fmla="*/ 113 w 270"/>
                <a:gd name="T45" fmla="*/ 100 h 264"/>
                <a:gd name="T46" fmla="*/ 134 w 270"/>
                <a:gd name="T47" fmla="*/ 98 h 264"/>
                <a:gd name="T48" fmla="*/ 120 w 270"/>
                <a:gd name="T49" fmla="*/ 132 h 264"/>
                <a:gd name="T50" fmla="*/ 119 w 270"/>
                <a:gd name="T51" fmla="*/ 134 h 264"/>
                <a:gd name="T52" fmla="*/ 121 w 270"/>
                <a:gd name="T53" fmla="*/ 142 h 264"/>
                <a:gd name="T54" fmla="*/ 142 w 270"/>
                <a:gd name="T55" fmla="*/ 145 h 264"/>
                <a:gd name="T56" fmla="*/ 140 w 270"/>
                <a:gd name="T57" fmla="*/ 114 h 264"/>
                <a:gd name="T58" fmla="*/ 72 w 270"/>
                <a:gd name="T59" fmla="*/ 138 h 264"/>
                <a:gd name="T60" fmla="*/ 98 w 270"/>
                <a:gd name="T61" fmla="*/ 164 h 264"/>
                <a:gd name="T62" fmla="*/ 81 w 270"/>
                <a:gd name="T63" fmla="*/ 139 h 264"/>
                <a:gd name="T64" fmla="*/ 201 w 270"/>
                <a:gd name="T65" fmla="*/ 125 h 264"/>
                <a:gd name="T66" fmla="*/ 240 w 270"/>
                <a:gd name="T67" fmla="*/ 132 h 264"/>
                <a:gd name="T68" fmla="*/ 241 w 270"/>
                <a:gd name="T69" fmla="*/ 132 h 264"/>
                <a:gd name="T70" fmla="*/ 201 w 270"/>
                <a:gd name="T71" fmla="*/ 184 h 264"/>
                <a:gd name="T72" fmla="*/ 67 w 270"/>
                <a:gd name="T73" fmla="*/ 134 h 264"/>
                <a:gd name="T74" fmla="*/ 32 w 270"/>
                <a:gd name="T75" fmla="*/ 189 h 264"/>
                <a:gd name="T76" fmla="*/ 42 w 270"/>
                <a:gd name="T77" fmla="*/ 181 h 264"/>
                <a:gd name="T78" fmla="*/ 29 w 270"/>
                <a:gd name="T79" fmla="*/ 156 h 264"/>
                <a:gd name="T80" fmla="*/ 36 w 270"/>
                <a:gd name="T81" fmla="*/ 132 h 264"/>
                <a:gd name="T82" fmla="*/ 52 w 270"/>
                <a:gd name="T83" fmla="*/ 143 h 264"/>
                <a:gd name="T84" fmla="*/ 107 w 270"/>
                <a:gd name="T85" fmla="*/ 146 h 264"/>
                <a:gd name="T86" fmla="*/ 111 w 270"/>
                <a:gd name="T87" fmla="*/ 149 h 264"/>
                <a:gd name="T88" fmla="*/ 166 w 270"/>
                <a:gd name="T89" fmla="*/ 150 h 264"/>
                <a:gd name="T90" fmla="*/ 181 w 270"/>
                <a:gd name="T91" fmla="*/ 159 h 264"/>
                <a:gd name="T92" fmla="*/ 181 w 270"/>
                <a:gd name="T93" fmla="*/ 176 h 264"/>
                <a:gd name="T94" fmla="*/ 196 w 270"/>
                <a:gd name="T95" fmla="*/ 169 h 264"/>
                <a:gd name="T96" fmla="*/ 134 w 270"/>
                <a:gd name="T97" fmla="*/ 162 h 264"/>
                <a:gd name="T98" fmla="*/ 157 w 270"/>
                <a:gd name="T99" fmla="*/ 162 h 264"/>
                <a:gd name="T100" fmla="*/ 145 w 270"/>
                <a:gd name="T101" fmla="*/ 168 h 264"/>
                <a:gd name="T102" fmla="*/ 153 w 270"/>
                <a:gd name="T103" fmla="*/ 179 h 264"/>
                <a:gd name="T104" fmla="*/ 121 w 270"/>
                <a:gd name="T105" fmla="*/ 183 h 264"/>
                <a:gd name="T106" fmla="*/ 192 w 270"/>
                <a:gd name="T107" fmla="*/ 206 h 264"/>
                <a:gd name="T108" fmla="*/ 88 w 270"/>
                <a:gd name="T109" fmla="*/ 188 h 264"/>
                <a:gd name="T110" fmla="*/ 71 w 270"/>
                <a:gd name="T111" fmla="*/ 198 h 264"/>
                <a:gd name="T112" fmla="*/ 200 w 270"/>
                <a:gd name="T113" fmla="*/ 211 h 264"/>
                <a:gd name="T114" fmla="*/ 222 w 270"/>
                <a:gd name="T115" fmla="*/ 217 h 264"/>
                <a:gd name="T116" fmla="*/ 134 w 270"/>
                <a:gd name="T117" fmla="*/ 231 h 264"/>
                <a:gd name="T118" fmla="*/ 149 w 270"/>
                <a:gd name="T119" fmla="*/ 211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0" h="264">
                  <a:moveTo>
                    <a:pt x="253" y="73"/>
                  </a:moveTo>
                  <a:cubicBezTo>
                    <a:pt x="266" y="99"/>
                    <a:pt x="270" y="134"/>
                    <a:pt x="261" y="163"/>
                  </a:cubicBezTo>
                  <a:cubicBezTo>
                    <a:pt x="253" y="197"/>
                    <a:pt x="224" y="232"/>
                    <a:pt x="190" y="246"/>
                  </a:cubicBezTo>
                  <a:cubicBezTo>
                    <a:pt x="153" y="264"/>
                    <a:pt x="99" y="260"/>
                    <a:pt x="66" y="236"/>
                  </a:cubicBezTo>
                  <a:cubicBezTo>
                    <a:pt x="19" y="204"/>
                    <a:pt x="0" y="148"/>
                    <a:pt x="14" y="94"/>
                  </a:cubicBezTo>
                  <a:cubicBezTo>
                    <a:pt x="23" y="62"/>
                    <a:pt x="48" y="29"/>
                    <a:pt x="80" y="14"/>
                  </a:cubicBezTo>
                  <a:cubicBezTo>
                    <a:pt x="97" y="5"/>
                    <a:pt x="117" y="1"/>
                    <a:pt x="138" y="0"/>
                  </a:cubicBezTo>
                  <a:cubicBezTo>
                    <a:pt x="186" y="0"/>
                    <a:pt x="232" y="29"/>
                    <a:pt x="253" y="73"/>
                  </a:cubicBezTo>
                  <a:close/>
                  <a:moveTo>
                    <a:pt x="140" y="7"/>
                  </a:moveTo>
                  <a:cubicBezTo>
                    <a:pt x="141" y="12"/>
                    <a:pt x="141" y="19"/>
                    <a:pt x="141" y="24"/>
                  </a:cubicBezTo>
                  <a:cubicBezTo>
                    <a:pt x="141" y="24"/>
                    <a:pt x="141" y="23"/>
                    <a:pt x="141" y="23"/>
                  </a:cubicBezTo>
                  <a:cubicBezTo>
                    <a:pt x="142" y="22"/>
                    <a:pt x="143" y="23"/>
                    <a:pt x="143" y="24"/>
                  </a:cubicBezTo>
                  <a:cubicBezTo>
                    <a:pt x="143" y="24"/>
                    <a:pt x="144" y="26"/>
                    <a:pt x="143" y="27"/>
                  </a:cubicBezTo>
                  <a:cubicBezTo>
                    <a:pt x="144" y="27"/>
                    <a:pt x="144" y="26"/>
                    <a:pt x="145" y="26"/>
                  </a:cubicBezTo>
                  <a:cubicBezTo>
                    <a:pt x="159" y="27"/>
                    <a:pt x="173" y="31"/>
                    <a:pt x="185" y="38"/>
                  </a:cubicBezTo>
                  <a:cubicBezTo>
                    <a:pt x="185" y="38"/>
                    <a:pt x="185" y="38"/>
                    <a:pt x="185" y="38"/>
                  </a:cubicBezTo>
                  <a:cubicBezTo>
                    <a:pt x="187" y="37"/>
                    <a:pt x="191" y="35"/>
                    <a:pt x="193" y="37"/>
                  </a:cubicBezTo>
                  <a:cubicBezTo>
                    <a:pt x="196" y="36"/>
                    <a:pt x="197" y="40"/>
                    <a:pt x="199" y="40"/>
                  </a:cubicBezTo>
                  <a:cubicBezTo>
                    <a:pt x="202" y="42"/>
                    <a:pt x="206" y="46"/>
                    <a:pt x="206" y="49"/>
                  </a:cubicBezTo>
                  <a:cubicBezTo>
                    <a:pt x="207" y="50"/>
                    <a:pt x="209" y="51"/>
                    <a:pt x="209" y="52"/>
                  </a:cubicBezTo>
                  <a:cubicBezTo>
                    <a:pt x="211" y="48"/>
                    <a:pt x="215" y="45"/>
                    <a:pt x="218" y="41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01" y="22"/>
                    <a:pt x="178" y="12"/>
                    <a:pt x="153" y="8"/>
                  </a:cubicBezTo>
                  <a:cubicBezTo>
                    <a:pt x="149" y="7"/>
                    <a:pt x="144" y="8"/>
                    <a:pt x="140" y="7"/>
                  </a:cubicBezTo>
                  <a:close/>
                  <a:moveTo>
                    <a:pt x="133" y="7"/>
                  </a:moveTo>
                  <a:cubicBezTo>
                    <a:pt x="108" y="8"/>
                    <a:pt x="85" y="17"/>
                    <a:pt x="65" y="32"/>
                  </a:cubicBezTo>
                  <a:cubicBezTo>
                    <a:pt x="61" y="34"/>
                    <a:pt x="57" y="38"/>
                    <a:pt x="53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9" y="44"/>
                    <a:pt x="64" y="50"/>
                    <a:pt x="68" y="54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87" y="36"/>
                    <a:pt x="109" y="27"/>
                    <a:pt x="133" y="26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9"/>
                    <a:pt x="133" y="9"/>
                    <a:pt x="133" y="9"/>
                  </a:cubicBezTo>
                  <a:lnTo>
                    <a:pt x="133" y="7"/>
                  </a:lnTo>
                  <a:close/>
                  <a:moveTo>
                    <a:pt x="155" y="17"/>
                  </a:moveTo>
                  <a:cubicBezTo>
                    <a:pt x="146" y="21"/>
                    <a:pt x="146" y="21"/>
                    <a:pt x="146" y="21"/>
                  </a:cubicBezTo>
                  <a:cubicBezTo>
                    <a:pt x="145" y="21"/>
                    <a:pt x="144" y="20"/>
                    <a:pt x="143" y="21"/>
                  </a:cubicBezTo>
                  <a:cubicBezTo>
                    <a:pt x="143" y="21"/>
                    <a:pt x="143" y="22"/>
                    <a:pt x="143" y="22"/>
                  </a:cubicBezTo>
                  <a:cubicBezTo>
                    <a:pt x="147" y="27"/>
                    <a:pt x="153" y="24"/>
                    <a:pt x="157" y="23"/>
                  </a:cubicBezTo>
                  <a:cubicBezTo>
                    <a:pt x="160" y="25"/>
                    <a:pt x="163" y="23"/>
                    <a:pt x="165" y="21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3" y="18"/>
                    <a:pt x="159" y="17"/>
                    <a:pt x="155" y="17"/>
                  </a:cubicBezTo>
                  <a:close/>
                  <a:moveTo>
                    <a:pt x="140" y="33"/>
                  </a:moveTo>
                  <a:cubicBezTo>
                    <a:pt x="141" y="34"/>
                    <a:pt x="141" y="34"/>
                    <a:pt x="141" y="34"/>
                  </a:cubicBezTo>
                  <a:cubicBezTo>
                    <a:pt x="141" y="40"/>
                    <a:pt x="141" y="46"/>
                    <a:pt x="141" y="52"/>
                  </a:cubicBezTo>
                  <a:cubicBezTo>
                    <a:pt x="143" y="51"/>
                    <a:pt x="145" y="52"/>
                    <a:pt x="148" y="52"/>
                  </a:cubicBezTo>
                  <a:cubicBezTo>
                    <a:pt x="160" y="54"/>
                    <a:pt x="172" y="58"/>
                    <a:pt x="182" y="66"/>
                  </a:cubicBezTo>
                  <a:cubicBezTo>
                    <a:pt x="181" y="64"/>
                    <a:pt x="180" y="63"/>
                    <a:pt x="179" y="61"/>
                  </a:cubicBezTo>
                  <a:cubicBezTo>
                    <a:pt x="180" y="61"/>
                    <a:pt x="180" y="61"/>
                    <a:pt x="180" y="61"/>
                  </a:cubicBezTo>
                  <a:cubicBezTo>
                    <a:pt x="180" y="59"/>
                    <a:pt x="178" y="58"/>
                    <a:pt x="178" y="56"/>
                  </a:cubicBezTo>
                  <a:cubicBezTo>
                    <a:pt x="178" y="56"/>
                    <a:pt x="179" y="55"/>
                    <a:pt x="179" y="56"/>
                  </a:cubicBezTo>
                  <a:cubicBezTo>
                    <a:pt x="181" y="58"/>
                    <a:pt x="183" y="60"/>
                    <a:pt x="185" y="62"/>
                  </a:cubicBezTo>
                  <a:cubicBezTo>
                    <a:pt x="186" y="62"/>
                    <a:pt x="187" y="62"/>
                    <a:pt x="188" y="63"/>
                  </a:cubicBezTo>
                  <a:cubicBezTo>
                    <a:pt x="190" y="64"/>
                    <a:pt x="189" y="67"/>
                    <a:pt x="190" y="68"/>
                  </a:cubicBezTo>
                  <a:cubicBezTo>
                    <a:pt x="191" y="72"/>
                    <a:pt x="195" y="74"/>
                    <a:pt x="195" y="78"/>
                  </a:cubicBezTo>
                  <a:cubicBezTo>
                    <a:pt x="195" y="78"/>
                    <a:pt x="196" y="78"/>
                    <a:pt x="197" y="78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200" y="84"/>
                    <a:pt x="200" y="85"/>
                    <a:pt x="201" y="86"/>
                  </a:cubicBezTo>
                  <a:cubicBezTo>
                    <a:pt x="203" y="86"/>
                    <a:pt x="204" y="84"/>
                    <a:pt x="206" y="84"/>
                  </a:cubicBezTo>
                  <a:cubicBezTo>
                    <a:pt x="208" y="86"/>
                    <a:pt x="205" y="88"/>
                    <a:pt x="205" y="89"/>
                  </a:cubicBezTo>
                  <a:cubicBezTo>
                    <a:pt x="206" y="89"/>
                    <a:pt x="208" y="88"/>
                    <a:pt x="208" y="89"/>
                  </a:cubicBezTo>
                  <a:cubicBezTo>
                    <a:pt x="209" y="91"/>
                    <a:pt x="207" y="92"/>
                    <a:pt x="207" y="92"/>
                  </a:cubicBezTo>
                  <a:cubicBezTo>
                    <a:pt x="207" y="94"/>
                    <a:pt x="208" y="94"/>
                    <a:pt x="209" y="94"/>
                  </a:cubicBezTo>
                  <a:cubicBezTo>
                    <a:pt x="210" y="94"/>
                    <a:pt x="211" y="95"/>
                    <a:pt x="210" y="96"/>
                  </a:cubicBezTo>
                  <a:cubicBezTo>
                    <a:pt x="213" y="99"/>
                    <a:pt x="209" y="103"/>
                    <a:pt x="211" y="107"/>
                  </a:cubicBezTo>
                  <a:cubicBezTo>
                    <a:pt x="212" y="109"/>
                    <a:pt x="211" y="111"/>
                    <a:pt x="209" y="113"/>
                  </a:cubicBezTo>
                  <a:cubicBezTo>
                    <a:pt x="209" y="116"/>
                    <a:pt x="207" y="117"/>
                    <a:pt x="206" y="120"/>
                  </a:cubicBezTo>
                  <a:cubicBezTo>
                    <a:pt x="202" y="120"/>
                    <a:pt x="202" y="120"/>
                    <a:pt x="202" y="120"/>
                  </a:cubicBezTo>
                  <a:cubicBezTo>
                    <a:pt x="201" y="122"/>
                    <a:pt x="204" y="124"/>
                    <a:pt x="202" y="125"/>
                  </a:cubicBezTo>
                  <a:cubicBezTo>
                    <a:pt x="209" y="125"/>
                    <a:pt x="209" y="125"/>
                    <a:pt x="209" y="125"/>
                  </a:cubicBezTo>
                  <a:cubicBezTo>
                    <a:pt x="209" y="125"/>
                    <a:pt x="209" y="125"/>
                    <a:pt x="209" y="125"/>
                  </a:cubicBezTo>
                  <a:cubicBezTo>
                    <a:pt x="208" y="122"/>
                    <a:pt x="208" y="118"/>
                    <a:pt x="210" y="116"/>
                  </a:cubicBezTo>
                  <a:cubicBezTo>
                    <a:pt x="211" y="113"/>
                    <a:pt x="211" y="110"/>
                    <a:pt x="213" y="109"/>
                  </a:cubicBezTo>
                  <a:cubicBezTo>
                    <a:pt x="213" y="108"/>
                    <a:pt x="214" y="108"/>
                    <a:pt x="215" y="109"/>
                  </a:cubicBezTo>
                  <a:cubicBezTo>
                    <a:pt x="215" y="111"/>
                    <a:pt x="215" y="113"/>
                    <a:pt x="213" y="115"/>
                  </a:cubicBezTo>
                  <a:cubicBezTo>
                    <a:pt x="216" y="118"/>
                    <a:pt x="215" y="122"/>
                    <a:pt x="215" y="126"/>
                  </a:cubicBezTo>
                  <a:cubicBezTo>
                    <a:pt x="222" y="125"/>
                    <a:pt x="228" y="125"/>
                    <a:pt x="234" y="125"/>
                  </a:cubicBezTo>
                  <a:cubicBezTo>
                    <a:pt x="234" y="124"/>
                    <a:pt x="234" y="124"/>
                    <a:pt x="234" y="124"/>
                  </a:cubicBezTo>
                  <a:cubicBezTo>
                    <a:pt x="233" y="112"/>
                    <a:pt x="230" y="101"/>
                    <a:pt x="225" y="91"/>
                  </a:cubicBezTo>
                  <a:cubicBezTo>
                    <a:pt x="224" y="91"/>
                    <a:pt x="223" y="92"/>
                    <a:pt x="221" y="92"/>
                  </a:cubicBezTo>
                  <a:cubicBezTo>
                    <a:pt x="221" y="91"/>
                    <a:pt x="221" y="91"/>
                    <a:pt x="221" y="90"/>
                  </a:cubicBezTo>
                  <a:cubicBezTo>
                    <a:pt x="218" y="88"/>
                    <a:pt x="217" y="85"/>
                    <a:pt x="214" y="82"/>
                  </a:cubicBezTo>
                  <a:cubicBezTo>
                    <a:pt x="210" y="83"/>
                    <a:pt x="209" y="79"/>
                    <a:pt x="206" y="79"/>
                  </a:cubicBezTo>
                  <a:cubicBezTo>
                    <a:pt x="203" y="78"/>
                    <a:pt x="205" y="73"/>
                    <a:pt x="201" y="74"/>
                  </a:cubicBezTo>
                  <a:cubicBezTo>
                    <a:pt x="200" y="74"/>
                    <a:pt x="198" y="72"/>
                    <a:pt x="197" y="70"/>
                  </a:cubicBezTo>
                  <a:cubicBezTo>
                    <a:pt x="197" y="67"/>
                    <a:pt x="197" y="63"/>
                    <a:pt x="194" y="61"/>
                  </a:cubicBezTo>
                  <a:cubicBezTo>
                    <a:pt x="191" y="60"/>
                    <a:pt x="190" y="63"/>
                    <a:pt x="188" y="63"/>
                  </a:cubicBezTo>
                  <a:cubicBezTo>
                    <a:pt x="187" y="62"/>
                    <a:pt x="187" y="61"/>
                    <a:pt x="187" y="59"/>
                  </a:cubicBezTo>
                  <a:cubicBezTo>
                    <a:pt x="187" y="59"/>
                    <a:pt x="186" y="58"/>
                    <a:pt x="186" y="57"/>
                  </a:cubicBezTo>
                  <a:cubicBezTo>
                    <a:pt x="189" y="53"/>
                    <a:pt x="182" y="53"/>
                    <a:pt x="184" y="49"/>
                  </a:cubicBezTo>
                  <a:cubicBezTo>
                    <a:pt x="183" y="46"/>
                    <a:pt x="180" y="45"/>
                    <a:pt x="179" y="43"/>
                  </a:cubicBezTo>
                  <a:cubicBezTo>
                    <a:pt x="169" y="38"/>
                    <a:pt x="159" y="35"/>
                    <a:pt x="148" y="34"/>
                  </a:cubicBezTo>
                  <a:cubicBezTo>
                    <a:pt x="145" y="33"/>
                    <a:pt x="143" y="34"/>
                    <a:pt x="140" y="33"/>
                  </a:cubicBezTo>
                  <a:close/>
                  <a:moveTo>
                    <a:pt x="198" y="33"/>
                  </a:moveTo>
                  <a:cubicBezTo>
                    <a:pt x="197" y="34"/>
                    <a:pt x="196" y="32"/>
                    <a:pt x="194" y="33"/>
                  </a:cubicBezTo>
                  <a:cubicBezTo>
                    <a:pt x="194" y="34"/>
                    <a:pt x="194" y="34"/>
                    <a:pt x="195" y="35"/>
                  </a:cubicBezTo>
                  <a:cubicBezTo>
                    <a:pt x="197" y="36"/>
                    <a:pt x="198" y="40"/>
                    <a:pt x="201" y="39"/>
                  </a:cubicBezTo>
                  <a:cubicBezTo>
                    <a:pt x="202" y="38"/>
                    <a:pt x="201" y="37"/>
                    <a:pt x="201" y="35"/>
                  </a:cubicBezTo>
                  <a:cubicBezTo>
                    <a:pt x="200" y="34"/>
                    <a:pt x="199" y="33"/>
                    <a:pt x="198" y="33"/>
                  </a:cubicBezTo>
                  <a:close/>
                  <a:moveTo>
                    <a:pt x="83" y="50"/>
                  </a:moveTo>
                  <a:cubicBezTo>
                    <a:pt x="79" y="53"/>
                    <a:pt x="76" y="56"/>
                    <a:pt x="72" y="59"/>
                  </a:cubicBezTo>
                  <a:cubicBezTo>
                    <a:pt x="76" y="62"/>
                    <a:pt x="80" y="67"/>
                    <a:pt x="85" y="71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96" y="61"/>
                    <a:pt x="109" y="55"/>
                    <a:pt x="123" y="52"/>
                  </a:cubicBezTo>
                  <a:cubicBezTo>
                    <a:pt x="127" y="52"/>
                    <a:pt x="130" y="51"/>
                    <a:pt x="133" y="52"/>
                  </a:cubicBezTo>
                  <a:cubicBezTo>
                    <a:pt x="133" y="46"/>
                    <a:pt x="133" y="39"/>
                    <a:pt x="133" y="33"/>
                  </a:cubicBezTo>
                  <a:cubicBezTo>
                    <a:pt x="115" y="34"/>
                    <a:pt x="98" y="40"/>
                    <a:pt x="83" y="50"/>
                  </a:cubicBezTo>
                  <a:close/>
                  <a:moveTo>
                    <a:pt x="225" y="44"/>
                  </a:moveTo>
                  <a:cubicBezTo>
                    <a:pt x="222" y="49"/>
                    <a:pt x="217" y="53"/>
                    <a:pt x="213" y="58"/>
                  </a:cubicBezTo>
                  <a:cubicBezTo>
                    <a:pt x="210" y="58"/>
                    <a:pt x="210" y="58"/>
                    <a:pt x="210" y="58"/>
                  </a:cubicBezTo>
                  <a:cubicBezTo>
                    <a:pt x="212" y="59"/>
                    <a:pt x="212" y="60"/>
                    <a:pt x="213" y="61"/>
                  </a:cubicBezTo>
                  <a:cubicBezTo>
                    <a:pt x="218" y="64"/>
                    <a:pt x="219" y="69"/>
                    <a:pt x="223" y="71"/>
                  </a:cubicBezTo>
                  <a:cubicBezTo>
                    <a:pt x="225" y="76"/>
                    <a:pt x="231" y="80"/>
                    <a:pt x="231" y="85"/>
                  </a:cubicBezTo>
                  <a:cubicBezTo>
                    <a:pt x="236" y="98"/>
                    <a:pt x="240" y="111"/>
                    <a:pt x="240" y="125"/>
                  </a:cubicBezTo>
                  <a:cubicBezTo>
                    <a:pt x="240" y="126"/>
                    <a:pt x="240" y="126"/>
                    <a:pt x="240" y="126"/>
                  </a:cubicBezTo>
                  <a:cubicBezTo>
                    <a:pt x="241" y="126"/>
                    <a:pt x="241" y="126"/>
                    <a:pt x="242" y="125"/>
                  </a:cubicBezTo>
                  <a:cubicBezTo>
                    <a:pt x="260" y="125"/>
                    <a:pt x="260" y="125"/>
                    <a:pt x="260" y="125"/>
                  </a:cubicBezTo>
                  <a:cubicBezTo>
                    <a:pt x="259" y="123"/>
                    <a:pt x="259" y="121"/>
                    <a:pt x="259" y="118"/>
                  </a:cubicBezTo>
                  <a:cubicBezTo>
                    <a:pt x="256" y="90"/>
                    <a:pt x="244" y="66"/>
                    <a:pt x="225" y="44"/>
                  </a:cubicBezTo>
                  <a:close/>
                  <a:moveTo>
                    <a:pt x="50" y="45"/>
                  </a:moveTo>
                  <a:cubicBezTo>
                    <a:pt x="32" y="65"/>
                    <a:pt x="20" y="88"/>
                    <a:pt x="17" y="114"/>
                  </a:cubicBezTo>
                  <a:cubicBezTo>
                    <a:pt x="16" y="118"/>
                    <a:pt x="17" y="122"/>
                    <a:pt x="16" y="126"/>
                  </a:cubicBezTo>
                  <a:cubicBezTo>
                    <a:pt x="22" y="126"/>
                    <a:pt x="29" y="126"/>
                    <a:pt x="36" y="126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6" y="103"/>
                    <a:pt x="43" y="85"/>
                    <a:pt x="54" y="69"/>
                  </a:cubicBezTo>
                  <a:cubicBezTo>
                    <a:pt x="57" y="66"/>
                    <a:pt x="59" y="61"/>
                    <a:pt x="63" y="59"/>
                  </a:cubicBezTo>
                  <a:cubicBezTo>
                    <a:pt x="59" y="55"/>
                    <a:pt x="55" y="51"/>
                    <a:pt x="50" y="46"/>
                  </a:cubicBezTo>
                  <a:lnTo>
                    <a:pt x="50" y="45"/>
                  </a:lnTo>
                  <a:close/>
                  <a:moveTo>
                    <a:pt x="134" y="58"/>
                  </a:moveTo>
                  <a:cubicBezTo>
                    <a:pt x="133" y="59"/>
                    <a:pt x="133" y="59"/>
                    <a:pt x="133" y="59"/>
                  </a:cubicBezTo>
                  <a:cubicBezTo>
                    <a:pt x="116" y="60"/>
                    <a:pt x="102" y="67"/>
                    <a:pt x="90" y="77"/>
                  </a:cubicBezTo>
                  <a:cubicBezTo>
                    <a:pt x="95" y="80"/>
                    <a:pt x="99" y="85"/>
                    <a:pt x="104" y="89"/>
                  </a:cubicBezTo>
                  <a:cubicBezTo>
                    <a:pt x="104" y="89"/>
                    <a:pt x="104" y="88"/>
                    <a:pt x="105" y="88"/>
                  </a:cubicBezTo>
                  <a:cubicBezTo>
                    <a:pt x="111" y="84"/>
                    <a:pt x="117" y="80"/>
                    <a:pt x="124" y="78"/>
                  </a:cubicBezTo>
                  <a:cubicBezTo>
                    <a:pt x="127" y="78"/>
                    <a:pt x="130" y="76"/>
                    <a:pt x="134" y="77"/>
                  </a:cubicBezTo>
                  <a:cubicBezTo>
                    <a:pt x="133" y="71"/>
                    <a:pt x="133" y="64"/>
                    <a:pt x="134" y="58"/>
                  </a:cubicBezTo>
                  <a:close/>
                  <a:moveTo>
                    <a:pt x="140" y="58"/>
                  </a:moveTo>
                  <a:cubicBezTo>
                    <a:pt x="141" y="59"/>
                    <a:pt x="141" y="59"/>
                    <a:pt x="141" y="59"/>
                  </a:cubicBezTo>
                  <a:cubicBezTo>
                    <a:pt x="141" y="77"/>
                    <a:pt x="141" y="77"/>
                    <a:pt x="141" y="77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53" y="78"/>
                    <a:pt x="163" y="81"/>
                    <a:pt x="171" y="88"/>
                  </a:cubicBezTo>
                  <a:cubicBezTo>
                    <a:pt x="172" y="89"/>
                    <a:pt x="172" y="89"/>
                    <a:pt x="172" y="89"/>
                  </a:cubicBezTo>
                  <a:cubicBezTo>
                    <a:pt x="175" y="85"/>
                    <a:pt x="179" y="82"/>
                    <a:pt x="182" y="78"/>
                  </a:cubicBezTo>
                  <a:cubicBezTo>
                    <a:pt x="185" y="76"/>
                    <a:pt x="185" y="76"/>
                    <a:pt x="185" y="76"/>
                  </a:cubicBezTo>
                  <a:cubicBezTo>
                    <a:pt x="184" y="76"/>
                    <a:pt x="184" y="76"/>
                    <a:pt x="184" y="76"/>
                  </a:cubicBezTo>
                  <a:cubicBezTo>
                    <a:pt x="177" y="70"/>
                    <a:pt x="169" y="65"/>
                    <a:pt x="161" y="62"/>
                  </a:cubicBezTo>
                  <a:cubicBezTo>
                    <a:pt x="154" y="60"/>
                    <a:pt x="147" y="59"/>
                    <a:pt x="140" y="58"/>
                  </a:cubicBezTo>
                  <a:close/>
                  <a:moveTo>
                    <a:pt x="67" y="63"/>
                  </a:moveTo>
                  <a:cubicBezTo>
                    <a:pt x="67" y="64"/>
                    <a:pt x="67" y="64"/>
                    <a:pt x="67" y="64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49" y="88"/>
                    <a:pt x="43" y="106"/>
                    <a:pt x="42" y="126"/>
                  </a:cubicBezTo>
                  <a:cubicBezTo>
                    <a:pt x="59" y="126"/>
                    <a:pt x="59" y="126"/>
                    <a:pt x="59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0" y="126"/>
                    <a:pt x="61" y="125"/>
                    <a:pt x="60" y="124"/>
                  </a:cubicBezTo>
                  <a:cubicBezTo>
                    <a:pt x="62" y="106"/>
                    <a:pt x="68" y="90"/>
                    <a:pt x="81" y="76"/>
                  </a:cubicBezTo>
                  <a:cubicBezTo>
                    <a:pt x="76" y="72"/>
                    <a:pt x="71" y="68"/>
                    <a:pt x="67" y="63"/>
                  </a:cubicBezTo>
                  <a:close/>
                  <a:moveTo>
                    <a:pt x="189" y="81"/>
                  </a:moveTo>
                  <a:cubicBezTo>
                    <a:pt x="189" y="81"/>
                    <a:pt x="189" y="81"/>
                    <a:pt x="189" y="81"/>
                  </a:cubicBezTo>
                  <a:cubicBezTo>
                    <a:pt x="183" y="88"/>
                    <a:pt x="177" y="94"/>
                    <a:pt x="171" y="100"/>
                  </a:cubicBezTo>
                  <a:cubicBezTo>
                    <a:pt x="171" y="101"/>
                    <a:pt x="172" y="102"/>
                    <a:pt x="173" y="102"/>
                  </a:cubicBezTo>
                  <a:cubicBezTo>
                    <a:pt x="173" y="100"/>
                    <a:pt x="174" y="99"/>
                    <a:pt x="174" y="97"/>
                  </a:cubicBezTo>
                  <a:cubicBezTo>
                    <a:pt x="175" y="95"/>
                    <a:pt x="178" y="97"/>
                    <a:pt x="180" y="97"/>
                  </a:cubicBezTo>
                  <a:cubicBezTo>
                    <a:pt x="183" y="96"/>
                    <a:pt x="186" y="98"/>
                    <a:pt x="189" y="98"/>
                  </a:cubicBezTo>
                  <a:cubicBezTo>
                    <a:pt x="191" y="99"/>
                    <a:pt x="191" y="102"/>
                    <a:pt x="193" y="103"/>
                  </a:cubicBezTo>
                  <a:cubicBezTo>
                    <a:pt x="194" y="104"/>
                    <a:pt x="194" y="105"/>
                    <a:pt x="193" y="105"/>
                  </a:cubicBezTo>
                  <a:cubicBezTo>
                    <a:pt x="193" y="110"/>
                    <a:pt x="196" y="104"/>
                    <a:pt x="198" y="105"/>
                  </a:cubicBezTo>
                  <a:cubicBezTo>
                    <a:pt x="199" y="106"/>
                    <a:pt x="200" y="106"/>
                    <a:pt x="201" y="107"/>
                  </a:cubicBezTo>
                  <a:cubicBezTo>
                    <a:pt x="202" y="109"/>
                    <a:pt x="204" y="108"/>
                    <a:pt x="204" y="110"/>
                  </a:cubicBezTo>
                  <a:cubicBezTo>
                    <a:pt x="204" y="111"/>
                    <a:pt x="203" y="111"/>
                    <a:pt x="202" y="112"/>
                  </a:cubicBezTo>
                  <a:cubicBezTo>
                    <a:pt x="203" y="114"/>
                    <a:pt x="200" y="115"/>
                    <a:pt x="201" y="117"/>
                  </a:cubicBezTo>
                  <a:cubicBezTo>
                    <a:pt x="205" y="118"/>
                    <a:pt x="205" y="114"/>
                    <a:pt x="207" y="112"/>
                  </a:cubicBezTo>
                  <a:cubicBezTo>
                    <a:pt x="206" y="108"/>
                    <a:pt x="205" y="105"/>
                    <a:pt x="203" y="102"/>
                  </a:cubicBezTo>
                  <a:cubicBezTo>
                    <a:pt x="201" y="101"/>
                    <a:pt x="200" y="99"/>
                    <a:pt x="198" y="99"/>
                  </a:cubicBezTo>
                  <a:cubicBezTo>
                    <a:pt x="194" y="97"/>
                    <a:pt x="198" y="94"/>
                    <a:pt x="198" y="92"/>
                  </a:cubicBezTo>
                  <a:cubicBezTo>
                    <a:pt x="196" y="88"/>
                    <a:pt x="192" y="84"/>
                    <a:pt x="189" y="81"/>
                  </a:cubicBezTo>
                  <a:close/>
                  <a:moveTo>
                    <a:pt x="85" y="81"/>
                  </a:moveTo>
                  <a:cubicBezTo>
                    <a:pt x="77" y="92"/>
                    <a:pt x="71" y="103"/>
                    <a:pt x="68" y="117"/>
                  </a:cubicBezTo>
                  <a:cubicBezTo>
                    <a:pt x="68" y="120"/>
                    <a:pt x="68" y="123"/>
                    <a:pt x="67" y="126"/>
                  </a:cubicBezTo>
                  <a:cubicBezTo>
                    <a:pt x="69" y="125"/>
                    <a:pt x="72" y="126"/>
                    <a:pt x="75" y="126"/>
                  </a:cubicBezTo>
                  <a:cubicBezTo>
                    <a:pt x="73" y="125"/>
                    <a:pt x="74" y="123"/>
                    <a:pt x="74" y="122"/>
                  </a:cubicBezTo>
                  <a:cubicBezTo>
                    <a:pt x="73" y="121"/>
                    <a:pt x="73" y="119"/>
                    <a:pt x="75" y="118"/>
                  </a:cubicBezTo>
                  <a:cubicBezTo>
                    <a:pt x="74" y="115"/>
                    <a:pt x="77" y="114"/>
                    <a:pt x="78" y="111"/>
                  </a:cubicBezTo>
                  <a:cubicBezTo>
                    <a:pt x="78" y="109"/>
                    <a:pt x="81" y="110"/>
                    <a:pt x="83" y="109"/>
                  </a:cubicBezTo>
                  <a:cubicBezTo>
                    <a:pt x="84" y="108"/>
                    <a:pt x="83" y="108"/>
                    <a:pt x="83" y="107"/>
                  </a:cubicBezTo>
                  <a:cubicBezTo>
                    <a:pt x="84" y="105"/>
                    <a:pt x="86" y="105"/>
                    <a:pt x="88" y="104"/>
                  </a:cubicBezTo>
                  <a:cubicBezTo>
                    <a:pt x="89" y="103"/>
                    <a:pt x="90" y="101"/>
                    <a:pt x="92" y="100"/>
                  </a:cubicBezTo>
                  <a:cubicBezTo>
                    <a:pt x="96" y="100"/>
                    <a:pt x="96" y="95"/>
                    <a:pt x="100" y="94"/>
                  </a:cubicBezTo>
                  <a:cubicBezTo>
                    <a:pt x="95" y="91"/>
                    <a:pt x="90" y="86"/>
                    <a:pt x="85" y="81"/>
                  </a:cubicBezTo>
                  <a:close/>
                  <a:moveTo>
                    <a:pt x="141" y="83"/>
                  </a:moveTo>
                  <a:cubicBezTo>
                    <a:pt x="142" y="87"/>
                    <a:pt x="141" y="92"/>
                    <a:pt x="141" y="97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47" y="96"/>
                    <a:pt x="150" y="95"/>
                    <a:pt x="152" y="93"/>
                  </a:cubicBezTo>
                  <a:cubicBezTo>
                    <a:pt x="152" y="93"/>
                    <a:pt x="153" y="93"/>
                    <a:pt x="154" y="94"/>
                  </a:cubicBezTo>
                  <a:cubicBezTo>
                    <a:pt x="154" y="96"/>
                    <a:pt x="154" y="98"/>
                    <a:pt x="153" y="99"/>
                  </a:cubicBezTo>
                  <a:cubicBezTo>
                    <a:pt x="152" y="103"/>
                    <a:pt x="147" y="103"/>
                    <a:pt x="145" y="106"/>
                  </a:cubicBezTo>
                  <a:cubicBezTo>
                    <a:pt x="147" y="106"/>
                    <a:pt x="147" y="105"/>
                    <a:pt x="149" y="105"/>
                  </a:cubicBezTo>
                  <a:cubicBezTo>
                    <a:pt x="150" y="105"/>
                    <a:pt x="152" y="106"/>
                    <a:pt x="153" y="107"/>
                  </a:cubicBezTo>
                  <a:cubicBezTo>
                    <a:pt x="154" y="108"/>
                    <a:pt x="155" y="107"/>
                    <a:pt x="156" y="107"/>
                  </a:cubicBezTo>
                  <a:cubicBezTo>
                    <a:pt x="157" y="102"/>
                    <a:pt x="164" y="102"/>
                    <a:pt x="166" y="97"/>
                  </a:cubicBezTo>
                  <a:cubicBezTo>
                    <a:pt x="164" y="98"/>
                    <a:pt x="164" y="98"/>
                    <a:pt x="164" y="98"/>
                  </a:cubicBezTo>
                  <a:cubicBezTo>
                    <a:pt x="164" y="97"/>
                    <a:pt x="163" y="97"/>
                    <a:pt x="163" y="96"/>
                  </a:cubicBezTo>
                  <a:cubicBezTo>
                    <a:pt x="164" y="95"/>
                    <a:pt x="165" y="94"/>
                    <a:pt x="166" y="93"/>
                  </a:cubicBezTo>
                  <a:cubicBezTo>
                    <a:pt x="161" y="90"/>
                    <a:pt x="155" y="87"/>
                    <a:pt x="148" y="85"/>
                  </a:cubicBezTo>
                  <a:cubicBezTo>
                    <a:pt x="146" y="84"/>
                    <a:pt x="143" y="84"/>
                    <a:pt x="141" y="83"/>
                  </a:cubicBezTo>
                  <a:close/>
                  <a:moveTo>
                    <a:pt x="106" y="97"/>
                  </a:moveTo>
                  <a:cubicBezTo>
                    <a:pt x="108" y="97"/>
                    <a:pt x="108" y="97"/>
                    <a:pt x="108" y="97"/>
                  </a:cubicBezTo>
                  <a:cubicBezTo>
                    <a:pt x="109" y="98"/>
                    <a:pt x="112" y="98"/>
                    <a:pt x="113" y="100"/>
                  </a:cubicBezTo>
                  <a:cubicBezTo>
                    <a:pt x="113" y="101"/>
                    <a:pt x="112" y="101"/>
                    <a:pt x="112" y="102"/>
                  </a:cubicBezTo>
                  <a:cubicBezTo>
                    <a:pt x="112" y="102"/>
                    <a:pt x="113" y="102"/>
                    <a:pt x="113" y="103"/>
                  </a:cubicBezTo>
                  <a:cubicBezTo>
                    <a:pt x="114" y="103"/>
                    <a:pt x="114" y="102"/>
                    <a:pt x="114" y="101"/>
                  </a:cubicBezTo>
                  <a:cubicBezTo>
                    <a:pt x="116" y="100"/>
                    <a:pt x="116" y="103"/>
                    <a:pt x="118" y="103"/>
                  </a:cubicBezTo>
                  <a:cubicBezTo>
                    <a:pt x="119" y="102"/>
                    <a:pt x="120" y="102"/>
                    <a:pt x="121" y="103"/>
                  </a:cubicBezTo>
                  <a:cubicBezTo>
                    <a:pt x="122" y="103"/>
                    <a:pt x="124" y="103"/>
                    <a:pt x="124" y="102"/>
                  </a:cubicBezTo>
                  <a:cubicBezTo>
                    <a:pt x="126" y="100"/>
                    <a:pt x="125" y="96"/>
                    <a:pt x="128" y="95"/>
                  </a:cubicBezTo>
                  <a:cubicBezTo>
                    <a:pt x="129" y="96"/>
                    <a:pt x="128" y="97"/>
                    <a:pt x="129" y="97"/>
                  </a:cubicBezTo>
                  <a:cubicBezTo>
                    <a:pt x="131" y="98"/>
                    <a:pt x="133" y="96"/>
                    <a:pt x="134" y="98"/>
                  </a:cubicBezTo>
                  <a:cubicBezTo>
                    <a:pt x="133" y="94"/>
                    <a:pt x="133" y="88"/>
                    <a:pt x="133" y="84"/>
                  </a:cubicBezTo>
                  <a:cubicBezTo>
                    <a:pt x="123" y="85"/>
                    <a:pt x="114" y="89"/>
                    <a:pt x="106" y="97"/>
                  </a:cubicBezTo>
                  <a:close/>
                  <a:moveTo>
                    <a:pt x="137" y="107"/>
                  </a:moveTo>
                  <a:cubicBezTo>
                    <a:pt x="136" y="106"/>
                    <a:pt x="134" y="107"/>
                    <a:pt x="133" y="107"/>
                  </a:cubicBezTo>
                  <a:cubicBezTo>
                    <a:pt x="134" y="109"/>
                    <a:pt x="133" y="111"/>
                    <a:pt x="134" y="112"/>
                  </a:cubicBezTo>
                  <a:cubicBezTo>
                    <a:pt x="132" y="116"/>
                    <a:pt x="129" y="116"/>
                    <a:pt x="126" y="117"/>
                  </a:cubicBezTo>
                  <a:cubicBezTo>
                    <a:pt x="125" y="118"/>
                    <a:pt x="125" y="121"/>
                    <a:pt x="123" y="120"/>
                  </a:cubicBezTo>
                  <a:cubicBezTo>
                    <a:pt x="123" y="122"/>
                    <a:pt x="121" y="123"/>
                    <a:pt x="121" y="125"/>
                  </a:cubicBezTo>
                  <a:cubicBezTo>
                    <a:pt x="120" y="127"/>
                    <a:pt x="121" y="130"/>
                    <a:pt x="120" y="132"/>
                  </a:cubicBezTo>
                  <a:cubicBezTo>
                    <a:pt x="117" y="134"/>
                    <a:pt x="118" y="129"/>
                    <a:pt x="116" y="128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4" y="129"/>
                    <a:pt x="114" y="129"/>
                    <a:pt x="113" y="128"/>
                  </a:cubicBezTo>
                  <a:cubicBezTo>
                    <a:pt x="113" y="128"/>
                    <a:pt x="112" y="128"/>
                    <a:pt x="111" y="128"/>
                  </a:cubicBezTo>
                  <a:cubicBezTo>
                    <a:pt x="110" y="130"/>
                    <a:pt x="109" y="131"/>
                    <a:pt x="109" y="133"/>
                  </a:cubicBezTo>
                  <a:cubicBezTo>
                    <a:pt x="109" y="134"/>
                    <a:pt x="107" y="133"/>
                    <a:pt x="107" y="135"/>
                  </a:cubicBezTo>
                  <a:cubicBezTo>
                    <a:pt x="110" y="135"/>
                    <a:pt x="112" y="134"/>
                    <a:pt x="114" y="134"/>
                  </a:cubicBezTo>
                  <a:cubicBezTo>
                    <a:pt x="115" y="134"/>
                    <a:pt x="117" y="133"/>
                    <a:pt x="118" y="133"/>
                  </a:cubicBezTo>
                  <a:cubicBezTo>
                    <a:pt x="119" y="133"/>
                    <a:pt x="119" y="134"/>
                    <a:pt x="119" y="134"/>
                  </a:cubicBezTo>
                  <a:cubicBezTo>
                    <a:pt x="119" y="134"/>
                    <a:pt x="119" y="134"/>
                    <a:pt x="119" y="134"/>
                  </a:cubicBezTo>
                  <a:cubicBezTo>
                    <a:pt x="120" y="134"/>
                    <a:pt x="121" y="133"/>
                    <a:pt x="120" y="131"/>
                  </a:cubicBezTo>
                  <a:cubicBezTo>
                    <a:pt x="121" y="130"/>
                    <a:pt x="122" y="130"/>
                    <a:pt x="123" y="130"/>
                  </a:cubicBezTo>
                  <a:cubicBezTo>
                    <a:pt x="124" y="130"/>
                    <a:pt x="123" y="131"/>
                    <a:pt x="123" y="132"/>
                  </a:cubicBezTo>
                  <a:cubicBezTo>
                    <a:pt x="126" y="133"/>
                    <a:pt x="123" y="135"/>
                    <a:pt x="122" y="136"/>
                  </a:cubicBezTo>
                  <a:cubicBezTo>
                    <a:pt x="122" y="137"/>
                    <a:pt x="122" y="140"/>
                    <a:pt x="120" y="140"/>
                  </a:cubicBezTo>
                  <a:cubicBezTo>
                    <a:pt x="119" y="140"/>
                    <a:pt x="119" y="139"/>
                    <a:pt x="119" y="139"/>
                  </a:cubicBezTo>
                  <a:cubicBezTo>
                    <a:pt x="119" y="139"/>
                    <a:pt x="119" y="139"/>
                    <a:pt x="119" y="139"/>
                  </a:cubicBezTo>
                  <a:cubicBezTo>
                    <a:pt x="119" y="140"/>
                    <a:pt x="120" y="141"/>
                    <a:pt x="121" y="142"/>
                  </a:cubicBezTo>
                  <a:cubicBezTo>
                    <a:pt x="122" y="140"/>
                    <a:pt x="122" y="138"/>
                    <a:pt x="125" y="137"/>
                  </a:cubicBezTo>
                  <a:cubicBezTo>
                    <a:pt x="126" y="136"/>
                    <a:pt x="124" y="134"/>
                    <a:pt x="126" y="133"/>
                  </a:cubicBezTo>
                  <a:cubicBezTo>
                    <a:pt x="130" y="133"/>
                    <a:pt x="133" y="131"/>
                    <a:pt x="136" y="134"/>
                  </a:cubicBezTo>
                  <a:cubicBezTo>
                    <a:pt x="136" y="135"/>
                    <a:pt x="135" y="135"/>
                    <a:pt x="136" y="136"/>
                  </a:cubicBezTo>
                  <a:cubicBezTo>
                    <a:pt x="136" y="138"/>
                    <a:pt x="135" y="139"/>
                    <a:pt x="134" y="141"/>
                  </a:cubicBezTo>
                  <a:cubicBezTo>
                    <a:pt x="134" y="142"/>
                    <a:pt x="134" y="143"/>
                    <a:pt x="133" y="143"/>
                  </a:cubicBezTo>
                  <a:cubicBezTo>
                    <a:pt x="132" y="147"/>
                    <a:pt x="128" y="145"/>
                    <a:pt x="125" y="147"/>
                  </a:cubicBezTo>
                  <a:cubicBezTo>
                    <a:pt x="129" y="150"/>
                    <a:pt x="134" y="151"/>
                    <a:pt x="139" y="150"/>
                  </a:cubicBezTo>
                  <a:cubicBezTo>
                    <a:pt x="142" y="150"/>
                    <a:pt x="141" y="147"/>
                    <a:pt x="142" y="145"/>
                  </a:cubicBezTo>
                  <a:cubicBezTo>
                    <a:pt x="143" y="141"/>
                    <a:pt x="147" y="144"/>
                    <a:pt x="150" y="143"/>
                  </a:cubicBezTo>
                  <a:cubicBezTo>
                    <a:pt x="151" y="141"/>
                    <a:pt x="152" y="139"/>
                    <a:pt x="152" y="137"/>
                  </a:cubicBezTo>
                  <a:cubicBezTo>
                    <a:pt x="150" y="136"/>
                    <a:pt x="150" y="134"/>
                    <a:pt x="150" y="132"/>
                  </a:cubicBezTo>
                  <a:cubicBezTo>
                    <a:pt x="149" y="130"/>
                    <a:pt x="149" y="128"/>
                    <a:pt x="147" y="128"/>
                  </a:cubicBezTo>
                  <a:cubicBezTo>
                    <a:pt x="147" y="127"/>
                    <a:pt x="147" y="126"/>
                    <a:pt x="147" y="126"/>
                  </a:cubicBezTo>
                  <a:cubicBezTo>
                    <a:pt x="147" y="125"/>
                    <a:pt x="149" y="124"/>
                    <a:pt x="149" y="123"/>
                  </a:cubicBezTo>
                  <a:cubicBezTo>
                    <a:pt x="148" y="122"/>
                    <a:pt x="148" y="120"/>
                    <a:pt x="148" y="119"/>
                  </a:cubicBezTo>
                  <a:cubicBezTo>
                    <a:pt x="146" y="120"/>
                    <a:pt x="145" y="116"/>
                    <a:pt x="143" y="116"/>
                  </a:cubicBezTo>
                  <a:cubicBezTo>
                    <a:pt x="143" y="114"/>
                    <a:pt x="141" y="114"/>
                    <a:pt x="140" y="114"/>
                  </a:cubicBezTo>
                  <a:cubicBezTo>
                    <a:pt x="137" y="115"/>
                    <a:pt x="137" y="111"/>
                    <a:pt x="134" y="110"/>
                  </a:cubicBezTo>
                  <a:cubicBezTo>
                    <a:pt x="134" y="110"/>
                    <a:pt x="133" y="109"/>
                    <a:pt x="134" y="108"/>
                  </a:cubicBezTo>
                  <a:cubicBezTo>
                    <a:pt x="135" y="107"/>
                    <a:pt x="137" y="108"/>
                    <a:pt x="138" y="108"/>
                  </a:cubicBezTo>
                  <a:lnTo>
                    <a:pt x="137" y="107"/>
                  </a:lnTo>
                  <a:close/>
                  <a:moveTo>
                    <a:pt x="82" y="123"/>
                  </a:moveTo>
                  <a:cubicBezTo>
                    <a:pt x="77" y="125"/>
                    <a:pt x="83" y="129"/>
                    <a:pt x="81" y="132"/>
                  </a:cubicBezTo>
                  <a:cubicBezTo>
                    <a:pt x="81" y="134"/>
                    <a:pt x="79" y="132"/>
                    <a:pt x="77" y="133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76" y="138"/>
                    <a:pt x="74" y="137"/>
                    <a:pt x="72" y="138"/>
                  </a:cubicBezTo>
                  <a:cubicBezTo>
                    <a:pt x="72" y="139"/>
                    <a:pt x="72" y="141"/>
                    <a:pt x="73" y="142"/>
                  </a:cubicBezTo>
                  <a:cubicBezTo>
                    <a:pt x="71" y="146"/>
                    <a:pt x="77" y="147"/>
                    <a:pt x="77" y="151"/>
                  </a:cubicBezTo>
                  <a:cubicBezTo>
                    <a:pt x="79" y="153"/>
                    <a:pt x="77" y="156"/>
                    <a:pt x="79" y="158"/>
                  </a:cubicBezTo>
                  <a:cubicBezTo>
                    <a:pt x="80" y="162"/>
                    <a:pt x="79" y="168"/>
                    <a:pt x="82" y="171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4" y="178"/>
                    <a:pt x="80" y="177"/>
                    <a:pt x="80" y="180"/>
                  </a:cubicBezTo>
                  <a:cubicBezTo>
                    <a:pt x="81" y="179"/>
                    <a:pt x="81" y="180"/>
                    <a:pt x="81" y="181"/>
                  </a:cubicBezTo>
                  <a:cubicBezTo>
                    <a:pt x="81" y="181"/>
                    <a:pt x="81" y="181"/>
                    <a:pt x="81" y="181"/>
                  </a:cubicBezTo>
                  <a:cubicBezTo>
                    <a:pt x="86" y="175"/>
                    <a:pt x="92" y="169"/>
                    <a:pt x="98" y="164"/>
                  </a:cubicBezTo>
                  <a:cubicBezTo>
                    <a:pt x="95" y="161"/>
                    <a:pt x="95" y="161"/>
                    <a:pt x="95" y="161"/>
                  </a:cubicBezTo>
                  <a:cubicBezTo>
                    <a:pt x="91" y="155"/>
                    <a:pt x="87" y="147"/>
                    <a:pt x="86" y="139"/>
                  </a:cubicBezTo>
                  <a:cubicBezTo>
                    <a:pt x="84" y="139"/>
                    <a:pt x="84" y="139"/>
                    <a:pt x="84" y="139"/>
                  </a:cubicBezTo>
                  <a:cubicBezTo>
                    <a:pt x="84" y="141"/>
                    <a:pt x="83" y="142"/>
                    <a:pt x="83" y="144"/>
                  </a:cubicBezTo>
                  <a:cubicBezTo>
                    <a:pt x="82" y="145"/>
                    <a:pt x="82" y="145"/>
                    <a:pt x="82" y="145"/>
                  </a:cubicBezTo>
                  <a:cubicBezTo>
                    <a:pt x="81" y="145"/>
                    <a:pt x="80" y="144"/>
                    <a:pt x="79" y="143"/>
                  </a:cubicBezTo>
                  <a:cubicBezTo>
                    <a:pt x="79" y="142"/>
                    <a:pt x="78" y="141"/>
                    <a:pt x="79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1" y="140"/>
                    <a:pt x="81" y="139"/>
                    <a:pt x="81" y="139"/>
                  </a:cubicBezTo>
                  <a:cubicBezTo>
                    <a:pt x="81" y="137"/>
                    <a:pt x="80" y="136"/>
                    <a:pt x="81" y="134"/>
                  </a:cubicBezTo>
                  <a:cubicBezTo>
                    <a:pt x="82" y="134"/>
                    <a:pt x="83" y="136"/>
                    <a:pt x="84" y="136"/>
                  </a:cubicBezTo>
                  <a:cubicBezTo>
                    <a:pt x="85" y="137"/>
                    <a:pt x="86" y="136"/>
                    <a:pt x="87" y="135"/>
                  </a:cubicBezTo>
                  <a:cubicBezTo>
                    <a:pt x="87" y="134"/>
                    <a:pt x="88" y="133"/>
                    <a:pt x="87" y="132"/>
                  </a:cubicBezTo>
                  <a:cubicBezTo>
                    <a:pt x="88" y="130"/>
                    <a:pt x="87" y="127"/>
                    <a:pt x="86" y="125"/>
                  </a:cubicBezTo>
                  <a:cubicBezTo>
                    <a:pt x="86" y="123"/>
                    <a:pt x="83" y="123"/>
                    <a:pt x="82" y="123"/>
                  </a:cubicBezTo>
                  <a:close/>
                  <a:moveTo>
                    <a:pt x="201" y="125"/>
                  </a:moveTo>
                  <a:cubicBezTo>
                    <a:pt x="201" y="126"/>
                    <a:pt x="200" y="125"/>
                    <a:pt x="199" y="125"/>
                  </a:cubicBezTo>
                  <a:cubicBezTo>
                    <a:pt x="200" y="125"/>
                    <a:pt x="201" y="125"/>
                    <a:pt x="201" y="125"/>
                  </a:cubicBezTo>
                  <a:close/>
                  <a:moveTo>
                    <a:pt x="197" y="132"/>
                  </a:moveTo>
                  <a:cubicBezTo>
                    <a:pt x="199" y="133"/>
                    <a:pt x="199" y="133"/>
                    <a:pt x="199" y="133"/>
                  </a:cubicBezTo>
                  <a:cubicBezTo>
                    <a:pt x="201" y="135"/>
                    <a:pt x="200" y="138"/>
                    <a:pt x="202" y="139"/>
                  </a:cubicBezTo>
                  <a:cubicBezTo>
                    <a:pt x="204" y="140"/>
                    <a:pt x="205" y="143"/>
                    <a:pt x="206" y="145"/>
                  </a:cubicBezTo>
                  <a:cubicBezTo>
                    <a:pt x="207" y="145"/>
                    <a:pt x="207" y="144"/>
                    <a:pt x="207" y="143"/>
                  </a:cubicBezTo>
                  <a:cubicBezTo>
                    <a:pt x="208" y="140"/>
                    <a:pt x="208" y="136"/>
                    <a:pt x="209" y="132"/>
                  </a:cubicBezTo>
                  <a:cubicBezTo>
                    <a:pt x="205" y="133"/>
                    <a:pt x="201" y="133"/>
                    <a:pt x="197" y="132"/>
                  </a:cubicBezTo>
                  <a:close/>
                  <a:moveTo>
                    <a:pt x="241" y="132"/>
                  </a:moveTo>
                  <a:cubicBezTo>
                    <a:pt x="240" y="132"/>
                    <a:pt x="240" y="132"/>
                    <a:pt x="240" y="132"/>
                  </a:cubicBezTo>
                  <a:cubicBezTo>
                    <a:pt x="240" y="133"/>
                    <a:pt x="240" y="133"/>
                    <a:pt x="240" y="133"/>
                  </a:cubicBezTo>
                  <a:cubicBezTo>
                    <a:pt x="239" y="155"/>
                    <a:pt x="232" y="173"/>
                    <a:pt x="220" y="190"/>
                  </a:cubicBezTo>
                  <a:cubicBezTo>
                    <a:pt x="218" y="193"/>
                    <a:pt x="216" y="196"/>
                    <a:pt x="213" y="198"/>
                  </a:cubicBezTo>
                  <a:cubicBezTo>
                    <a:pt x="218" y="202"/>
                    <a:pt x="223" y="208"/>
                    <a:pt x="227" y="212"/>
                  </a:cubicBezTo>
                  <a:cubicBezTo>
                    <a:pt x="227" y="211"/>
                    <a:pt x="227" y="211"/>
                    <a:pt x="227" y="211"/>
                  </a:cubicBezTo>
                  <a:cubicBezTo>
                    <a:pt x="247" y="189"/>
                    <a:pt x="258" y="163"/>
                    <a:pt x="259" y="133"/>
                  </a:cubicBezTo>
                  <a:cubicBezTo>
                    <a:pt x="260" y="132"/>
                    <a:pt x="260" y="132"/>
                    <a:pt x="260" y="132"/>
                  </a:cubicBezTo>
                  <a:cubicBezTo>
                    <a:pt x="259" y="132"/>
                    <a:pt x="259" y="132"/>
                    <a:pt x="259" y="132"/>
                  </a:cubicBezTo>
                  <a:lnTo>
                    <a:pt x="241" y="132"/>
                  </a:lnTo>
                  <a:close/>
                  <a:moveTo>
                    <a:pt x="215" y="132"/>
                  </a:moveTo>
                  <a:cubicBezTo>
                    <a:pt x="216" y="136"/>
                    <a:pt x="215" y="140"/>
                    <a:pt x="214" y="143"/>
                  </a:cubicBezTo>
                  <a:cubicBezTo>
                    <a:pt x="217" y="146"/>
                    <a:pt x="217" y="146"/>
                    <a:pt x="217" y="146"/>
                  </a:cubicBezTo>
                  <a:cubicBezTo>
                    <a:pt x="217" y="147"/>
                    <a:pt x="217" y="148"/>
                    <a:pt x="216" y="149"/>
                  </a:cubicBezTo>
                  <a:cubicBezTo>
                    <a:pt x="215" y="149"/>
                    <a:pt x="214" y="149"/>
                    <a:pt x="213" y="148"/>
                  </a:cubicBezTo>
                  <a:cubicBezTo>
                    <a:pt x="210" y="157"/>
                    <a:pt x="207" y="165"/>
                    <a:pt x="202" y="173"/>
                  </a:cubicBezTo>
                  <a:cubicBezTo>
                    <a:pt x="200" y="176"/>
                    <a:pt x="198" y="179"/>
                    <a:pt x="195" y="181"/>
                  </a:cubicBezTo>
                  <a:cubicBezTo>
                    <a:pt x="201" y="186"/>
                    <a:pt x="201" y="186"/>
                    <a:pt x="201" y="186"/>
                  </a:cubicBezTo>
                  <a:cubicBezTo>
                    <a:pt x="201" y="185"/>
                    <a:pt x="201" y="185"/>
                    <a:pt x="201" y="184"/>
                  </a:cubicBezTo>
                  <a:cubicBezTo>
                    <a:pt x="201" y="184"/>
                    <a:pt x="201" y="183"/>
                    <a:pt x="202" y="183"/>
                  </a:cubicBezTo>
                  <a:cubicBezTo>
                    <a:pt x="205" y="183"/>
                    <a:pt x="205" y="186"/>
                    <a:pt x="207" y="187"/>
                  </a:cubicBezTo>
                  <a:cubicBezTo>
                    <a:pt x="207" y="190"/>
                    <a:pt x="209" y="192"/>
                    <a:pt x="208" y="194"/>
                  </a:cubicBezTo>
                  <a:cubicBezTo>
                    <a:pt x="224" y="177"/>
                    <a:pt x="232" y="156"/>
                    <a:pt x="234" y="133"/>
                  </a:cubicBezTo>
                  <a:cubicBezTo>
                    <a:pt x="234" y="132"/>
                    <a:pt x="234" y="132"/>
                    <a:pt x="234" y="132"/>
                  </a:cubicBezTo>
                  <a:cubicBezTo>
                    <a:pt x="229" y="133"/>
                    <a:pt x="223" y="132"/>
                    <a:pt x="217" y="132"/>
                  </a:cubicBezTo>
                  <a:lnTo>
                    <a:pt x="215" y="132"/>
                  </a:lnTo>
                  <a:close/>
                  <a:moveTo>
                    <a:pt x="66" y="132"/>
                  </a:moveTo>
                  <a:cubicBezTo>
                    <a:pt x="67" y="134"/>
                    <a:pt x="67" y="134"/>
                    <a:pt x="67" y="134"/>
                  </a:cubicBezTo>
                  <a:cubicBezTo>
                    <a:pt x="67" y="138"/>
                    <a:pt x="69" y="142"/>
                    <a:pt x="68" y="146"/>
                  </a:cubicBezTo>
                  <a:cubicBezTo>
                    <a:pt x="69" y="145"/>
                    <a:pt x="69" y="143"/>
                    <a:pt x="71" y="143"/>
                  </a:cubicBezTo>
                  <a:cubicBezTo>
                    <a:pt x="71" y="141"/>
                    <a:pt x="69" y="141"/>
                    <a:pt x="69" y="140"/>
                  </a:cubicBezTo>
                  <a:cubicBezTo>
                    <a:pt x="71" y="138"/>
                    <a:pt x="69" y="134"/>
                    <a:pt x="73" y="133"/>
                  </a:cubicBezTo>
                  <a:cubicBezTo>
                    <a:pt x="70" y="133"/>
                    <a:pt x="68" y="134"/>
                    <a:pt x="66" y="132"/>
                  </a:cubicBezTo>
                  <a:close/>
                  <a:moveTo>
                    <a:pt x="36" y="132"/>
                  </a:moveTo>
                  <a:cubicBezTo>
                    <a:pt x="34" y="133"/>
                    <a:pt x="34" y="133"/>
                    <a:pt x="34" y="133"/>
                  </a:cubicBezTo>
                  <a:cubicBezTo>
                    <a:pt x="16" y="133"/>
                    <a:pt x="16" y="133"/>
                    <a:pt x="16" y="133"/>
                  </a:cubicBezTo>
                  <a:cubicBezTo>
                    <a:pt x="17" y="153"/>
                    <a:pt x="23" y="172"/>
                    <a:pt x="32" y="189"/>
                  </a:cubicBezTo>
                  <a:cubicBezTo>
                    <a:pt x="36" y="197"/>
                    <a:pt x="43" y="205"/>
                    <a:pt x="49" y="213"/>
                  </a:cubicBezTo>
                  <a:cubicBezTo>
                    <a:pt x="61" y="200"/>
                    <a:pt x="61" y="200"/>
                    <a:pt x="61" y="200"/>
                  </a:cubicBezTo>
                  <a:cubicBezTo>
                    <a:pt x="63" y="199"/>
                    <a:pt x="63" y="199"/>
                    <a:pt x="63" y="199"/>
                  </a:cubicBezTo>
                  <a:cubicBezTo>
                    <a:pt x="61" y="198"/>
                    <a:pt x="59" y="195"/>
                    <a:pt x="57" y="193"/>
                  </a:cubicBezTo>
                  <a:cubicBezTo>
                    <a:pt x="55" y="192"/>
                    <a:pt x="53" y="191"/>
                    <a:pt x="52" y="189"/>
                  </a:cubicBezTo>
                  <a:cubicBezTo>
                    <a:pt x="51" y="188"/>
                    <a:pt x="52" y="187"/>
                    <a:pt x="51" y="186"/>
                  </a:cubicBezTo>
                  <a:cubicBezTo>
                    <a:pt x="50" y="187"/>
                    <a:pt x="50" y="187"/>
                    <a:pt x="50" y="187"/>
                  </a:cubicBezTo>
                  <a:cubicBezTo>
                    <a:pt x="48" y="188"/>
                    <a:pt x="47" y="186"/>
                    <a:pt x="46" y="185"/>
                  </a:cubicBezTo>
                  <a:cubicBezTo>
                    <a:pt x="44" y="184"/>
                    <a:pt x="45" y="180"/>
                    <a:pt x="42" y="181"/>
                  </a:cubicBezTo>
                  <a:cubicBezTo>
                    <a:pt x="41" y="181"/>
                    <a:pt x="41" y="180"/>
                    <a:pt x="40" y="179"/>
                  </a:cubicBezTo>
                  <a:cubicBezTo>
                    <a:pt x="37" y="179"/>
                    <a:pt x="37" y="177"/>
                    <a:pt x="35" y="175"/>
                  </a:cubicBezTo>
                  <a:cubicBezTo>
                    <a:pt x="35" y="176"/>
                    <a:pt x="35" y="177"/>
                    <a:pt x="35" y="177"/>
                  </a:cubicBezTo>
                  <a:cubicBezTo>
                    <a:pt x="32" y="178"/>
                    <a:pt x="31" y="174"/>
                    <a:pt x="29" y="173"/>
                  </a:cubicBezTo>
                  <a:cubicBezTo>
                    <a:pt x="29" y="173"/>
                    <a:pt x="29" y="174"/>
                    <a:pt x="28" y="174"/>
                  </a:cubicBezTo>
                  <a:cubicBezTo>
                    <a:pt x="27" y="172"/>
                    <a:pt x="26" y="171"/>
                    <a:pt x="25" y="168"/>
                  </a:cubicBezTo>
                  <a:cubicBezTo>
                    <a:pt x="23" y="166"/>
                    <a:pt x="24" y="162"/>
                    <a:pt x="25" y="159"/>
                  </a:cubicBezTo>
                  <a:cubicBezTo>
                    <a:pt x="25" y="159"/>
                    <a:pt x="26" y="158"/>
                    <a:pt x="26" y="157"/>
                  </a:cubicBezTo>
                  <a:cubicBezTo>
                    <a:pt x="27" y="156"/>
                    <a:pt x="28" y="156"/>
                    <a:pt x="29" y="156"/>
                  </a:cubicBezTo>
                  <a:cubicBezTo>
                    <a:pt x="30" y="156"/>
                    <a:pt x="30" y="156"/>
                    <a:pt x="31" y="157"/>
                  </a:cubicBezTo>
                  <a:cubicBezTo>
                    <a:pt x="31" y="156"/>
                    <a:pt x="33" y="157"/>
                    <a:pt x="33" y="155"/>
                  </a:cubicBezTo>
                  <a:cubicBezTo>
                    <a:pt x="34" y="154"/>
                    <a:pt x="35" y="154"/>
                    <a:pt x="37" y="154"/>
                  </a:cubicBezTo>
                  <a:cubicBezTo>
                    <a:pt x="38" y="155"/>
                    <a:pt x="38" y="156"/>
                    <a:pt x="40" y="158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37" y="150"/>
                    <a:pt x="36" y="144"/>
                    <a:pt x="36" y="137"/>
                  </a:cubicBezTo>
                  <a:cubicBezTo>
                    <a:pt x="36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5"/>
                    <a:pt x="35" y="133"/>
                    <a:pt x="36" y="132"/>
                  </a:cubicBezTo>
                  <a:close/>
                  <a:moveTo>
                    <a:pt x="61" y="132"/>
                  </a:moveTo>
                  <a:cubicBezTo>
                    <a:pt x="59" y="133"/>
                    <a:pt x="59" y="133"/>
                    <a:pt x="59" y="133"/>
                  </a:cubicBezTo>
                  <a:cubicBezTo>
                    <a:pt x="53" y="133"/>
                    <a:pt x="47" y="133"/>
                    <a:pt x="41" y="133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44" y="150"/>
                    <a:pt x="46" y="154"/>
                    <a:pt x="46" y="159"/>
                  </a:cubicBezTo>
                  <a:cubicBezTo>
                    <a:pt x="47" y="158"/>
                    <a:pt x="46" y="156"/>
                    <a:pt x="48" y="156"/>
                  </a:cubicBezTo>
                  <a:cubicBezTo>
                    <a:pt x="47" y="154"/>
                    <a:pt x="49" y="153"/>
                    <a:pt x="48" y="152"/>
                  </a:cubicBezTo>
                  <a:cubicBezTo>
                    <a:pt x="49" y="149"/>
                    <a:pt x="49" y="146"/>
                    <a:pt x="52" y="143"/>
                  </a:cubicBezTo>
                  <a:cubicBezTo>
                    <a:pt x="55" y="143"/>
                    <a:pt x="55" y="139"/>
                    <a:pt x="59" y="139"/>
                  </a:cubicBezTo>
                  <a:cubicBezTo>
                    <a:pt x="60" y="139"/>
                    <a:pt x="61" y="141"/>
                    <a:pt x="62" y="142"/>
                  </a:cubicBezTo>
                  <a:cubicBezTo>
                    <a:pt x="60" y="139"/>
                    <a:pt x="60" y="135"/>
                    <a:pt x="61" y="132"/>
                  </a:cubicBezTo>
                  <a:close/>
                  <a:moveTo>
                    <a:pt x="93" y="140"/>
                  </a:moveTo>
                  <a:cubicBezTo>
                    <a:pt x="95" y="144"/>
                    <a:pt x="96" y="147"/>
                    <a:pt x="98" y="151"/>
                  </a:cubicBezTo>
                  <a:cubicBezTo>
                    <a:pt x="99" y="154"/>
                    <a:pt x="102" y="156"/>
                    <a:pt x="103" y="159"/>
                  </a:cubicBezTo>
                  <a:cubicBezTo>
                    <a:pt x="104" y="156"/>
                    <a:pt x="106" y="155"/>
                    <a:pt x="108" y="153"/>
                  </a:cubicBezTo>
                  <a:cubicBezTo>
                    <a:pt x="108" y="152"/>
                    <a:pt x="108" y="151"/>
                    <a:pt x="108" y="150"/>
                  </a:cubicBezTo>
                  <a:cubicBezTo>
                    <a:pt x="107" y="149"/>
                    <a:pt x="108" y="147"/>
                    <a:pt x="107" y="146"/>
                  </a:cubicBezTo>
                  <a:cubicBezTo>
                    <a:pt x="105" y="146"/>
                    <a:pt x="107" y="148"/>
                    <a:pt x="106" y="149"/>
                  </a:cubicBezTo>
                  <a:cubicBezTo>
                    <a:pt x="106" y="149"/>
                    <a:pt x="105" y="149"/>
                    <a:pt x="105" y="148"/>
                  </a:cubicBezTo>
                  <a:cubicBezTo>
                    <a:pt x="103" y="148"/>
                    <a:pt x="102" y="147"/>
                    <a:pt x="102" y="145"/>
                  </a:cubicBezTo>
                  <a:cubicBezTo>
                    <a:pt x="103" y="144"/>
                    <a:pt x="101" y="144"/>
                    <a:pt x="101" y="143"/>
                  </a:cubicBezTo>
                  <a:cubicBezTo>
                    <a:pt x="101" y="143"/>
                    <a:pt x="100" y="143"/>
                    <a:pt x="100" y="144"/>
                  </a:cubicBezTo>
                  <a:cubicBezTo>
                    <a:pt x="100" y="144"/>
                    <a:pt x="99" y="144"/>
                    <a:pt x="99" y="144"/>
                  </a:cubicBezTo>
                  <a:cubicBezTo>
                    <a:pt x="99" y="140"/>
                    <a:pt x="95" y="142"/>
                    <a:pt x="93" y="140"/>
                  </a:cubicBezTo>
                  <a:close/>
                  <a:moveTo>
                    <a:pt x="113" y="145"/>
                  </a:moveTo>
                  <a:cubicBezTo>
                    <a:pt x="113" y="147"/>
                    <a:pt x="112" y="148"/>
                    <a:pt x="111" y="149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3" y="148"/>
                    <a:pt x="114" y="147"/>
                    <a:pt x="116" y="146"/>
                  </a:cubicBezTo>
                  <a:lnTo>
                    <a:pt x="113" y="145"/>
                  </a:lnTo>
                  <a:close/>
                  <a:moveTo>
                    <a:pt x="164" y="151"/>
                  </a:moveTo>
                  <a:cubicBezTo>
                    <a:pt x="164" y="151"/>
                    <a:pt x="164" y="153"/>
                    <a:pt x="165" y="154"/>
                  </a:cubicBezTo>
                  <a:cubicBezTo>
                    <a:pt x="167" y="153"/>
                    <a:pt x="166" y="157"/>
                    <a:pt x="169" y="156"/>
                  </a:cubicBezTo>
                  <a:cubicBezTo>
                    <a:pt x="170" y="156"/>
                    <a:pt x="169" y="155"/>
                    <a:pt x="169" y="154"/>
                  </a:cubicBezTo>
                  <a:cubicBezTo>
                    <a:pt x="169" y="152"/>
                    <a:pt x="167" y="152"/>
                    <a:pt x="166" y="151"/>
                  </a:cubicBezTo>
                  <a:cubicBezTo>
                    <a:pt x="165" y="150"/>
                    <a:pt x="166" y="150"/>
                    <a:pt x="166" y="150"/>
                  </a:cubicBezTo>
                  <a:cubicBezTo>
                    <a:pt x="165" y="149"/>
                    <a:pt x="164" y="150"/>
                    <a:pt x="164" y="151"/>
                  </a:cubicBezTo>
                  <a:close/>
                  <a:moveTo>
                    <a:pt x="200" y="151"/>
                  </a:moveTo>
                  <a:cubicBezTo>
                    <a:pt x="198" y="151"/>
                    <a:pt x="196" y="152"/>
                    <a:pt x="194" y="150"/>
                  </a:cubicBezTo>
                  <a:cubicBezTo>
                    <a:pt x="194" y="150"/>
                    <a:pt x="193" y="151"/>
                    <a:pt x="193" y="151"/>
                  </a:cubicBezTo>
                  <a:cubicBezTo>
                    <a:pt x="193" y="152"/>
                    <a:pt x="192" y="153"/>
                    <a:pt x="191" y="153"/>
                  </a:cubicBezTo>
                  <a:cubicBezTo>
                    <a:pt x="190" y="152"/>
                    <a:pt x="190" y="151"/>
                    <a:pt x="189" y="150"/>
                  </a:cubicBezTo>
                  <a:cubicBezTo>
                    <a:pt x="189" y="151"/>
                    <a:pt x="189" y="152"/>
                    <a:pt x="189" y="152"/>
                  </a:cubicBezTo>
                  <a:cubicBezTo>
                    <a:pt x="187" y="154"/>
                    <a:pt x="187" y="155"/>
                    <a:pt x="186" y="156"/>
                  </a:cubicBezTo>
                  <a:cubicBezTo>
                    <a:pt x="185" y="158"/>
                    <a:pt x="183" y="157"/>
                    <a:pt x="181" y="159"/>
                  </a:cubicBezTo>
                  <a:cubicBezTo>
                    <a:pt x="181" y="162"/>
                    <a:pt x="178" y="161"/>
                    <a:pt x="176" y="162"/>
                  </a:cubicBezTo>
                  <a:cubicBezTo>
                    <a:pt x="175" y="162"/>
                    <a:pt x="176" y="162"/>
                    <a:pt x="176" y="163"/>
                  </a:cubicBezTo>
                  <a:cubicBezTo>
                    <a:pt x="177" y="163"/>
                    <a:pt x="178" y="163"/>
                    <a:pt x="179" y="162"/>
                  </a:cubicBezTo>
                  <a:cubicBezTo>
                    <a:pt x="182" y="163"/>
                    <a:pt x="181" y="159"/>
                    <a:pt x="183" y="158"/>
                  </a:cubicBezTo>
                  <a:cubicBezTo>
                    <a:pt x="184" y="158"/>
                    <a:pt x="185" y="157"/>
                    <a:pt x="187" y="158"/>
                  </a:cubicBezTo>
                  <a:cubicBezTo>
                    <a:pt x="188" y="160"/>
                    <a:pt x="188" y="162"/>
                    <a:pt x="188" y="164"/>
                  </a:cubicBezTo>
                  <a:cubicBezTo>
                    <a:pt x="187" y="166"/>
                    <a:pt x="187" y="168"/>
                    <a:pt x="186" y="170"/>
                  </a:cubicBezTo>
                  <a:cubicBezTo>
                    <a:pt x="186" y="172"/>
                    <a:pt x="184" y="173"/>
                    <a:pt x="184" y="175"/>
                  </a:cubicBezTo>
                  <a:cubicBezTo>
                    <a:pt x="183" y="176"/>
                    <a:pt x="182" y="176"/>
                    <a:pt x="181" y="176"/>
                  </a:cubicBezTo>
                  <a:cubicBezTo>
                    <a:pt x="176" y="174"/>
                    <a:pt x="170" y="173"/>
                    <a:pt x="165" y="173"/>
                  </a:cubicBezTo>
                  <a:cubicBezTo>
                    <a:pt x="164" y="173"/>
                    <a:pt x="164" y="173"/>
                    <a:pt x="164" y="174"/>
                  </a:cubicBezTo>
                  <a:cubicBezTo>
                    <a:pt x="166" y="175"/>
                    <a:pt x="169" y="175"/>
                    <a:pt x="172" y="176"/>
                  </a:cubicBezTo>
                  <a:cubicBezTo>
                    <a:pt x="174" y="177"/>
                    <a:pt x="175" y="180"/>
                    <a:pt x="178" y="179"/>
                  </a:cubicBezTo>
                  <a:cubicBezTo>
                    <a:pt x="180" y="177"/>
                    <a:pt x="184" y="179"/>
                    <a:pt x="186" y="177"/>
                  </a:cubicBezTo>
                  <a:cubicBezTo>
                    <a:pt x="185" y="175"/>
                    <a:pt x="187" y="173"/>
                    <a:pt x="188" y="171"/>
                  </a:cubicBezTo>
                  <a:cubicBezTo>
                    <a:pt x="189" y="171"/>
                    <a:pt x="189" y="171"/>
                    <a:pt x="189" y="171"/>
                  </a:cubicBezTo>
                  <a:cubicBezTo>
                    <a:pt x="190" y="172"/>
                    <a:pt x="190" y="174"/>
                    <a:pt x="191" y="175"/>
                  </a:cubicBezTo>
                  <a:cubicBezTo>
                    <a:pt x="193" y="174"/>
                    <a:pt x="194" y="171"/>
                    <a:pt x="196" y="169"/>
                  </a:cubicBezTo>
                  <a:cubicBezTo>
                    <a:pt x="200" y="163"/>
                    <a:pt x="204" y="157"/>
                    <a:pt x="205" y="150"/>
                  </a:cubicBezTo>
                  <a:cubicBezTo>
                    <a:pt x="203" y="150"/>
                    <a:pt x="202" y="150"/>
                    <a:pt x="200" y="151"/>
                  </a:cubicBezTo>
                  <a:close/>
                  <a:moveTo>
                    <a:pt x="120" y="151"/>
                  </a:moveTo>
                  <a:cubicBezTo>
                    <a:pt x="117" y="155"/>
                    <a:pt x="112" y="159"/>
                    <a:pt x="108" y="163"/>
                  </a:cubicBezTo>
                  <a:cubicBezTo>
                    <a:pt x="115" y="169"/>
                    <a:pt x="122" y="172"/>
                    <a:pt x="131" y="174"/>
                  </a:cubicBezTo>
                  <a:cubicBezTo>
                    <a:pt x="131" y="172"/>
                    <a:pt x="130" y="170"/>
                    <a:pt x="131" y="169"/>
                  </a:cubicBezTo>
                  <a:cubicBezTo>
                    <a:pt x="132" y="167"/>
                    <a:pt x="134" y="167"/>
                    <a:pt x="135" y="168"/>
                  </a:cubicBezTo>
                  <a:cubicBezTo>
                    <a:pt x="136" y="167"/>
                    <a:pt x="136" y="166"/>
                    <a:pt x="136" y="166"/>
                  </a:cubicBezTo>
                  <a:cubicBezTo>
                    <a:pt x="134" y="165"/>
                    <a:pt x="135" y="163"/>
                    <a:pt x="134" y="162"/>
                  </a:cubicBezTo>
                  <a:cubicBezTo>
                    <a:pt x="134" y="162"/>
                    <a:pt x="135" y="162"/>
                    <a:pt x="135" y="161"/>
                  </a:cubicBezTo>
                  <a:cubicBezTo>
                    <a:pt x="134" y="160"/>
                    <a:pt x="136" y="159"/>
                    <a:pt x="135" y="158"/>
                  </a:cubicBezTo>
                  <a:cubicBezTo>
                    <a:pt x="135" y="157"/>
                    <a:pt x="135" y="157"/>
                    <a:pt x="136" y="157"/>
                  </a:cubicBezTo>
                  <a:cubicBezTo>
                    <a:pt x="132" y="159"/>
                    <a:pt x="128" y="156"/>
                    <a:pt x="124" y="155"/>
                  </a:cubicBezTo>
                  <a:cubicBezTo>
                    <a:pt x="122" y="154"/>
                    <a:pt x="120" y="153"/>
                    <a:pt x="120" y="151"/>
                  </a:cubicBezTo>
                  <a:close/>
                  <a:moveTo>
                    <a:pt x="157" y="162"/>
                  </a:moveTo>
                  <a:cubicBezTo>
                    <a:pt x="156" y="162"/>
                    <a:pt x="156" y="163"/>
                    <a:pt x="157" y="164"/>
                  </a:cubicBezTo>
                  <a:cubicBezTo>
                    <a:pt x="158" y="162"/>
                    <a:pt x="161" y="162"/>
                    <a:pt x="162" y="160"/>
                  </a:cubicBezTo>
                  <a:cubicBezTo>
                    <a:pt x="159" y="159"/>
                    <a:pt x="158" y="161"/>
                    <a:pt x="157" y="162"/>
                  </a:cubicBezTo>
                  <a:close/>
                  <a:moveTo>
                    <a:pt x="164" y="167"/>
                  </a:moveTo>
                  <a:cubicBezTo>
                    <a:pt x="162" y="167"/>
                    <a:pt x="161" y="168"/>
                    <a:pt x="159" y="169"/>
                  </a:cubicBezTo>
                  <a:cubicBezTo>
                    <a:pt x="158" y="170"/>
                    <a:pt x="157" y="167"/>
                    <a:pt x="155" y="168"/>
                  </a:cubicBezTo>
                  <a:cubicBezTo>
                    <a:pt x="155" y="168"/>
                    <a:pt x="156" y="169"/>
                    <a:pt x="156" y="169"/>
                  </a:cubicBezTo>
                  <a:cubicBezTo>
                    <a:pt x="156" y="169"/>
                    <a:pt x="156" y="170"/>
                    <a:pt x="156" y="171"/>
                  </a:cubicBezTo>
                  <a:cubicBezTo>
                    <a:pt x="154" y="173"/>
                    <a:pt x="153" y="170"/>
                    <a:pt x="151" y="170"/>
                  </a:cubicBezTo>
                  <a:cubicBezTo>
                    <a:pt x="151" y="171"/>
                    <a:pt x="151" y="171"/>
                    <a:pt x="151" y="171"/>
                  </a:cubicBezTo>
                  <a:cubicBezTo>
                    <a:pt x="151" y="171"/>
                    <a:pt x="151" y="172"/>
                    <a:pt x="150" y="171"/>
                  </a:cubicBezTo>
                  <a:cubicBezTo>
                    <a:pt x="149" y="169"/>
                    <a:pt x="146" y="170"/>
                    <a:pt x="145" y="168"/>
                  </a:cubicBezTo>
                  <a:cubicBezTo>
                    <a:pt x="144" y="168"/>
                    <a:pt x="143" y="168"/>
                    <a:pt x="143" y="169"/>
                  </a:cubicBezTo>
                  <a:cubicBezTo>
                    <a:pt x="142" y="170"/>
                    <a:pt x="140" y="169"/>
                    <a:pt x="141" y="170"/>
                  </a:cubicBezTo>
                  <a:cubicBezTo>
                    <a:pt x="139" y="171"/>
                    <a:pt x="139" y="173"/>
                    <a:pt x="138" y="174"/>
                  </a:cubicBezTo>
                  <a:cubicBezTo>
                    <a:pt x="136" y="173"/>
                    <a:pt x="135" y="176"/>
                    <a:pt x="133" y="176"/>
                  </a:cubicBezTo>
                  <a:cubicBezTo>
                    <a:pt x="133" y="176"/>
                    <a:pt x="133" y="177"/>
                    <a:pt x="133" y="177"/>
                  </a:cubicBezTo>
                  <a:cubicBezTo>
                    <a:pt x="135" y="177"/>
                    <a:pt x="136" y="177"/>
                    <a:pt x="137" y="177"/>
                  </a:cubicBezTo>
                  <a:cubicBezTo>
                    <a:pt x="139" y="174"/>
                    <a:pt x="142" y="177"/>
                    <a:pt x="145" y="175"/>
                  </a:cubicBezTo>
                  <a:cubicBezTo>
                    <a:pt x="147" y="176"/>
                    <a:pt x="145" y="178"/>
                    <a:pt x="147" y="178"/>
                  </a:cubicBezTo>
                  <a:cubicBezTo>
                    <a:pt x="149" y="177"/>
                    <a:pt x="151" y="180"/>
                    <a:pt x="153" y="179"/>
                  </a:cubicBezTo>
                  <a:cubicBezTo>
                    <a:pt x="153" y="176"/>
                    <a:pt x="157" y="176"/>
                    <a:pt x="159" y="175"/>
                  </a:cubicBezTo>
                  <a:cubicBezTo>
                    <a:pt x="161" y="173"/>
                    <a:pt x="165" y="171"/>
                    <a:pt x="164" y="167"/>
                  </a:cubicBezTo>
                  <a:close/>
                  <a:moveTo>
                    <a:pt x="102" y="168"/>
                  </a:moveTo>
                  <a:cubicBezTo>
                    <a:pt x="98" y="173"/>
                    <a:pt x="94" y="178"/>
                    <a:pt x="90" y="181"/>
                  </a:cubicBezTo>
                  <a:cubicBezTo>
                    <a:pt x="92" y="182"/>
                    <a:pt x="93" y="184"/>
                    <a:pt x="94" y="185"/>
                  </a:cubicBezTo>
                  <a:cubicBezTo>
                    <a:pt x="104" y="193"/>
                    <a:pt x="116" y="197"/>
                    <a:pt x="127" y="199"/>
                  </a:cubicBezTo>
                  <a:cubicBezTo>
                    <a:pt x="124" y="198"/>
                    <a:pt x="124" y="198"/>
                    <a:pt x="124" y="198"/>
                  </a:cubicBezTo>
                  <a:cubicBezTo>
                    <a:pt x="122" y="195"/>
                    <a:pt x="118" y="192"/>
                    <a:pt x="118" y="189"/>
                  </a:cubicBezTo>
                  <a:cubicBezTo>
                    <a:pt x="120" y="188"/>
                    <a:pt x="120" y="185"/>
                    <a:pt x="121" y="183"/>
                  </a:cubicBezTo>
                  <a:cubicBezTo>
                    <a:pt x="123" y="181"/>
                    <a:pt x="125" y="180"/>
                    <a:pt x="128" y="180"/>
                  </a:cubicBezTo>
                  <a:cubicBezTo>
                    <a:pt x="121" y="182"/>
                    <a:pt x="116" y="178"/>
                    <a:pt x="110" y="175"/>
                  </a:cubicBezTo>
                  <a:cubicBezTo>
                    <a:pt x="107" y="173"/>
                    <a:pt x="104" y="171"/>
                    <a:pt x="102" y="168"/>
                  </a:cubicBezTo>
                  <a:close/>
                  <a:moveTo>
                    <a:pt x="191" y="186"/>
                  </a:moveTo>
                  <a:cubicBezTo>
                    <a:pt x="190" y="185"/>
                    <a:pt x="190" y="185"/>
                    <a:pt x="190" y="185"/>
                  </a:cubicBezTo>
                  <a:cubicBezTo>
                    <a:pt x="190" y="187"/>
                    <a:pt x="189" y="187"/>
                    <a:pt x="188" y="189"/>
                  </a:cubicBezTo>
                  <a:cubicBezTo>
                    <a:pt x="188" y="190"/>
                    <a:pt x="187" y="191"/>
                    <a:pt x="189" y="192"/>
                  </a:cubicBezTo>
                  <a:cubicBezTo>
                    <a:pt x="191" y="193"/>
                    <a:pt x="194" y="194"/>
                    <a:pt x="195" y="197"/>
                  </a:cubicBezTo>
                  <a:cubicBezTo>
                    <a:pt x="194" y="200"/>
                    <a:pt x="189" y="203"/>
                    <a:pt x="192" y="206"/>
                  </a:cubicBezTo>
                  <a:cubicBezTo>
                    <a:pt x="193" y="207"/>
                    <a:pt x="190" y="208"/>
                    <a:pt x="191" y="209"/>
                  </a:cubicBezTo>
                  <a:cubicBezTo>
                    <a:pt x="192" y="208"/>
                    <a:pt x="192" y="208"/>
                    <a:pt x="192" y="208"/>
                  </a:cubicBezTo>
                  <a:cubicBezTo>
                    <a:pt x="196" y="205"/>
                    <a:pt x="200" y="202"/>
                    <a:pt x="203" y="198"/>
                  </a:cubicBezTo>
                  <a:cubicBezTo>
                    <a:pt x="204" y="198"/>
                    <a:pt x="204" y="198"/>
                    <a:pt x="204" y="198"/>
                  </a:cubicBezTo>
                  <a:cubicBezTo>
                    <a:pt x="203" y="198"/>
                    <a:pt x="202" y="199"/>
                    <a:pt x="201" y="199"/>
                  </a:cubicBezTo>
                  <a:cubicBezTo>
                    <a:pt x="199" y="198"/>
                    <a:pt x="199" y="196"/>
                    <a:pt x="199" y="194"/>
                  </a:cubicBezTo>
                  <a:lnTo>
                    <a:pt x="191" y="186"/>
                  </a:lnTo>
                  <a:close/>
                  <a:moveTo>
                    <a:pt x="88" y="189"/>
                  </a:moveTo>
                  <a:cubicBezTo>
                    <a:pt x="88" y="188"/>
                    <a:pt x="88" y="188"/>
                    <a:pt x="88" y="188"/>
                  </a:cubicBezTo>
                  <a:cubicBezTo>
                    <a:pt x="88" y="189"/>
                    <a:pt x="88" y="189"/>
                    <a:pt x="88" y="189"/>
                  </a:cubicBezTo>
                  <a:close/>
                  <a:moveTo>
                    <a:pt x="90" y="191"/>
                  </a:moveTo>
                  <a:cubicBezTo>
                    <a:pt x="89" y="191"/>
                    <a:pt x="89" y="190"/>
                    <a:pt x="89" y="189"/>
                  </a:cubicBezTo>
                  <a:lnTo>
                    <a:pt x="90" y="191"/>
                  </a:lnTo>
                  <a:close/>
                  <a:moveTo>
                    <a:pt x="91" y="192"/>
                  </a:moveTo>
                  <a:cubicBezTo>
                    <a:pt x="91" y="193"/>
                    <a:pt x="93" y="194"/>
                    <a:pt x="93" y="196"/>
                  </a:cubicBezTo>
                  <a:cubicBezTo>
                    <a:pt x="92" y="198"/>
                    <a:pt x="89" y="198"/>
                    <a:pt x="88" y="198"/>
                  </a:cubicBezTo>
                  <a:cubicBezTo>
                    <a:pt x="84" y="197"/>
                    <a:pt x="81" y="200"/>
                    <a:pt x="78" y="201"/>
                  </a:cubicBezTo>
                  <a:cubicBezTo>
                    <a:pt x="75" y="202"/>
                    <a:pt x="74" y="198"/>
                    <a:pt x="71" y="198"/>
                  </a:cubicBezTo>
                  <a:cubicBezTo>
                    <a:pt x="88" y="214"/>
                    <a:pt x="109" y="223"/>
                    <a:pt x="132" y="225"/>
                  </a:cubicBezTo>
                  <a:cubicBezTo>
                    <a:pt x="134" y="226"/>
                    <a:pt x="134" y="226"/>
                    <a:pt x="134" y="226"/>
                  </a:cubicBezTo>
                  <a:cubicBezTo>
                    <a:pt x="133" y="224"/>
                    <a:pt x="133" y="224"/>
                    <a:pt x="133" y="224"/>
                  </a:cubicBezTo>
                  <a:cubicBezTo>
                    <a:pt x="133" y="207"/>
                    <a:pt x="133" y="207"/>
                    <a:pt x="133" y="207"/>
                  </a:cubicBezTo>
                  <a:cubicBezTo>
                    <a:pt x="132" y="207"/>
                    <a:pt x="132" y="207"/>
                    <a:pt x="132" y="207"/>
                  </a:cubicBezTo>
                  <a:cubicBezTo>
                    <a:pt x="116" y="207"/>
                    <a:pt x="103" y="201"/>
                    <a:pt x="91" y="192"/>
                  </a:cubicBezTo>
                  <a:close/>
                  <a:moveTo>
                    <a:pt x="209" y="204"/>
                  </a:moveTo>
                  <a:cubicBezTo>
                    <a:pt x="208" y="202"/>
                    <a:pt x="208" y="202"/>
                    <a:pt x="208" y="202"/>
                  </a:cubicBezTo>
                  <a:cubicBezTo>
                    <a:pt x="207" y="206"/>
                    <a:pt x="203" y="208"/>
                    <a:pt x="200" y="211"/>
                  </a:cubicBezTo>
                  <a:cubicBezTo>
                    <a:pt x="196" y="215"/>
                    <a:pt x="189" y="216"/>
                    <a:pt x="187" y="222"/>
                  </a:cubicBezTo>
                  <a:cubicBezTo>
                    <a:pt x="184" y="224"/>
                    <a:pt x="184" y="227"/>
                    <a:pt x="181" y="228"/>
                  </a:cubicBezTo>
                  <a:cubicBezTo>
                    <a:pt x="179" y="231"/>
                    <a:pt x="176" y="231"/>
                    <a:pt x="174" y="233"/>
                  </a:cubicBezTo>
                  <a:cubicBezTo>
                    <a:pt x="169" y="238"/>
                    <a:pt x="165" y="230"/>
                    <a:pt x="161" y="229"/>
                  </a:cubicBezTo>
                  <a:cubicBezTo>
                    <a:pt x="151" y="231"/>
                    <a:pt x="151" y="231"/>
                    <a:pt x="151" y="231"/>
                  </a:cubicBezTo>
                  <a:cubicBezTo>
                    <a:pt x="147" y="231"/>
                    <a:pt x="144" y="232"/>
                    <a:pt x="141" y="231"/>
                  </a:cubicBezTo>
                  <a:cubicBezTo>
                    <a:pt x="141" y="238"/>
                    <a:pt x="141" y="245"/>
                    <a:pt x="141" y="251"/>
                  </a:cubicBezTo>
                  <a:cubicBezTo>
                    <a:pt x="142" y="250"/>
                    <a:pt x="142" y="250"/>
                    <a:pt x="142" y="250"/>
                  </a:cubicBezTo>
                  <a:cubicBezTo>
                    <a:pt x="173" y="249"/>
                    <a:pt x="199" y="237"/>
                    <a:pt x="222" y="217"/>
                  </a:cubicBezTo>
                  <a:lnTo>
                    <a:pt x="209" y="204"/>
                  </a:lnTo>
                  <a:close/>
                  <a:moveTo>
                    <a:pt x="67" y="204"/>
                  </a:moveTo>
                  <a:cubicBezTo>
                    <a:pt x="67" y="204"/>
                    <a:pt x="67" y="204"/>
                    <a:pt x="67" y="204"/>
                  </a:cubicBezTo>
                  <a:cubicBezTo>
                    <a:pt x="54" y="218"/>
                    <a:pt x="54" y="218"/>
                    <a:pt x="54" y="218"/>
                  </a:cubicBezTo>
                  <a:cubicBezTo>
                    <a:pt x="74" y="235"/>
                    <a:pt x="96" y="246"/>
                    <a:pt x="122" y="249"/>
                  </a:cubicBezTo>
                  <a:cubicBezTo>
                    <a:pt x="126" y="250"/>
                    <a:pt x="130" y="250"/>
                    <a:pt x="134" y="251"/>
                  </a:cubicBezTo>
                  <a:cubicBezTo>
                    <a:pt x="133" y="249"/>
                    <a:pt x="133" y="249"/>
                    <a:pt x="133" y="249"/>
                  </a:cubicBezTo>
                  <a:cubicBezTo>
                    <a:pt x="133" y="232"/>
                    <a:pt x="133" y="232"/>
                    <a:pt x="133" y="232"/>
                  </a:cubicBezTo>
                  <a:cubicBezTo>
                    <a:pt x="134" y="231"/>
                    <a:pt x="134" y="231"/>
                    <a:pt x="134" y="231"/>
                  </a:cubicBezTo>
                  <a:cubicBezTo>
                    <a:pt x="132" y="232"/>
                    <a:pt x="132" y="232"/>
                    <a:pt x="132" y="232"/>
                  </a:cubicBezTo>
                  <a:cubicBezTo>
                    <a:pt x="107" y="230"/>
                    <a:pt x="85" y="221"/>
                    <a:pt x="67" y="204"/>
                  </a:cubicBezTo>
                  <a:close/>
                  <a:moveTo>
                    <a:pt x="140" y="208"/>
                  </a:moveTo>
                  <a:cubicBezTo>
                    <a:pt x="141" y="210"/>
                    <a:pt x="141" y="210"/>
                    <a:pt x="141" y="210"/>
                  </a:cubicBezTo>
                  <a:cubicBezTo>
                    <a:pt x="141" y="215"/>
                    <a:pt x="142" y="220"/>
                    <a:pt x="141" y="225"/>
                  </a:cubicBezTo>
                  <a:cubicBezTo>
                    <a:pt x="146" y="224"/>
                    <a:pt x="151" y="224"/>
                    <a:pt x="156" y="223"/>
                  </a:cubicBezTo>
                  <a:cubicBezTo>
                    <a:pt x="155" y="223"/>
                    <a:pt x="154" y="222"/>
                    <a:pt x="153" y="221"/>
                  </a:cubicBezTo>
                  <a:cubicBezTo>
                    <a:pt x="150" y="221"/>
                    <a:pt x="149" y="218"/>
                    <a:pt x="148" y="216"/>
                  </a:cubicBezTo>
                  <a:cubicBezTo>
                    <a:pt x="148" y="214"/>
                    <a:pt x="149" y="213"/>
                    <a:pt x="149" y="211"/>
                  </a:cubicBezTo>
                  <a:cubicBezTo>
                    <a:pt x="148" y="209"/>
                    <a:pt x="144" y="210"/>
                    <a:pt x="142" y="210"/>
                  </a:cubicBezTo>
                  <a:cubicBezTo>
                    <a:pt x="141" y="209"/>
                    <a:pt x="141" y="208"/>
                    <a:pt x="140" y="2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08B6E331-B3F3-4728-A8A8-D39728D5A7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19663" y="2887663"/>
              <a:ext cx="171450" cy="180975"/>
            </a:xfrm>
            <a:custGeom>
              <a:avLst/>
              <a:gdLst>
                <a:gd name="T0" fmla="*/ 27 w 45"/>
                <a:gd name="T1" fmla="*/ 14 h 48"/>
                <a:gd name="T2" fmla="*/ 44 w 45"/>
                <a:gd name="T3" fmla="*/ 44 h 48"/>
                <a:gd name="T4" fmla="*/ 45 w 45"/>
                <a:gd name="T5" fmla="*/ 48 h 48"/>
                <a:gd name="T6" fmla="*/ 11 w 45"/>
                <a:gd name="T7" fmla="*/ 11 h 48"/>
                <a:gd name="T8" fmla="*/ 0 w 45"/>
                <a:gd name="T9" fmla="*/ 0 h 48"/>
                <a:gd name="T10" fmla="*/ 27 w 45"/>
                <a:gd name="T11" fmla="*/ 1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8">
                  <a:moveTo>
                    <a:pt x="27" y="14"/>
                  </a:moveTo>
                  <a:cubicBezTo>
                    <a:pt x="37" y="22"/>
                    <a:pt x="41" y="33"/>
                    <a:pt x="44" y="44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32" y="38"/>
                    <a:pt x="19" y="25"/>
                    <a:pt x="11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4"/>
                    <a:pt x="19" y="6"/>
                    <a:pt x="27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493A8260-E07C-479E-94B4-BE4DD33299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6538" y="2895601"/>
              <a:ext cx="166688" cy="180975"/>
            </a:xfrm>
            <a:custGeom>
              <a:avLst/>
              <a:gdLst>
                <a:gd name="T0" fmla="*/ 21 w 44"/>
                <a:gd name="T1" fmla="*/ 28 h 48"/>
                <a:gd name="T2" fmla="*/ 0 w 44"/>
                <a:gd name="T3" fmla="*/ 48 h 48"/>
                <a:gd name="T4" fmla="*/ 9 w 44"/>
                <a:gd name="T5" fmla="*/ 23 h 48"/>
                <a:gd name="T6" fmla="*/ 44 w 44"/>
                <a:gd name="T7" fmla="*/ 0 h 48"/>
                <a:gd name="T8" fmla="*/ 21 w 44"/>
                <a:gd name="T9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8">
                  <a:moveTo>
                    <a:pt x="21" y="28"/>
                  </a:moveTo>
                  <a:cubicBezTo>
                    <a:pt x="15" y="36"/>
                    <a:pt x="7" y="41"/>
                    <a:pt x="0" y="48"/>
                  </a:cubicBezTo>
                  <a:cubicBezTo>
                    <a:pt x="3" y="40"/>
                    <a:pt x="4" y="30"/>
                    <a:pt x="9" y="23"/>
                  </a:cubicBezTo>
                  <a:cubicBezTo>
                    <a:pt x="17" y="10"/>
                    <a:pt x="31" y="5"/>
                    <a:pt x="44" y="0"/>
                  </a:cubicBezTo>
                  <a:cubicBezTo>
                    <a:pt x="34" y="8"/>
                    <a:pt x="28" y="19"/>
                    <a:pt x="2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738856FE-10B8-4E0F-90FE-597EE582AF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7926" y="2951163"/>
              <a:ext cx="174625" cy="254000"/>
            </a:xfrm>
            <a:custGeom>
              <a:avLst/>
              <a:gdLst>
                <a:gd name="T0" fmla="*/ 43 w 46"/>
                <a:gd name="T1" fmla="*/ 27 h 67"/>
                <a:gd name="T2" fmla="*/ 44 w 46"/>
                <a:gd name="T3" fmla="*/ 67 h 67"/>
                <a:gd name="T4" fmla="*/ 44 w 46"/>
                <a:gd name="T5" fmla="*/ 67 h 67"/>
                <a:gd name="T6" fmla="*/ 10 w 46"/>
                <a:gd name="T7" fmla="*/ 35 h 67"/>
                <a:gd name="T8" fmla="*/ 0 w 46"/>
                <a:gd name="T9" fmla="*/ 11 h 67"/>
                <a:gd name="T10" fmla="*/ 32 w 46"/>
                <a:gd name="T11" fmla="*/ 41 h 67"/>
                <a:gd name="T12" fmla="*/ 38 w 46"/>
                <a:gd name="T13" fmla="*/ 51 h 67"/>
                <a:gd name="T14" fmla="*/ 39 w 46"/>
                <a:gd name="T15" fmla="*/ 51 h 67"/>
                <a:gd name="T16" fmla="*/ 28 w 46"/>
                <a:gd name="T17" fmla="*/ 14 h 67"/>
                <a:gd name="T18" fmla="*/ 17 w 46"/>
                <a:gd name="T19" fmla="*/ 0 h 67"/>
                <a:gd name="T20" fmla="*/ 43 w 46"/>
                <a:gd name="T21" fmla="*/ 2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67">
                  <a:moveTo>
                    <a:pt x="43" y="27"/>
                  </a:moveTo>
                  <a:cubicBezTo>
                    <a:pt x="46" y="41"/>
                    <a:pt x="41" y="54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37" y="53"/>
                    <a:pt x="21" y="46"/>
                    <a:pt x="10" y="35"/>
                  </a:cubicBezTo>
                  <a:cubicBezTo>
                    <a:pt x="4" y="28"/>
                    <a:pt x="1" y="20"/>
                    <a:pt x="0" y="11"/>
                  </a:cubicBezTo>
                  <a:cubicBezTo>
                    <a:pt x="6" y="26"/>
                    <a:pt x="23" y="29"/>
                    <a:pt x="32" y="41"/>
                  </a:cubicBezTo>
                  <a:cubicBezTo>
                    <a:pt x="35" y="44"/>
                    <a:pt x="36" y="48"/>
                    <a:pt x="38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3" y="39"/>
                    <a:pt x="31" y="26"/>
                    <a:pt x="28" y="14"/>
                  </a:cubicBezTo>
                  <a:cubicBezTo>
                    <a:pt x="26" y="9"/>
                    <a:pt x="22" y="3"/>
                    <a:pt x="17" y="0"/>
                  </a:cubicBezTo>
                  <a:cubicBezTo>
                    <a:pt x="29" y="2"/>
                    <a:pt x="40" y="15"/>
                    <a:pt x="43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3A45E9C7-9561-44DF-B8E1-8E0B4CDA1E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8276" y="2959101"/>
              <a:ext cx="166688" cy="257175"/>
            </a:xfrm>
            <a:custGeom>
              <a:avLst/>
              <a:gdLst>
                <a:gd name="T0" fmla="*/ 27 w 44"/>
                <a:gd name="T1" fmla="*/ 0 h 68"/>
                <a:gd name="T2" fmla="*/ 12 w 44"/>
                <a:gd name="T3" fmla="*/ 37 h 68"/>
                <a:gd name="T4" fmla="*/ 7 w 44"/>
                <a:gd name="T5" fmla="*/ 52 h 68"/>
                <a:gd name="T6" fmla="*/ 7 w 44"/>
                <a:gd name="T7" fmla="*/ 52 h 68"/>
                <a:gd name="T8" fmla="*/ 18 w 44"/>
                <a:gd name="T9" fmla="*/ 37 h 68"/>
                <a:gd name="T10" fmla="*/ 44 w 44"/>
                <a:gd name="T11" fmla="*/ 11 h 68"/>
                <a:gd name="T12" fmla="*/ 16 w 44"/>
                <a:gd name="T13" fmla="*/ 51 h 68"/>
                <a:gd name="T14" fmla="*/ 2 w 44"/>
                <a:gd name="T15" fmla="*/ 68 h 68"/>
                <a:gd name="T16" fmla="*/ 3 w 44"/>
                <a:gd name="T17" fmla="*/ 54 h 68"/>
                <a:gd name="T18" fmla="*/ 10 w 44"/>
                <a:gd name="T19" fmla="*/ 12 h 68"/>
                <a:gd name="T20" fmla="*/ 27 w 44"/>
                <a:gd name="T2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8">
                  <a:moveTo>
                    <a:pt x="27" y="0"/>
                  </a:moveTo>
                  <a:cubicBezTo>
                    <a:pt x="15" y="9"/>
                    <a:pt x="16" y="25"/>
                    <a:pt x="12" y="37"/>
                  </a:cubicBezTo>
                  <a:cubicBezTo>
                    <a:pt x="10" y="42"/>
                    <a:pt x="8" y="47"/>
                    <a:pt x="7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9" y="46"/>
                    <a:pt x="13" y="41"/>
                    <a:pt x="18" y="37"/>
                  </a:cubicBezTo>
                  <a:cubicBezTo>
                    <a:pt x="27" y="28"/>
                    <a:pt x="40" y="23"/>
                    <a:pt x="44" y="11"/>
                  </a:cubicBezTo>
                  <a:cubicBezTo>
                    <a:pt x="44" y="28"/>
                    <a:pt x="30" y="41"/>
                    <a:pt x="16" y="51"/>
                  </a:cubicBezTo>
                  <a:cubicBezTo>
                    <a:pt x="11" y="56"/>
                    <a:pt x="5" y="61"/>
                    <a:pt x="2" y="68"/>
                  </a:cubicBezTo>
                  <a:cubicBezTo>
                    <a:pt x="2" y="63"/>
                    <a:pt x="3" y="59"/>
                    <a:pt x="3" y="54"/>
                  </a:cubicBezTo>
                  <a:cubicBezTo>
                    <a:pt x="1" y="40"/>
                    <a:pt x="0" y="23"/>
                    <a:pt x="10" y="12"/>
                  </a:cubicBezTo>
                  <a:cubicBezTo>
                    <a:pt x="15" y="6"/>
                    <a:pt x="21" y="2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A48DF34B-0C5E-4870-BC7D-C9508BAF25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8251" y="3038476"/>
              <a:ext cx="182563" cy="333375"/>
            </a:xfrm>
            <a:custGeom>
              <a:avLst/>
              <a:gdLst>
                <a:gd name="T0" fmla="*/ 35 w 48"/>
                <a:gd name="T1" fmla="*/ 7 h 88"/>
                <a:gd name="T2" fmla="*/ 40 w 48"/>
                <a:gd name="T3" fmla="*/ 65 h 88"/>
                <a:gd name="T4" fmla="*/ 34 w 48"/>
                <a:gd name="T5" fmla="*/ 88 h 88"/>
                <a:gd name="T6" fmla="*/ 32 w 48"/>
                <a:gd name="T7" fmla="*/ 83 h 88"/>
                <a:gd name="T8" fmla="*/ 5 w 48"/>
                <a:gd name="T9" fmla="*/ 38 h 88"/>
                <a:gd name="T10" fmla="*/ 0 w 48"/>
                <a:gd name="T11" fmla="*/ 21 h 88"/>
                <a:gd name="T12" fmla="*/ 30 w 48"/>
                <a:gd name="T13" fmla="*/ 56 h 88"/>
                <a:gd name="T14" fmla="*/ 33 w 48"/>
                <a:gd name="T15" fmla="*/ 68 h 88"/>
                <a:gd name="T16" fmla="*/ 33 w 48"/>
                <a:gd name="T17" fmla="*/ 67 h 88"/>
                <a:gd name="T18" fmla="*/ 34 w 48"/>
                <a:gd name="T19" fmla="*/ 22 h 88"/>
                <a:gd name="T20" fmla="*/ 28 w 48"/>
                <a:gd name="T21" fmla="*/ 0 h 88"/>
                <a:gd name="T22" fmla="*/ 35 w 48"/>
                <a:gd name="T23" fmla="*/ 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88">
                  <a:moveTo>
                    <a:pt x="35" y="7"/>
                  </a:moveTo>
                  <a:cubicBezTo>
                    <a:pt x="46" y="23"/>
                    <a:pt x="48" y="47"/>
                    <a:pt x="40" y="65"/>
                  </a:cubicBezTo>
                  <a:cubicBezTo>
                    <a:pt x="37" y="72"/>
                    <a:pt x="35" y="80"/>
                    <a:pt x="34" y="88"/>
                  </a:cubicBezTo>
                  <a:cubicBezTo>
                    <a:pt x="33" y="87"/>
                    <a:pt x="33" y="85"/>
                    <a:pt x="32" y="83"/>
                  </a:cubicBezTo>
                  <a:cubicBezTo>
                    <a:pt x="28" y="66"/>
                    <a:pt x="12" y="54"/>
                    <a:pt x="5" y="38"/>
                  </a:cubicBezTo>
                  <a:cubicBezTo>
                    <a:pt x="3" y="32"/>
                    <a:pt x="1" y="27"/>
                    <a:pt x="0" y="21"/>
                  </a:cubicBezTo>
                  <a:cubicBezTo>
                    <a:pt x="7" y="34"/>
                    <a:pt x="25" y="41"/>
                    <a:pt x="30" y="56"/>
                  </a:cubicBezTo>
                  <a:cubicBezTo>
                    <a:pt x="32" y="59"/>
                    <a:pt x="31" y="64"/>
                    <a:pt x="33" y="68"/>
                  </a:cubicBezTo>
                  <a:cubicBezTo>
                    <a:pt x="33" y="68"/>
                    <a:pt x="33" y="68"/>
                    <a:pt x="33" y="67"/>
                  </a:cubicBezTo>
                  <a:cubicBezTo>
                    <a:pt x="31" y="52"/>
                    <a:pt x="32" y="37"/>
                    <a:pt x="34" y="22"/>
                  </a:cubicBezTo>
                  <a:cubicBezTo>
                    <a:pt x="34" y="14"/>
                    <a:pt x="33" y="6"/>
                    <a:pt x="28" y="0"/>
                  </a:cubicBezTo>
                  <a:cubicBezTo>
                    <a:pt x="31" y="2"/>
                    <a:pt x="33" y="5"/>
                    <a:pt x="35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1F854D2B-82BE-4A8B-96FC-EA54F17DDF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17951" y="3046413"/>
              <a:ext cx="169863" cy="336550"/>
            </a:xfrm>
            <a:custGeom>
              <a:avLst/>
              <a:gdLst>
                <a:gd name="T0" fmla="*/ 16 w 45"/>
                <a:gd name="T1" fmla="*/ 0 h 89"/>
                <a:gd name="T2" fmla="*/ 14 w 45"/>
                <a:gd name="T3" fmla="*/ 51 h 89"/>
                <a:gd name="T4" fmla="*/ 13 w 45"/>
                <a:gd name="T5" fmla="*/ 68 h 89"/>
                <a:gd name="T6" fmla="*/ 14 w 45"/>
                <a:gd name="T7" fmla="*/ 68 h 89"/>
                <a:gd name="T8" fmla="*/ 15 w 45"/>
                <a:gd name="T9" fmla="*/ 62 h 89"/>
                <a:gd name="T10" fmla="*/ 40 w 45"/>
                <a:gd name="T11" fmla="*/ 29 h 89"/>
                <a:gd name="T12" fmla="*/ 45 w 45"/>
                <a:gd name="T13" fmla="*/ 21 h 89"/>
                <a:gd name="T14" fmla="*/ 39 w 45"/>
                <a:gd name="T15" fmla="*/ 41 h 89"/>
                <a:gd name="T16" fmla="*/ 13 w 45"/>
                <a:gd name="T17" fmla="*/ 89 h 89"/>
                <a:gd name="T18" fmla="*/ 1 w 45"/>
                <a:gd name="T19" fmla="*/ 39 h 89"/>
                <a:gd name="T20" fmla="*/ 16 w 45"/>
                <a:gd name="T21" fmla="*/ 1 h 89"/>
                <a:gd name="T22" fmla="*/ 16 w 45"/>
                <a:gd name="T2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89">
                  <a:moveTo>
                    <a:pt x="16" y="0"/>
                  </a:moveTo>
                  <a:cubicBezTo>
                    <a:pt x="7" y="15"/>
                    <a:pt x="15" y="34"/>
                    <a:pt x="14" y="51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3" y="68"/>
                    <a:pt x="13" y="68"/>
                    <a:pt x="14" y="68"/>
                  </a:cubicBezTo>
                  <a:cubicBezTo>
                    <a:pt x="14" y="66"/>
                    <a:pt x="14" y="64"/>
                    <a:pt x="15" y="62"/>
                  </a:cubicBezTo>
                  <a:cubicBezTo>
                    <a:pt x="17" y="48"/>
                    <a:pt x="29" y="39"/>
                    <a:pt x="40" y="29"/>
                  </a:cubicBezTo>
                  <a:cubicBezTo>
                    <a:pt x="42" y="27"/>
                    <a:pt x="44" y="24"/>
                    <a:pt x="45" y="21"/>
                  </a:cubicBezTo>
                  <a:cubicBezTo>
                    <a:pt x="44" y="28"/>
                    <a:pt x="42" y="35"/>
                    <a:pt x="39" y="41"/>
                  </a:cubicBezTo>
                  <a:cubicBezTo>
                    <a:pt x="31" y="57"/>
                    <a:pt x="16" y="70"/>
                    <a:pt x="13" y="89"/>
                  </a:cubicBezTo>
                  <a:cubicBezTo>
                    <a:pt x="12" y="71"/>
                    <a:pt x="0" y="58"/>
                    <a:pt x="1" y="39"/>
                  </a:cubicBezTo>
                  <a:cubicBezTo>
                    <a:pt x="0" y="24"/>
                    <a:pt x="7" y="12"/>
                    <a:pt x="16" y="1"/>
                  </a:cubicBezTo>
                  <a:cubicBezTo>
                    <a:pt x="16" y="1"/>
                    <a:pt x="16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A2B96441-75B3-430A-B5B7-C911880659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94288" y="3213101"/>
              <a:ext cx="169863" cy="336550"/>
            </a:xfrm>
            <a:custGeom>
              <a:avLst/>
              <a:gdLst>
                <a:gd name="T0" fmla="*/ 33 w 45"/>
                <a:gd name="T1" fmla="*/ 61 h 89"/>
                <a:gd name="T2" fmla="*/ 12 w 45"/>
                <a:gd name="T3" fmla="*/ 89 h 89"/>
                <a:gd name="T4" fmla="*/ 11 w 45"/>
                <a:gd name="T5" fmla="*/ 64 h 89"/>
                <a:gd name="T6" fmla="*/ 0 w 45"/>
                <a:gd name="T7" fmla="*/ 16 h 89"/>
                <a:gd name="T8" fmla="*/ 0 w 45"/>
                <a:gd name="T9" fmla="*/ 9 h 89"/>
                <a:gd name="T10" fmla="*/ 20 w 45"/>
                <a:gd name="T11" fmla="*/ 58 h 89"/>
                <a:gd name="T12" fmla="*/ 18 w 45"/>
                <a:gd name="T13" fmla="*/ 71 h 89"/>
                <a:gd name="T14" fmla="*/ 18 w 45"/>
                <a:gd name="T15" fmla="*/ 72 h 89"/>
                <a:gd name="T16" fmla="*/ 19 w 45"/>
                <a:gd name="T17" fmla="*/ 71 h 89"/>
                <a:gd name="T18" fmla="*/ 27 w 45"/>
                <a:gd name="T19" fmla="*/ 42 h 89"/>
                <a:gd name="T20" fmla="*/ 37 w 45"/>
                <a:gd name="T21" fmla="*/ 0 h 89"/>
                <a:gd name="T22" fmla="*/ 33 w 45"/>
                <a:gd name="T23" fmla="*/ 6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89">
                  <a:moveTo>
                    <a:pt x="33" y="61"/>
                  </a:moveTo>
                  <a:cubicBezTo>
                    <a:pt x="26" y="70"/>
                    <a:pt x="18" y="79"/>
                    <a:pt x="12" y="89"/>
                  </a:cubicBezTo>
                  <a:cubicBezTo>
                    <a:pt x="13" y="81"/>
                    <a:pt x="14" y="72"/>
                    <a:pt x="11" y="64"/>
                  </a:cubicBezTo>
                  <a:cubicBezTo>
                    <a:pt x="6" y="49"/>
                    <a:pt x="1" y="33"/>
                    <a:pt x="0" y="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27"/>
                    <a:pt x="21" y="39"/>
                    <a:pt x="20" y="58"/>
                  </a:cubicBezTo>
                  <a:cubicBezTo>
                    <a:pt x="20" y="63"/>
                    <a:pt x="19" y="67"/>
                    <a:pt x="18" y="71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1" y="61"/>
                    <a:pt x="23" y="51"/>
                    <a:pt x="27" y="42"/>
                  </a:cubicBezTo>
                  <a:cubicBezTo>
                    <a:pt x="32" y="29"/>
                    <a:pt x="39" y="16"/>
                    <a:pt x="37" y="0"/>
                  </a:cubicBezTo>
                  <a:cubicBezTo>
                    <a:pt x="45" y="19"/>
                    <a:pt x="43" y="43"/>
                    <a:pt x="33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3C2212BA-32EE-4A9A-9B86-83CA227C6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3026" y="3224213"/>
              <a:ext cx="166688" cy="333375"/>
            </a:xfrm>
            <a:custGeom>
              <a:avLst/>
              <a:gdLst>
                <a:gd name="T0" fmla="*/ 20 w 44"/>
                <a:gd name="T1" fmla="*/ 52 h 88"/>
                <a:gd name="T2" fmla="*/ 25 w 44"/>
                <a:gd name="T3" fmla="*/ 71 h 88"/>
                <a:gd name="T4" fmla="*/ 26 w 44"/>
                <a:gd name="T5" fmla="*/ 71 h 88"/>
                <a:gd name="T6" fmla="*/ 38 w 44"/>
                <a:gd name="T7" fmla="*/ 21 h 88"/>
                <a:gd name="T8" fmla="*/ 43 w 44"/>
                <a:gd name="T9" fmla="*/ 8 h 88"/>
                <a:gd name="T10" fmla="*/ 41 w 44"/>
                <a:gd name="T11" fmla="*/ 35 h 88"/>
                <a:gd name="T12" fmla="*/ 32 w 44"/>
                <a:gd name="T13" fmla="*/ 67 h 88"/>
                <a:gd name="T14" fmla="*/ 32 w 44"/>
                <a:gd name="T15" fmla="*/ 88 h 88"/>
                <a:gd name="T16" fmla="*/ 31 w 44"/>
                <a:gd name="T17" fmla="*/ 87 h 88"/>
                <a:gd name="T18" fmla="*/ 6 w 44"/>
                <a:gd name="T19" fmla="*/ 50 h 88"/>
                <a:gd name="T20" fmla="*/ 3 w 44"/>
                <a:gd name="T21" fmla="*/ 14 h 88"/>
                <a:gd name="T22" fmla="*/ 6 w 44"/>
                <a:gd name="T23" fmla="*/ 0 h 88"/>
                <a:gd name="T24" fmla="*/ 20 w 44"/>
                <a:gd name="T25" fmla="*/ 5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88">
                  <a:moveTo>
                    <a:pt x="20" y="52"/>
                  </a:moveTo>
                  <a:cubicBezTo>
                    <a:pt x="22" y="58"/>
                    <a:pt x="23" y="65"/>
                    <a:pt x="25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19" y="52"/>
                    <a:pt x="29" y="35"/>
                    <a:pt x="38" y="21"/>
                  </a:cubicBezTo>
                  <a:cubicBezTo>
                    <a:pt x="41" y="17"/>
                    <a:pt x="42" y="13"/>
                    <a:pt x="43" y="8"/>
                  </a:cubicBezTo>
                  <a:cubicBezTo>
                    <a:pt x="44" y="17"/>
                    <a:pt x="42" y="26"/>
                    <a:pt x="41" y="35"/>
                  </a:cubicBezTo>
                  <a:cubicBezTo>
                    <a:pt x="39" y="46"/>
                    <a:pt x="35" y="56"/>
                    <a:pt x="32" y="67"/>
                  </a:cubicBezTo>
                  <a:cubicBezTo>
                    <a:pt x="30" y="73"/>
                    <a:pt x="31" y="81"/>
                    <a:pt x="32" y="88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24" y="74"/>
                    <a:pt x="10" y="64"/>
                    <a:pt x="6" y="50"/>
                  </a:cubicBezTo>
                  <a:cubicBezTo>
                    <a:pt x="2" y="39"/>
                    <a:pt x="0" y="26"/>
                    <a:pt x="3" y="14"/>
                  </a:cubicBezTo>
                  <a:cubicBezTo>
                    <a:pt x="4" y="9"/>
                    <a:pt x="4" y="4"/>
                    <a:pt x="6" y="0"/>
                  </a:cubicBezTo>
                  <a:cubicBezTo>
                    <a:pt x="3" y="20"/>
                    <a:pt x="16" y="34"/>
                    <a:pt x="20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57987CCB-158C-426F-B7D2-A4DD3D43F2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1901" y="3402013"/>
              <a:ext cx="222250" cy="307975"/>
            </a:xfrm>
            <a:custGeom>
              <a:avLst/>
              <a:gdLst>
                <a:gd name="T0" fmla="*/ 21 w 59"/>
                <a:gd name="T1" fmla="*/ 41 h 81"/>
                <a:gd name="T2" fmla="*/ 13 w 59"/>
                <a:gd name="T3" fmla="*/ 64 h 81"/>
                <a:gd name="T4" fmla="*/ 14 w 59"/>
                <a:gd name="T5" fmla="*/ 64 h 81"/>
                <a:gd name="T6" fmla="*/ 32 w 59"/>
                <a:gd name="T7" fmla="*/ 40 h 81"/>
                <a:gd name="T8" fmla="*/ 56 w 59"/>
                <a:gd name="T9" fmla="*/ 3 h 81"/>
                <a:gd name="T10" fmla="*/ 25 w 59"/>
                <a:gd name="T11" fmla="*/ 64 h 81"/>
                <a:gd name="T12" fmla="*/ 0 w 59"/>
                <a:gd name="T13" fmla="*/ 81 h 81"/>
                <a:gd name="T14" fmla="*/ 0 w 59"/>
                <a:gd name="T15" fmla="*/ 80 h 81"/>
                <a:gd name="T16" fmla="*/ 14 w 59"/>
                <a:gd name="T17" fmla="*/ 8 h 81"/>
                <a:gd name="T18" fmla="*/ 17 w 59"/>
                <a:gd name="T19" fmla="*/ 0 h 81"/>
                <a:gd name="T20" fmla="*/ 21 w 59"/>
                <a:gd name="T21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1">
                  <a:moveTo>
                    <a:pt x="21" y="41"/>
                  </a:moveTo>
                  <a:cubicBezTo>
                    <a:pt x="20" y="50"/>
                    <a:pt x="17" y="57"/>
                    <a:pt x="13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20" y="56"/>
                    <a:pt x="25" y="47"/>
                    <a:pt x="32" y="40"/>
                  </a:cubicBezTo>
                  <a:cubicBezTo>
                    <a:pt x="43" y="29"/>
                    <a:pt x="54" y="18"/>
                    <a:pt x="56" y="3"/>
                  </a:cubicBezTo>
                  <a:cubicBezTo>
                    <a:pt x="59" y="28"/>
                    <a:pt x="46" y="50"/>
                    <a:pt x="25" y="64"/>
                  </a:cubicBezTo>
                  <a:cubicBezTo>
                    <a:pt x="16" y="69"/>
                    <a:pt x="8" y="75"/>
                    <a:pt x="0" y="8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2" y="59"/>
                    <a:pt x="6" y="31"/>
                    <a:pt x="14" y="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15"/>
                    <a:pt x="21" y="27"/>
                    <a:pt x="21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AE823292-1277-4D1C-AE08-C56A13A56C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7788" y="3413126"/>
              <a:ext cx="215900" cy="303213"/>
            </a:xfrm>
            <a:custGeom>
              <a:avLst/>
              <a:gdLst>
                <a:gd name="T0" fmla="*/ 52 w 57"/>
                <a:gd name="T1" fmla="*/ 66 h 80"/>
                <a:gd name="T2" fmla="*/ 57 w 57"/>
                <a:gd name="T3" fmla="*/ 80 h 80"/>
                <a:gd name="T4" fmla="*/ 4 w 57"/>
                <a:gd name="T5" fmla="*/ 31 h 80"/>
                <a:gd name="T6" fmla="*/ 1 w 57"/>
                <a:gd name="T7" fmla="*/ 3 h 80"/>
                <a:gd name="T8" fmla="*/ 36 w 57"/>
                <a:gd name="T9" fmla="*/ 53 h 80"/>
                <a:gd name="T10" fmla="*/ 44 w 57"/>
                <a:gd name="T11" fmla="*/ 63 h 80"/>
                <a:gd name="T12" fmla="*/ 40 w 57"/>
                <a:gd name="T13" fmla="*/ 57 h 80"/>
                <a:gd name="T14" fmla="*/ 36 w 57"/>
                <a:gd name="T15" fmla="*/ 32 h 80"/>
                <a:gd name="T16" fmla="*/ 40 w 57"/>
                <a:gd name="T17" fmla="*/ 0 h 80"/>
                <a:gd name="T18" fmla="*/ 52 w 57"/>
                <a:gd name="T19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80">
                  <a:moveTo>
                    <a:pt x="52" y="66"/>
                  </a:moveTo>
                  <a:cubicBezTo>
                    <a:pt x="53" y="71"/>
                    <a:pt x="56" y="75"/>
                    <a:pt x="57" y="80"/>
                  </a:cubicBezTo>
                  <a:cubicBezTo>
                    <a:pt x="38" y="67"/>
                    <a:pt x="13" y="54"/>
                    <a:pt x="4" y="31"/>
                  </a:cubicBezTo>
                  <a:cubicBezTo>
                    <a:pt x="1" y="22"/>
                    <a:pt x="0" y="12"/>
                    <a:pt x="1" y="3"/>
                  </a:cubicBezTo>
                  <a:cubicBezTo>
                    <a:pt x="2" y="24"/>
                    <a:pt x="25" y="35"/>
                    <a:pt x="36" y="53"/>
                  </a:cubicBezTo>
                  <a:cubicBezTo>
                    <a:pt x="38" y="56"/>
                    <a:pt x="40" y="60"/>
                    <a:pt x="44" y="63"/>
                  </a:cubicBezTo>
                  <a:cubicBezTo>
                    <a:pt x="43" y="61"/>
                    <a:pt x="41" y="59"/>
                    <a:pt x="40" y="57"/>
                  </a:cubicBezTo>
                  <a:cubicBezTo>
                    <a:pt x="37" y="49"/>
                    <a:pt x="35" y="41"/>
                    <a:pt x="36" y="32"/>
                  </a:cubicBezTo>
                  <a:cubicBezTo>
                    <a:pt x="37" y="21"/>
                    <a:pt x="42" y="11"/>
                    <a:pt x="40" y="0"/>
                  </a:cubicBezTo>
                  <a:cubicBezTo>
                    <a:pt x="49" y="20"/>
                    <a:pt x="46" y="44"/>
                    <a:pt x="52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59FF8D8F-C0A0-4711-9932-1C62017E62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05376" y="3543301"/>
              <a:ext cx="301625" cy="276225"/>
            </a:xfrm>
            <a:custGeom>
              <a:avLst/>
              <a:gdLst>
                <a:gd name="T0" fmla="*/ 28 w 80"/>
                <a:gd name="T1" fmla="*/ 48 h 73"/>
                <a:gd name="T2" fmla="*/ 15 w 80"/>
                <a:gd name="T3" fmla="*/ 64 h 73"/>
                <a:gd name="T4" fmla="*/ 20 w 80"/>
                <a:gd name="T5" fmla="*/ 61 h 73"/>
                <a:gd name="T6" fmla="*/ 66 w 80"/>
                <a:gd name="T7" fmla="*/ 32 h 73"/>
                <a:gd name="T8" fmla="*/ 80 w 80"/>
                <a:gd name="T9" fmla="*/ 15 h 73"/>
                <a:gd name="T10" fmla="*/ 34 w 80"/>
                <a:gd name="T11" fmla="*/ 65 h 73"/>
                <a:gd name="T12" fmla="*/ 0 w 80"/>
                <a:gd name="T13" fmla="*/ 73 h 73"/>
                <a:gd name="T14" fmla="*/ 29 w 80"/>
                <a:gd name="T15" fmla="*/ 15 h 73"/>
                <a:gd name="T16" fmla="*/ 41 w 80"/>
                <a:gd name="T17" fmla="*/ 0 h 73"/>
                <a:gd name="T18" fmla="*/ 28 w 80"/>
                <a:gd name="T19" fmla="*/ 4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73">
                  <a:moveTo>
                    <a:pt x="28" y="48"/>
                  </a:moveTo>
                  <a:cubicBezTo>
                    <a:pt x="25" y="54"/>
                    <a:pt x="20" y="59"/>
                    <a:pt x="15" y="64"/>
                  </a:cubicBezTo>
                  <a:cubicBezTo>
                    <a:pt x="17" y="63"/>
                    <a:pt x="19" y="62"/>
                    <a:pt x="20" y="61"/>
                  </a:cubicBezTo>
                  <a:cubicBezTo>
                    <a:pt x="34" y="47"/>
                    <a:pt x="52" y="44"/>
                    <a:pt x="66" y="32"/>
                  </a:cubicBezTo>
                  <a:cubicBezTo>
                    <a:pt x="72" y="28"/>
                    <a:pt x="78" y="22"/>
                    <a:pt x="80" y="15"/>
                  </a:cubicBezTo>
                  <a:cubicBezTo>
                    <a:pt x="78" y="37"/>
                    <a:pt x="55" y="59"/>
                    <a:pt x="34" y="65"/>
                  </a:cubicBezTo>
                  <a:cubicBezTo>
                    <a:pt x="23" y="68"/>
                    <a:pt x="11" y="69"/>
                    <a:pt x="0" y="73"/>
                  </a:cubicBezTo>
                  <a:cubicBezTo>
                    <a:pt x="18" y="58"/>
                    <a:pt x="17" y="34"/>
                    <a:pt x="29" y="15"/>
                  </a:cubicBezTo>
                  <a:cubicBezTo>
                    <a:pt x="33" y="10"/>
                    <a:pt x="37" y="5"/>
                    <a:pt x="41" y="0"/>
                  </a:cubicBezTo>
                  <a:cubicBezTo>
                    <a:pt x="34" y="14"/>
                    <a:pt x="37" y="34"/>
                    <a:pt x="28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73DF46BD-9A35-44D5-805B-2EECF13D23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32238" y="3549651"/>
              <a:ext cx="306388" cy="273050"/>
            </a:xfrm>
            <a:custGeom>
              <a:avLst/>
              <a:gdLst>
                <a:gd name="T0" fmla="*/ 57 w 81"/>
                <a:gd name="T1" fmla="*/ 27 h 72"/>
                <a:gd name="T2" fmla="*/ 81 w 81"/>
                <a:gd name="T3" fmla="*/ 72 h 72"/>
                <a:gd name="T4" fmla="*/ 32 w 81"/>
                <a:gd name="T5" fmla="*/ 58 h 72"/>
                <a:gd name="T6" fmla="*/ 0 w 81"/>
                <a:gd name="T7" fmla="*/ 15 h 72"/>
                <a:gd name="T8" fmla="*/ 55 w 81"/>
                <a:gd name="T9" fmla="*/ 56 h 72"/>
                <a:gd name="T10" fmla="*/ 66 w 81"/>
                <a:gd name="T11" fmla="*/ 63 h 72"/>
                <a:gd name="T12" fmla="*/ 66 w 81"/>
                <a:gd name="T13" fmla="*/ 63 h 72"/>
                <a:gd name="T14" fmla="*/ 54 w 81"/>
                <a:gd name="T15" fmla="*/ 50 h 72"/>
                <a:gd name="T16" fmla="*/ 40 w 81"/>
                <a:gd name="T17" fmla="*/ 0 h 72"/>
                <a:gd name="T18" fmla="*/ 57 w 81"/>
                <a:gd name="T19" fmla="*/ 2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72">
                  <a:moveTo>
                    <a:pt x="57" y="27"/>
                  </a:moveTo>
                  <a:cubicBezTo>
                    <a:pt x="64" y="42"/>
                    <a:pt x="66" y="60"/>
                    <a:pt x="81" y="72"/>
                  </a:cubicBezTo>
                  <a:cubicBezTo>
                    <a:pt x="65" y="67"/>
                    <a:pt x="46" y="68"/>
                    <a:pt x="32" y="58"/>
                  </a:cubicBezTo>
                  <a:cubicBezTo>
                    <a:pt x="17" y="49"/>
                    <a:pt x="3" y="33"/>
                    <a:pt x="0" y="15"/>
                  </a:cubicBezTo>
                  <a:cubicBezTo>
                    <a:pt x="11" y="39"/>
                    <a:pt x="37" y="41"/>
                    <a:pt x="55" y="56"/>
                  </a:cubicBezTo>
                  <a:cubicBezTo>
                    <a:pt x="58" y="59"/>
                    <a:pt x="62" y="61"/>
                    <a:pt x="66" y="63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2" y="59"/>
                    <a:pt x="57" y="55"/>
                    <a:pt x="54" y="50"/>
                  </a:cubicBezTo>
                  <a:cubicBezTo>
                    <a:pt x="44" y="36"/>
                    <a:pt x="47" y="15"/>
                    <a:pt x="40" y="0"/>
                  </a:cubicBezTo>
                  <a:cubicBezTo>
                    <a:pt x="47" y="8"/>
                    <a:pt x="53" y="17"/>
                    <a:pt x="57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4906DCAF-559E-45A5-B151-F6005D462C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30751" y="3686176"/>
              <a:ext cx="379413" cy="220663"/>
            </a:xfrm>
            <a:custGeom>
              <a:avLst/>
              <a:gdLst>
                <a:gd name="T0" fmla="*/ 36 w 100"/>
                <a:gd name="T1" fmla="*/ 37 h 58"/>
                <a:gd name="T2" fmla="*/ 23 w 100"/>
                <a:gd name="T3" fmla="*/ 42 h 58"/>
                <a:gd name="T4" fmla="*/ 40 w 100"/>
                <a:gd name="T5" fmla="*/ 40 h 58"/>
                <a:gd name="T6" fmla="*/ 100 w 100"/>
                <a:gd name="T7" fmla="*/ 22 h 58"/>
                <a:gd name="T8" fmla="*/ 68 w 100"/>
                <a:gd name="T9" fmla="*/ 49 h 58"/>
                <a:gd name="T10" fmla="*/ 4 w 100"/>
                <a:gd name="T11" fmla="*/ 44 h 58"/>
                <a:gd name="T12" fmla="*/ 0 w 100"/>
                <a:gd name="T13" fmla="*/ 44 h 58"/>
                <a:gd name="T14" fmla="*/ 0 w 100"/>
                <a:gd name="T15" fmla="*/ 44 h 58"/>
                <a:gd name="T16" fmla="*/ 27 w 100"/>
                <a:gd name="T17" fmla="*/ 31 h 58"/>
                <a:gd name="T18" fmla="*/ 62 w 100"/>
                <a:gd name="T19" fmla="*/ 0 h 58"/>
                <a:gd name="T20" fmla="*/ 36 w 100"/>
                <a:gd name="T21" fmla="*/ 3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58">
                  <a:moveTo>
                    <a:pt x="36" y="37"/>
                  </a:moveTo>
                  <a:cubicBezTo>
                    <a:pt x="32" y="40"/>
                    <a:pt x="27" y="40"/>
                    <a:pt x="23" y="42"/>
                  </a:cubicBezTo>
                  <a:cubicBezTo>
                    <a:pt x="29" y="42"/>
                    <a:pt x="34" y="40"/>
                    <a:pt x="40" y="40"/>
                  </a:cubicBezTo>
                  <a:cubicBezTo>
                    <a:pt x="61" y="37"/>
                    <a:pt x="85" y="40"/>
                    <a:pt x="100" y="22"/>
                  </a:cubicBezTo>
                  <a:cubicBezTo>
                    <a:pt x="94" y="35"/>
                    <a:pt x="80" y="45"/>
                    <a:pt x="68" y="49"/>
                  </a:cubicBezTo>
                  <a:cubicBezTo>
                    <a:pt x="46" y="58"/>
                    <a:pt x="25" y="48"/>
                    <a:pt x="4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0" y="41"/>
                    <a:pt x="19" y="38"/>
                    <a:pt x="27" y="31"/>
                  </a:cubicBezTo>
                  <a:cubicBezTo>
                    <a:pt x="39" y="20"/>
                    <a:pt x="49" y="9"/>
                    <a:pt x="62" y="0"/>
                  </a:cubicBezTo>
                  <a:cubicBezTo>
                    <a:pt x="53" y="12"/>
                    <a:pt x="51" y="30"/>
                    <a:pt x="36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28B8D0F4-31CE-442A-A428-E3846E29CC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38601" y="3694113"/>
              <a:ext cx="374650" cy="212725"/>
            </a:xfrm>
            <a:custGeom>
              <a:avLst/>
              <a:gdLst>
                <a:gd name="T0" fmla="*/ 71 w 99"/>
                <a:gd name="T1" fmla="*/ 30 h 56"/>
                <a:gd name="T2" fmla="*/ 99 w 99"/>
                <a:gd name="T3" fmla="*/ 42 h 56"/>
                <a:gd name="T4" fmla="*/ 91 w 99"/>
                <a:gd name="T5" fmla="*/ 44 h 56"/>
                <a:gd name="T6" fmla="*/ 32 w 99"/>
                <a:gd name="T7" fmla="*/ 49 h 56"/>
                <a:gd name="T8" fmla="*/ 0 w 99"/>
                <a:gd name="T9" fmla="*/ 22 h 56"/>
                <a:gd name="T10" fmla="*/ 67 w 99"/>
                <a:gd name="T11" fmla="*/ 40 h 56"/>
                <a:gd name="T12" fmla="*/ 76 w 99"/>
                <a:gd name="T13" fmla="*/ 41 h 56"/>
                <a:gd name="T14" fmla="*/ 67 w 99"/>
                <a:gd name="T15" fmla="*/ 38 h 56"/>
                <a:gd name="T16" fmla="*/ 37 w 99"/>
                <a:gd name="T17" fmla="*/ 0 h 56"/>
                <a:gd name="T18" fmla="*/ 71 w 99"/>
                <a:gd name="T19" fmla="*/ 3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56">
                  <a:moveTo>
                    <a:pt x="71" y="30"/>
                  </a:moveTo>
                  <a:cubicBezTo>
                    <a:pt x="79" y="37"/>
                    <a:pt x="89" y="40"/>
                    <a:pt x="99" y="42"/>
                  </a:cubicBezTo>
                  <a:cubicBezTo>
                    <a:pt x="97" y="43"/>
                    <a:pt x="94" y="43"/>
                    <a:pt x="91" y="44"/>
                  </a:cubicBezTo>
                  <a:cubicBezTo>
                    <a:pt x="72" y="48"/>
                    <a:pt x="52" y="56"/>
                    <a:pt x="32" y="49"/>
                  </a:cubicBezTo>
                  <a:cubicBezTo>
                    <a:pt x="19" y="45"/>
                    <a:pt x="6" y="35"/>
                    <a:pt x="0" y="22"/>
                  </a:cubicBezTo>
                  <a:cubicBezTo>
                    <a:pt x="17" y="41"/>
                    <a:pt x="44" y="35"/>
                    <a:pt x="67" y="40"/>
                  </a:cubicBezTo>
                  <a:cubicBezTo>
                    <a:pt x="70" y="40"/>
                    <a:pt x="73" y="42"/>
                    <a:pt x="76" y="41"/>
                  </a:cubicBezTo>
                  <a:cubicBezTo>
                    <a:pt x="74" y="40"/>
                    <a:pt x="70" y="40"/>
                    <a:pt x="67" y="38"/>
                  </a:cubicBezTo>
                  <a:cubicBezTo>
                    <a:pt x="49" y="32"/>
                    <a:pt x="47" y="13"/>
                    <a:pt x="37" y="0"/>
                  </a:cubicBezTo>
                  <a:cubicBezTo>
                    <a:pt x="49" y="8"/>
                    <a:pt x="60" y="19"/>
                    <a:pt x="71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00D3F498-AD53-414D-805A-4F2A6B2361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8138" y="3838576"/>
              <a:ext cx="847725" cy="169863"/>
            </a:xfrm>
            <a:custGeom>
              <a:avLst/>
              <a:gdLst>
                <a:gd name="T0" fmla="*/ 181 w 224"/>
                <a:gd name="T1" fmla="*/ 18 h 45"/>
                <a:gd name="T2" fmla="*/ 224 w 224"/>
                <a:gd name="T3" fmla="*/ 13 h 45"/>
                <a:gd name="T4" fmla="*/ 201 w 224"/>
                <a:gd name="T5" fmla="*/ 29 h 45"/>
                <a:gd name="T6" fmla="*/ 147 w 224"/>
                <a:gd name="T7" fmla="*/ 18 h 45"/>
                <a:gd name="T8" fmla="*/ 128 w 224"/>
                <a:gd name="T9" fmla="*/ 9 h 45"/>
                <a:gd name="T10" fmla="*/ 120 w 224"/>
                <a:gd name="T11" fmla="*/ 9 h 45"/>
                <a:gd name="T12" fmla="*/ 160 w 224"/>
                <a:gd name="T13" fmla="*/ 37 h 45"/>
                <a:gd name="T14" fmla="*/ 153 w 224"/>
                <a:gd name="T15" fmla="*/ 44 h 45"/>
                <a:gd name="T16" fmla="*/ 113 w 224"/>
                <a:gd name="T17" fmla="*/ 12 h 45"/>
                <a:gd name="T18" fmla="*/ 105 w 224"/>
                <a:gd name="T19" fmla="*/ 15 h 45"/>
                <a:gd name="T20" fmla="*/ 72 w 224"/>
                <a:gd name="T21" fmla="*/ 45 h 45"/>
                <a:gd name="T22" fmla="*/ 64 w 224"/>
                <a:gd name="T23" fmla="*/ 38 h 45"/>
                <a:gd name="T24" fmla="*/ 105 w 224"/>
                <a:gd name="T25" fmla="*/ 9 h 45"/>
                <a:gd name="T26" fmla="*/ 70 w 224"/>
                <a:gd name="T27" fmla="*/ 23 h 45"/>
                <a:gd name="T28" fmla="*/ 23 w 224"/>
                <a:gd name="T29" fmla="*/ 30 h 45"/>
                <a:gd name="T30" fmla="*/ 0 w 224"/>
                <a:gd name="T31" fmla="*/ 15 h 45"/>
                <a:gd name="T32" fmla="*/ 45 w 224"/>
                <a:gd name="T33" fmla="*/ 18 h 45"/>
                <a:gd name="T34" fmla="*/ 106 w 224"/>
                <a:gd name="T35" fmla="*/ 5 h 45"/>
                <a:gd name="T36" fmla="*/ 116 w 224"/>
                <a:gd name="T37" fmla="*/ 6 h 45"/>
                <a:gd name="T38" fmla="*/ 166 w 224"/>
                <a:gd name="T39" fmla="*/ 12 h 45"/>
                <a:gd name="T40" fmla="*/ 181 w 224"/>
                <a:gd name="T41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4" h="45">
                  <a:moveTo>
                    <a:pt x="181" y="18"/>
                  </a:moveTo>
                  <a:cubicBezTo>
                    <a:pt x="195" y="23"/>
                    <a:pt x="212" y="22"/>
                    <a:pt x="224" y="13"/>
                  </a:cubicBezTo>
                  <a:cubicBezTo>
                    <a:pt x="218" y="21"/>
                    <a:pt x="210" y="26"/>
                    <a:pt x="201" y="29"/>
                  </a:cubicBezTo>
                  <a:cubicBezTo>
                    <a:pt x="182" y="36"/>
                    <a:pt x="162" y="29"/>
                    <a:pt x="147" y="18"/>
                  </a:cubicBezTo>
                  <a:cubicBezTo>
                    <a:pt x="141" y="14"/>
                    <a:pt x="136" y="8"/>
                    <a:pt x="128" y="9"/>
                  </a:cubicBezTo>
                  <a:cubicBezTo>
                    <a:pt x="125" y="9"/>
                    <a:pt x="122" y="9"/>
                    <a:pt x="120" y="9"/>
                  </a:cubicBezTo>
                  <a:cubicBezTo>
                    <a:pt x="134" y="16"/>
                    <a:pt x="148" y="25"/>
                    <a:pt x="160" y="37"/>
                  </a:cubicBezTo>
                  <a:cubicBezTo>
                    <a:pt x="158" y="40"/>
                    <a:pt x="156" y="42"/>
                    <a:pt x="153" y="44"/>
                  </a:cubicBezTo>
                  <a:cubicBezTo>
                    <a:pt x="141" y="31"/>
                    <a:pt x="128" y="19"/>
                    <a:pt x="113" y="12"/>
                  </a:cubicBezTo>
                  <a:cubicBezTo>
                    <a:pt x="110" y="12"/>
                    <a:pt x="108" y="14"/>
                    <a:pt x="105" y="15"/>
                  </a:cubicBezTo>
                  <a:cubicBezTo>
                    <a:pt x="93" y="23"/>
                    <a:pt x="81" y="33"/>
                    <a:pt x="72" y="45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77" y="26"/>
                    <a:pt x="90" y="16"/>
                    <a:pt x="105" y="9"/>
                  </a:cubicBezTo>
                  <a:cubicBezTo>
                    <a:pt x="90" y="5"/>
                    <a:pt x="81" y="17"/>
                    <a:pt x="70" y="23"/>
                  </a:cubicBezTo>
                  <a:cubicBezTo>
                    <a:pt x="57" y="32"/>
                    <a:pt x="39" y="36"/>
                    <a:pt x="23" y="30"/>
                  </a:cubicBezTo>
                  <a:cubicBezTo>
                    <a:pt x="15" y="27"/>
                    <a:pt x="6" y="22"/>
                    <a:pt x="0" y="15"/>
                  </a:cubicBezTo>
                  <a:cubicBezTo>
                    <a:pt x="13" y="23"/>
                    <a:pt x="31" y="24"/>
                    <a:pt x="45" y="18"/>
                  </a:cubicBezTo>
                  <a:cubicBezTo>
                    <a:pt x="64" y="10"/>
                    <a:pt x="83" y="0"/>
                    <a:pt x="106" y="5"/>
                  </a:cubicBezTo>
                  <a:cubicBezTo>
                    <a:pt x="109" y="5"/>
                    <a:pt x="112" y="9"/>
                    <a:pt x="116" y="6"/>
                  </a:cubicBezTo>
                  <a:cubicBezTo>
                    <a:pt x="133" y="1"/>
                    <a:pt x="151" y="4"/>
                    <a:pt x="166" y="12"/>
                  </a:cubicBezTo>
                  <a:lnTo>
                    <a:pt x="181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A64C349-566F-41EB-9B3F-EE211C898BA2}"/>
              </a:ext>
            </a:extLst>
          </p:cNvPr>
          <p:cNvSpPr txBox="1"/>
          <p:nvPr userDrawn="1"/>
        </p:nvSpPr>
        <p:spPr>
          <a:xfrm>
            <a:off x="816684" y="6877926"/>
            <a:ext cx="4196152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600" b="1" baseline="0" dirty="0">
                <a:solidFill>
                  <a:schemeClr val="tx1"/>
                </a:solidFill>
              </a:rPr>
              <a:t>UNITED</a:t>
            </a:r>
            <a:r>
              <a:rPr lang="en-US" sz="600" b="1" dirty="0">
                <a:solidFill>
                  <a:schemeClr val="bg1"/>
                </a:solidFill>
              </a:rPr>
              <a:t> </a:t>
            </a:r>
            <a:r>
              <a:rPr lang="en-US" sz="600" b="1" baseline="0" dirty="0">
                <a:solidFill>
                  <a:schemeClr val="tx1"/>
                </a:solidFill>
              </a:rPr>
              <a:t>NATIONS</a:t>
            </a:r>
            <a:r>
              <a:rPr lang="en-US" sz="600" b="1" dirty="0">
                <a:solidFill>
                  <a:schemeClr val="bg1"/>
                </a:solidFill>
              </a:rPr>
              <a:t> </a:t>
            </a:r>
            <a:endParaRPr lang="en-US" sz="600" b="1" baseline="0" dirty="0">
              <a:solidFill>
                <a:schemeClr val="tx1"/>
              </a:solidFill>
            </a:endParaRPr>
          </a:p>
          <a:p>
            <a:r>
              <a:rPr lang="en-US" sz="600" baseline="0" dirty="0">
                <a:solidFill>
                  <a:schemeClr val="tx1"/>
                </a:solidFill>
              </a:rPr>
              <a:t>DEPARTMENT</a:t>
            </a:r>
            <a:r>
              <a:rPr lang="en-US" sz="600" dirty="0">
                <a:solidFill>
                  <a:schemeClr val="bg1"/>
                </a:solidFill>
              </a:rPr>
              <a:t> </a:t>
            </a:r>
            <a:r>
              <a:rPr lang="en-US" sz="600" baseline="0" dirty="0">
                <a:solidFill>
                  <a:schemeClr val="tx1"/>
                </a:solidFill>
              </a:rPr>
              <a:t>OF</a:t>
            </a:r>
            <a:r>
              <a:rPr lang="en-US" sz="600" dirty="0">
                <a:solidFill>
                  <a:schemeClr val="bg1"/>
                </a:solidFill>
              </a:rPr>
              <a:t> </a:t>
            </a:r>
            <a:r>
              <a:rPr lang="en-US" sz="600" baseline="0" dirty="0">
                <a:solidFill>
                  <a:schemeClr val="tx1"/>
                </a:solidFill>
              </a:rPr>
              <a:t>OPERATIONAL</a:t>
            </a:r>
            <a:r>
              <a:rPr lang="en-US" sz="600" dirty="0">
                <a:solidFill>
                  <a:schemeClr val="bg1"/>
                </a:solidFill>
              </a:rPr>
              <a:t> </a:t>
            </a:r>
            <a:r>
              <a:rPr lang="en-US" sz="600" baseline="0" dirty="0">
                <a:solidFill>
                  <a:schemeClr val="tx1"/>
                </a:solidFill>
              </a:rPr>
              <a:t>SUPPORT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690FFD1-9B0D-4ECF-AFD3-03FE47EF3F1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907035" y="76200"/>
            <a:ext cx="1849740" cy="1704157"/>
            <a:chOff x="17454" y="1303"/>
            <a:chExt cx="464234" cy="427420"/>
          </a:xfrm>
        </p:grpSpPr>
        <p:pic>
          <p:nvPicPr>
            <p:cNvPr id="35" name="Graphic 3">
              <a:extLst>
                <a:ext uri="{FF2B5EF4-FFF2-40B4-BE49-F238E27FC236}">
                  <a16:creationId xmlns:a16="http://schemas.microsoft.com/office/drawing/2014/main" id="{067076E0-BCC5-402B-A5C3-C0904693BB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909593">
              <a:off x="208638" y="1303"/>
              <a:ext cx="273050" cy="236220"/>
            </a:xfrm>
            <a:prstGeom prst="rect">
              <a:avLst/>
            </a:prstGeom>
          </p:spPr>
        </p:pic>
        <p:pic>
          <p:nvPicPr>
            <p:cNvPr id="36" name="Graphic 4">
              <a:extLst>
                <a:ext uri="{FF2B5EF4-FFF2-40B4-BE49-F238E27FC236}">
                  <a16:creationId xmlns:a16="http://schemas.microsoft.com/office/drawing/2014/main" id="{6730E97D-3A2A-4F07-8141-BBF0F6E644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909593">
              <a:off x="17454" y="51747"/>
              <a:ext cx="273050" cy="236220"/>
            </a:xfrm>
            <a:prstGeom prst="rect">
              <a:avLst/>
            </a:prstGeom>
          </p:spPr>
        </p:pic>
        <p:pic>
          <p:nvPicPr>
            <p:cNvPr id="37" name="Graphic 11">
              <a:extLst>
                <a:ext uri="{FF2B5EF4-FFF2-40B4-BE49-F238E27FC236}">
                  <a16:creationId xmlns:a16="http://schemas.microsoft.com/office/drawing/2014/main" id="{645C7D03-580A-4B83-B2B0-ABCD6A6E4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909593">
              <a:off x="156828" y="192503"/>
              <a:ext cx="273050" cy="236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8753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812290C-5F1F-4B32-824D-953A288F333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108045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6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D6046D9-654B-4561-87FC-6DF9EA730F3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225" y="1836738"/>
            <a:ext cx="8449056" cy="4207633"/>
          </a:xfrm>
        </p:spPr>
        <p:txBody>
          <a:bodyPr/>
          <a:lstStyle>
            <a:lvl1pPr marL="233363" indent="-233363"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-223838">
              <a:defRPr sz="1600">
                <a:solidFill>
                  <a:schemeClr val="bg2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30225" y="2362200"/>
            <a:ext cx="2560320" cy="3686175"/>
          </a:xfrm>
        </p:spPr>
        <p:txBody>
          <a:bodyPr tIns="91440"/>
          <a:lstStyle>
            <a:lvl1pPr marL="137160" indent="-137160"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320040" indent="-18288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585216" indent="-173736">
              <a:lnSpc>
                <a:spcPct val="114000"/>
              </a:lnSpc>
              <a:spcBef>
                <a:spcPts val="0"/>
              </a:spcBef>
              <a:defRPr sz="1200"/>
            </a:lvl3pPr>
            <a:lvl4pPr>
              <a:lnSpc>
                <a:spcPct val="114000"/>
              </a:lnSpc>
              <a:spcBef>
                <a:spcPts val="0"/>
              </a:spcBef>
              <a:defRPr sz="1300"/>
            </a:lvl4pPr>
            <a:lvl5pPr>
              <a:lnSpc>
                <a:spcPct val="114000"/>
              </a:lnSpc>
              <a:spcBef>
                <a:spcPts val="0"/>
              </a:spcBef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6418961" y="2362200"/>
            <a:ext cx="2560320" cy="3686175"/>
          </a:xfrm>
        </p:spPr>
        <p:txBody>
          <a:bodyPr tIns="91440"/>
          <a:lstStyle>
            <a:lvl1pPr marL="137160" indent="-137160"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274320" indent="-182880">
              <a:buFont typeface="Arial" panose="020B0604020202020204" pitchFamily="34" charset="0"/>
              <a:buChar char="-"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585216" indent="-173736">
              <a:defRPr sz="12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3474593" y="2362200"/>
            <a:ext cx="2560320" cy="3686175"/>
          </a:xfrm>
        </p:spPr>
        <p:txBody>
          <a:bodyPr tIns="91440"/>
          <a:lstStyle>
            <a:lvl1pPr marL="136525" indent="-136525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defRPr lang="en-US" sz="14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74320" indent="-18288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-"/>
              <a:defRPr lang="en-US" sz="14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85216" indent="-173736">
              <a:lnSpc>
                <a:spcPct val="114000"/>
              </a:lnSpc>
              <a:spcBef>
                <a:spcPts val="0"/>
              </a:spcBef>
              <a:defRPr sz="1200"/>
            </a:lvl3pPr>
            <a:lvl4pPr>
              <a:lnSpc>
                <a:spcPct val="114000"/>
              </a:lnSpc>
              <a:spcBef>
                <a:spcPts val="0"/>
              </a:spcBef>
              <a:defRPr sz="1300"/>
            </a:lvl4pPr>
            <a:lvl5pPr>
              <a:lnSpc>
                <a:spcPct val="114000"/>
              </a:lnSpc>
              <a:spcBef>
                <a:spcPts val="0"/>
              </a:spcBef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95A3AA65-EA59-4FBF-98C0-2AEFD5896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238" y="765364"/>
            <a:ext cx="8449247" cy="7967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5161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5E987C8-4F07-4F6F-A456-833539496F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09490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1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53FA6A3-438D-451C-BEBD-0EA60D35D94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2362200"/>
            <a:ext cx="8293259" cy="400110"/>
          </a:xfrm>
        </p:spPr>
        <p:txBody>
          <a:bodyPr tIns="0" bIns="0" anchor="t">
            <a:spAutoFit/>
          </a:bodyPr>
          <a:lstStyle>
            <a:lvl1pPr algn="l">
              <a:defRPr sz="2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8703812" y="105206"/>
            <a:ext cx="976671" cy="1167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58935B8-EBE9-429A-8B80-CD9E1C326DF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907035" y="76200"/>
            <a:ext cx="1849740" cy="1704157"/>
            <a:chOff x="17454" y="1303"/>
            <a:chExt cx="464234" cy="427420"/>
          </a:xfrm>
        </p:grpSpPr>
        <p:pic>
          <p:nvPicPr>
            <p:cNvPr id="13" name="Graphic 3">
              <a:extLst>
                <a:ext uri="{FF2B5EF4-FFF2-40B4-BE49-F238E27FC236}">
                  <a16:creationId xmlns:a16="http://schemas.microsoft.com/office/drawing/2014/main" id="{3FDA8050-7B30-4EA3-A6AA-78CE566A7B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909593">
              <a:off x="208638" y="1303"/>
              <a:ext cx="273050" cy="236220"/>
            </a:xfrm>
            <a:prstGeom prst="rect">
              <a:avLst/>
            </a:prstGeom>
          </p:spPr>
        </p:pic>
        <p:pic>
          <p:nvPicPr>
            <p:cNvPr id="14" name="Graphic 4">
              <a:extLst>
                <a:ext uri="{FF2B5EF4-FFF2-40B4-BE49-F238E27FC236}">
                  <a16:creationId xmlns:a16="http://schemas.microsoft.com/office/drawing/2014/main" id="{8DC50A3A-9FCD-4CA3-94B5-611912ED1A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909593">
              <a:off x="17454" y="51747"/>
              <a:ext cx="273050" cy="236220"/>
            </a:xfrm>
            <a:prstGeom prst="rect">
              <a:avLst/>
            </a:prstGeom>
          </p:spPr>
        </p:pic>
        <p:pic>
          <p:nvPicPr>
            <p:cNvPr id="15" name="Graphic 11">
              <a:extLst>
                <a:ext uri="{FF2B5EF4-FFF2-40B4-BE49-F238E27FC236}">
                  <a16:creationId xmlns:a16="http://schemas.microsoft.com/office/drawing/2014/main" id="{158B34B8-5624-442A-9910-E54FBA6E90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909593">
              <a:off x="156828" y="192503"/>
              <a:ext cx="273050" cy="236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473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3" y="0"/>
            <a:ext cx="9756648" cy="73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>
            <a:grpSpLocks noChangeAspect="1"/>
          </p:cNvGrpSpPr>
          <p:nvPr userDrawn="1"/>
        </p:nvGrpSpPr>
        <p:grpSpPr>
          <a:xfrm>
            <a:off x="513563" y="6400611"/>
            <a:ext cx="799037" cy="672075"/>
            <a:chOff x="3883026" y="2846388"/>
            <a:chExt cx="1381125" cy="1162051"/>
          </a:xfrm>
          <a:solidFill>
            <a:schemeClr val="tx1"/>
          </a:solidFill>
        </p:grpSpPr>
        <p:sp>
          <p:nvSpPr>
            <p:cNvPr id="5" name="Freeform 5"/>
            <p:cNvSpPr>
              <a:spLocks noEditPoints="1"/>
            </p:cNvSpPr>
            <p:nvPr userDrawn="1"/>
          </p:nvSpPr>
          <p:spPr bwMode="auto">
            <a:xfrm>
              <a:off x="4049713" y="2846388"/>
              <a:ext cx="1022350" cy="998538"/>
            </a:xfrm>
            <a:custGeom>
              <a:avLst/>
              <a:gdLst>
                <a:gd name="T0" fmla="*/ 140 w 270"/>
                <a:gd name="T1" fmla="*/ 7 h 264"/>
                <a:gd name="T2" fmla="*/ 199 w 270"/>
                <a:gd name="T3" fmla="*/ 40 h 264"/>
                <a:gd name="T4" fmla="*/ 53 w 270"/>
                <a:gd name="T5" fmla="*/ 41 h 264"/>
                <a:gd name="T6" fmla="*/ 146 w 270"/>
                <a:gd name="T7" fmla="*/ 21 h 264"/>
                <a:gd name="T8" fmla="*/ 141 w 270"/>
                <a:gd name="T9" fmla="*/ 52 h 264"/>
                <a:gd name="T10" fmla="*/ 190 w 270"/>
                <a:gd name="T11" fmla="*/ 68 h 264"/>
                <a:gd name="T12" fmla="*/ 209 w 270"/>
                <a:gd name="T13" fmla="*/ 94 h 264"/>
                <a:gd name="T14" fmla="*/ 210 w 270"/>
                <a:gd name="T15" fmla="*/ 116 h 264"/>
                <a:gd name="T16" fmla="*/ 221 w 270"/>
                <a:gd name="T17" fmla="*/ 90 h 264"/>
                <a:gd name="T18" fmla="*/ 184 w 270"/>
                <a:gd name="T19" fmla="*/ 49 h 264"/>
                <a:gd name="T20" fmla="*/ 198 w 270"/>
                <a:gd name="T21" fmla="*/ 33 h 264"/>
                <a:gd name="T22" fmla="*/ 225 w 270"/>
                <a:gd name="T23" fmla="*/ 44 h 264"/>
                <a:gd name="T24" fmla="*/ 260 w 270"/>
                <a:gd name="T25" fmla="*/ 125 h 264"/>
                <a:gd name="T26" fmla="*/ 63 w 270"/>
                <a:gd name="T27" fmla="*/ 59 h 264"/>
                <a:gd name="T28" fmla="*/ 134 w 270"/>
                <a:gd name="T29" fmla="*/ 77 h 264"/>
                <a:gd name="T30" fmla="*/ 185 w 270"/>
                <a:gd name="T31" fmla="*/ 76 h 264"/>
                <a:gd name="T32" fmla="*/ 61 w 270"/>
                <a:gd name="T33" fmla="*/ 126 h 264"/>
                <a:gd name="T34" fmla="*/ 180 w 270"/>
                <a:gd name="T35" fmla="*/ 97 h 264"/>
                <a:gd name="T36" fmla="*/ 207 w 270"/>
                <a:gd name="T37" fmla="*/ 112 h 264"/>
                <a:gd name="T38" fmla="*/ 74 w 270"/>
                <a:gd name="T39" fmla="*/ 122 h 264"/>
                <a:gd name="T40" fmla="*/ 141 w 270"/>
                <a:gd name="T41" fmla="*/ 83 h 264"/>
                <a:gd name="T42" fmla="*/ 156 w 270"/>
                <a:gd name="T43" fmla="*/ 107 h 264"/>
                <a:gd name="T44" fmla="*/ 113 w 270"/>
                <a:gd name="T45" fmla="*/ 100 h 264"/>
                <a:gd name="T46" fmla="*/ 134 w 270"/>
                <a:gd name="T47" fmla="*/ 98 h 264"/>
                <a:gd name="T48" fmla="*/ 120 w 270"/>
                <a:gd name="T49" fmla="*/ 132 h 264"/>
                <a:gd name="T50" fmla="*/ 119 w 270"/>
                <a:gd name="T51" fmla="*/ 134 h 264"/>
                <a:gd name="T52" fmla="*/ 121 w 270"/>
                <a:gd name="T53" fmla="*/ 142 h 264"/>
                <a:gd name="T54" fmla="*/ 142 w 270"/>
                <a:gd name="T55" fmla="*/ 145 h 264"/>
                <a:gd name="T56" fmla="*/ 140 w 270"/>
                <a:gd name="T57" fmla="*/ 114 h 264"/>
                <a:gd name="T58" fmla="*/ 72 w 270"/>
                <a:gd name="T59" fmla="*/ 138 h 264"/>
                <a:gd name="T60" fmla="*/ 98 w 270"/>
                <a:gd name="T61" fmla="*/ 164 h 264"/>
                <a:gd name="T62" fmla="*/ 81 w 270"/>
                <a:gd name="T63" fmla="*/ 139 h 264"/>
                <a:gd name="T64" fmla="*/ 201 w 270"/>
                <a:gd name="T65" fmla="*/ 125 h 264"/>
                <a:gd name="T66" fmla="*/ 240 w 270"/>
                <a:gd name="T67" fmla="*/ 132 h 264"/>
                <a:gd name="T68" fmla="*/ 241 w 270"/>
                <a:gd name="T69" fmla="*/ 132 h 264"/>
                <a:gd name="T70" fmla="*/ 201 w 270"/>
                <a:gd name="T71" fmla="*/ 184 h 264"/>
                <a:gd name="T72" fmla="*/ 67 w 270"/>
                <a:gd name="T73" fmla="*/ 134 h 264"/>
                <a:gd name="T74" fmla="*/ 32 w 270"/>
                <a:gd name="T75" fmla="*/ 189 h 264"/>
                <a:gd name="T76" fmla="*/ 42 w 270"/>
                <a:gd name="T77" fmla="*/ 181 h 264"/>
                <a:gd name="T78" fmla="*/ 29 w 270"/>
                <a:gd name="T79" fmla="*/ 156 h 264"/>
                <a:gd name="T80" fmla="*/ 36 w 270"/>
                <a:gd name="T81" fmla="*/ 132 h 264"/>
                <a:gd name="T82" fmla="*/ 52 w 270"/>
                <a:gd name="T83" fmla="*/ 143 h 264"/>
                <a:gd name="T84" fmla="*/ 107 w 270"/>
                <a:gd name="T85" fmla="*/ 146 h 264"/>
                <a:gd name="T86" fmla="*/ 111 w 270"/>
                <a:gd name="T87" fmla="*/ 149 h 264"/>
                <a:gd name="T88" fmla="*/ 166 w 270"/>
                <a:gd name="T89" fmla="*/ 150 h 264"/>
                <a:gd name="T90" fmla="*/ 181 w 270"/>
                <a:gd name="T91" fmla="*/ 159 h 264"/>
                <a:gd name="T92" fmla="*/ 181 w 270"/>
                <a:gd name="T93" fmla="*/ 176 h 264"/>
                <a:gd name="T94" fmla="*/ 196 w 270"/>
                <a:gd name="T95" fmla="*/ 169 h 264"/>
                <a:gd name="T96" fmla="*/ 134 w 270"/>
                <a:gd name="T97" fmla="*/ 162 h 264"/>
                <a:gd name="T98" fmla="*/ 157 w 270"/>
                <a:gd name="T99" fmla="*/ 162 h 264"/>
                <a:gd name="T100" fmla="*/ 145 w 270"/>
                <a:gd name="T101" fmla="*/ 168 h 264"/>
                <a:gd name="T102" fmla="*/ 153 w 270"/>
                <a:gd name="T103" fmla="*/ 179 h 264"/>
                <a:gd name="T104" fmla="*/ 121 w 270"/>
                <a:gd name="T105" fmla="*/ 183 h 264"/>
                <a:gd name="T106" fmla="*/ 192 w 270"/>
                <a:gd name="T107" fmla="*/ 206 h 264"/>
                <a:gd name="T108" fmla="*/ 88 w 270"/>
                <a:gd name="T109" fmla="*/ 188 h 264"/>
                <a:gd name="T110" fmla="*/ 71 w 270"/>
                <a:gd name="T111" fmla="*/ 198 h 264"/>
                <a:gd name="T112" fmla="*/ 200 w 270"/>
                <a:gd name="T113" fmla="*/ 211 h 264"/>
                <a:gd name="T114" fmla="*/ 222 w 270"/>
                <a:gd name="T115" fmla="*/ 217 h 264"/>
                <a:gd name="T116" fmla="*/ 134 w 270"/>
                <a:gd name="T117" fmla="*/ 231 h 264"/>
                <a:gd name="T118" fmla="*/ 149 w 270"/>
                <a:gd name="T119" fmla="*/ 211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0" h="264">
                  <a:moveTo>
                    <a:pt x="253" y="73"/>
                  </a:moveTo>
                  <a:cubicBezTo>
                    <a:pt x="266" y="99"/>
                    <a:pt x="270" y="134"/>
                    <a:pt x="261" y="163"/>
                  </a:cubicBezTo>
                  <a:cubicBezTo>
                    <a:pt x="253" y="197"/>
                    <a:pt x="224" y="232"/>
                    <a:pt x="190" y="246"/>
                  </a:cubicBezTo>
                  <a:cubicBezTo>
                    <a:pt x="153" y="264"/>
                    <a:pt x="99" y="260"/>
                    <a:pt x="66" y="236"/>
                  </a:cubicBezTo>
                  <a:cubicBezTo>
                    <a:pt x="19" y="204"/>
                    <a:pt x="0" y="148"/>
                    <a:pt x="14" y="94"/>
                  </a:cubicBezTo>
                  <a:cubicBezTo>
                    <a:pt x="23" y="62"/>
                    <a:pt x="48" y="29"/>
                    <a:pt x="80" y="14"/>
                  </a:cubicBezTo>
                  <a:cubicBezTo>
                    <a:pt x="97" y="5"/>
                    <a:pt x="117" y="1"/>
                    <a:pt x="138" y="0"/>
                  </a:cubicBezTo>
                  <a:cubicBezTo>
                    <a:pt x="186" y="0"/>
                    <a:pt x="232" y="29"/>
                    <a:pt x="253" y="73"/>
                  </a:cubicBezTo>
                  <a:close/>
                  <a:moveTo>
                    <a:pt x="140" y="7"/>
                  </a:moveTo>
                  <a:cubicBezTo>
                    <a:pt x="141" y="12"/>
                    <a:pt x="141" y="19"/>
                    <a:pt x="141" y="24"/>
                  </a:cubicBezTo>
                  <a:cubicBezTo>
                    <a:pt x="141" y="24"/>
                    <a:pt x="141" y="23"/>
                    <a:pt x="141" y="23"/>
                  </a:cubicBezTo>
                  <a:cubicBezTo>
                    <a:pt x="142" y="22"/>
                    <a:pt x="143" y="23"/>
                    <a:pt x="143" y="24"/>
                  </a:cubicBezTo>
                  <a:cubicBezTo>
                    <a:pt x="143" y="24"/>
                    <a:pt x="144" y="26"/>
                    <a:pt x="143" y="27"/>
                  </a:cubicBezTo>
                  <a:cubicBezTo>
                    <a:pt x="144" y="27"/>
                    <a:pt x="144" y="26"/>
                    <a:pt x="145" y="26"/>
                  </a:cubicBezTo>
                  <a:cubicBezTo>
                    <a:pt x="159" y="27"/>
                    <a:pt x="173" y="31"/>
                    <a:pt x="185" y="38"/>
                  </a:cubicBezTo>
                  <a:cubicBezTo>
                    <a:pt x="185" y="38"/>
                    <a:pt x="185" y="38"/>
                    <a:pt x="185" y="38"/>
                  </a:cubicBezTo>
                  <a:cubicBezTo>
                    <a:pt x="187" y="37"/>
                    <a:pt x="191" y="35"/>
                    <a:pt x="193" y="37"/>
                  </a:cubicBezTo>
                  <a:cubicBezTo>
                    <a:pt x="196" y="36"/>
                    <a:pt x="197" y="40"/>
                    <a:pt x="199" y="40"/>
                  </a:cubicBezTo>
                  <a:cubicBezTo>
                    <a:pt x="202" y="42"/>
                    <a:pt x="206" y="46"/>
                    <a:pt x="206" y="49"/>
                  </a:cubicBezTo>
                  <a:cubicBezTo>
                    <a:pt x="207" y="50"/>
                    <a:pt x="209" y="51"/>
                    <a:pt x="209" y="52"/>
                  </a:cubicBezTo>
                  <a:cubicBezTo>
                    <a:pt x="211" y="48"/>
                    <a:pt x="215" y="45"/>
                    <a:pt x="218" y="41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01" y="22"/>
                    <a:pt x="178" y="12"/>
                    <a:pt x="153" y="8"/>
                  </a:cubicBezTo>
                  <a:cubicBezTo>
                    <a:pt x="149" y="7"/>
                    <a:pt x="144" y="8"/>
                    <a:pt x="140" y="7"/>
                  </a:cubicBezTo>
                  <a:close/>
                  <a:moveTo>
                    <a:pt x="133" y="7"/>
                  </a:moveTo>
                  <a:cubicBezTo>
                    <a:pt x="108" y="8"/>
                    <a:pt x="85" y="17"/>
                    <a:pt x="65" y="32"/>
                  </a:cubicBezTo>
                  <a:cubicBezTo>
                    <a:pt x="61" y="34"/>
                    <a:pt x="57" y="38"/>
                    <a:pt x="53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9" y="44"/>
                    <a:pt x="64" y="50"/>
                    <a:pt x="68" y="54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87" y="36"/>
                    <a:pt x="109" y="27"/>
                    <a:pt x="133" y="26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9"/>
                    <a:pt x="133" y="9"/>
                    <a:pt x="133" y="9"/>
                  </a:cubicBezTo>
                  <a:lnTo>
                    <a:pt x="133" y="7"/>
                  </a:lnTo>
                  <a:close/>
                  <a:moveTo>
                    <a:pt x="155" y="17"/>
                  </a:moveTo>
                  <a:cubicBezTo>
                    <a:pt x="146" y="21"/>
                    <a:pt x="146" y="21"/>
                    <a:pt x="146" y="21"/>
                  </a:cubicBezTo>
                  <a:cubicBezTo>
                    <a:pt x="145" y="21"/>
                    <a:pt x="144" y="20"/>
                    <a:pt x="143" y="21"/>
                  </a:cubicBezTo>
                  <a:cubicBezTo>
                    <a:pt x="143" y="21"/>
                    <a:pt x="143" y="22"/>
                    <a:pt x="143" y="22"/>
                  </a:cubicBezTo>
                  <a:cubicBezTo>
                    <a:pt x="147" y="27"/>
                    <a:pt x="153" y="24"/>
                    <a:pt x="157" y="23"/>
                  </a:cubicBezTo>
                  <a:cubicBezTo>
                    <a:pt x="160" y="25"/>
                    <a:pt x="163" y="23"/>
                    <a:pt x="165" y="21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3" y="18"/>
                    <a:pt x="159" y="17"/>
                    <a:pt x="155" y="17"/>
                  </a:cubicBezTo>
                  <a:close/>
                  <a:moveTo>
                    <a:pt x="140" y="33"/>
                  </a:moveTo>
                  <a:cubicBezTo>
                    <a:pt x="141" y="34"/>
                    <a:pt x="141" y="34"/>
                    <a:pt x="141" y="34"/>
                  </a:cubicBezTo>
                  <a:cubicBezTo>
                    <a:pt x="141" y="40"/>
                    <a:pt x="141" y="46"/>
                    <a:pt x="141" y="52"/>
                  </a:cubicBezTo>
                  <a:cubicBezTo>
                    <a:pt x="143" y="51"/>
                    <a:pt x="145" y="52"/>
                    <a:pt x="148" y="52"/>
                  </a:cubicBezTo>
                  <a:cubicBezTo>
                    <a:pt x="160" y="54"/>
                    <a:pt x="172" y="58"/>
                    <a:pt x="182" y="66"/>
                  </a:cubicBezTo>
                  <a:cubicBezTo>
                    <a:pt x="181" y="64"/>
                    <a:pt x="180" y="63"/>
                    <a:pt x="179" y="61"/>
                  </a:cubicBezTo>
                  <a:cubicBezTo>
                    <a:pt x="180" y="61"/>
                    <a:pt x="180" y="61"/>
                    <a:pt x="180" y="61"/>
                  </a:cubicBezTo>
                  <a:cubicBezTo>
                    <a:pt x="180" y="59"/>
                    <a:pt x="178" y="58"/>
                    <a:pt x="178" y="56"/>
                  </a:cubicBezTo>
                  <a:cubicBezTo>
                    <a:pt x="178" y="56"/>
                    <a:pt x="179" y="55"/>
                    <a:pt x="179" y="56"/>
                  </a:cubicBezTo>
                  <a:cubicBezTo>
                    <a:pt x="181" y="58"/>
                    <a:pt x="183" y="60"/>
                    <a:pt x="185" y="62"/>
                  </a:cubicBezTo>
                  <a:cubicBezTo>
                    <a:pt x="186" y="62"/>
                    <a:pt x="187" y="62"/>
                    <a:pt x="188" y="63"/>
                  </a:cubicBezTo>
                  <a:cubicBezTo>
                    <a:pt x="190" y="64"/>
                    <a:pt x="189" y="67"/>
                    <a:pt x="190" y="68"/>
                  </a:cubicBezTo>
                  <a:cubicBezTo>
                    <a:pt x="191" y="72"/>
                    <a:pt x="195" y="74"/>
                    <a:pt x="195" y="78"/>
                  </a:cubicBezTo>
                  <a:cubicBezTo>
                    <a:pt x="195" y="78"/>
                    <a:pt x="196" y="78"/>
                    <a:pt x="197" y="78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200" y="84"/>
                    <a:pt x="200" y="85"/>
                    <a:pt x="201" y="86"/>
                  </a:cubicBezTo>
                  <a:cubicBezTo>
                    <a:pt x="203" y="86"/>
                    <a:pt x="204" y="84"/>
                    <a:pt x="206" y="84"/>
                  </a:cubicBezTo>
                  <a:cubicBezTo>
                    <a:pt x="208" y="86"/>
                    <a:pt x="205" y="88"/>
                    <a:pt x="205" y="89"/>
                  </a:cubicBezTo>
                  <a:cubicBezTo>
                    <a:pt x="206" y="89"/>
                    <a:pt x="208" y="88"/>
                    <a:pt x="208" y="89"/>
                  </a:cubicBezTo>
                  <a:cubicBezTo>
                    <a:pt x="209" y="91"/>
                    <a:pt x="207" y="92"/>
                    <a:pt x="207" y="92"/>
                  </a:cubicBezTo>
                  <a:cubicBezTo>
                    <a:pt x="207" y="94"/>
                    <a:pt x="208" y="94"/>
                    <a:pt x="209" y="94"/>
                  </a:cubicBezTo>
                  <a:cubicBezTo>
                    <a:pt x="210" y="94"/>
                    <a:pt x="211" y="95"/>
                    <a:pt x="210" y="96"/>
                  </a:cubicBezTo>
                  <a:cubicBezTo>
                    <a:pt x="213" y="99"/>
                    <a:pt x="209" y="103"/>
                    <a:pt x="211" y="107"/>
                  </a:cubicBezTo>
                  <a:cubicBezTo>
                    <a:pt x="212" y="109"/>
                    <a:pt x="211" y="111"/>
                    <a:pt x="209" y="113"/>
                  </a:cubicBezTo>
                  <a:cubicBezTo>
                    <a:pt x="209" y="116"/>
                    <a:pt x="207" y="117"/>
                    <a:pt x="206" y="120"/>
                  </a:cubicBezTo>
                  <a:cubicBezTo>
                    <a:pt x="202" y="120"/>
                    <a:pt x="202" y="120"/>
                    <a:pt x="202" y="120"/>
                  </a:cubicBezTo>
                  <a:cubicBezTo>
                    <a:pt x="201" y="122"/>
                    <a:pt x="204" y="124"/>
                    <a:pt x="202" y="125"/>
                  </a:cubicBezTo>
                  <a:cubicBezTo>
                    <a:pt x="209" y="125"/>
                    <a:pt x="209" y="125"/>
                    <a:pt x="209" y="125"/>
                  </a:cubicBezTo>
                  <a:cubicBezTo>
                    <a:pt x="209" y="125"/>
                    <a:pt x="209" y="125"/>
                    <a:pt x="209" y="125"/>
                  </a:cubicBezTo>
                  <a:cubicBezTo>
                    <a:pt x="208" y="122"/>
                    <a:pt x="208" y="118"/>
                    <a:pt x="210" y="116"/>
                  </a:cubicBezTo>
                  <a:cubicBezTo>
                    <a:pt x="211" y="113"/>
                    <a:pt x="211" y="110"/>
                    <a:pt x="213" y="109"/>
                  </a:cubicBezTo>
                  <a:cubicBezTo>
                    <a:pt x="213" y="108"/>
                    <a:pt x="214" y="108"/>
                    <a:pt x="215" y="109"/>
                  </a:cubicBezTo>
                  <a:cubicBezTo>
                    <a:pt x="215" y="111"/>
                    <a:pt x="215" y="113"/>
                    <a:pt x="213" y="115"/>
                  </a:cubicBezTo>
                  <a:cubicBezTo>
                    <a:pt x="216" y="118"/>
                    <a:pt x="215" y="122"/>
                    <a:pt x="215" y="126"/>
                  </a:cubicBezTo>
                  <a:cubicBezTo>
                    <a:pt x="222" y="125"/>
                    <a:pt x="228" y="125"/>
                    <a:pt x="234" y="125"/>
                  </a:cubicBezTo>
                  <a:cubicBezTo>
                    <a:pt x="234" y="124"/>
                    <a:pt x="234" y="124"/>
                    <a:pt x="234" y="124"/>
                  </a:cubicBezTo>
                  <a:cubicBezTo>
                    <a:pt x="233" y="112"/>
                    <a:pt x="230" y="101"/>
                    <a:pt x="225" y="91"/>
                  </a:cubicBezTo>
                  <a:cubicBezTo>
                    <a:pt x="224" y="91"/>
                    <a:pt x="223" y="92"/>
                    <a:pt x="221" y="92"/>
                  </a:cubicBezTo>
                  <a:cubicBezTo>
                    <a:pt x="221" y="91"/>
                    <a:pt x="221" y="91"/>
                    <a:pt x="221" y="90"/>
                  </a:cubicBezTo>
                  <a:cubicBezTo>
                    <a:pt x="218" y="88"/>
                    <a:pt x="217" y="85"/>
                    <a:pt x="214" y="82"/>
                  </a:cubicBezTo>
                  <a:cubicBezTo>
                    <a:pt x="210" y="83"/>
                    <a:pt x="209" y="79"/>
                    <a:pt x="206" y="79"/>
                  </a:cubicBezTo>
                  <a:cubicBezTo>
                    <a:pt x="203" y="78"/>
                    <a:pt x="205" y="73"/>
                    <a:pt x="201" y="74"/>
                  </a:cubicBezTo>
                  <a:cubicBezTo>
                    <a:pt x="200" y="74"/>
                    <a:pt x="198" y="72"/>
                    <a:pt x="197" y="70"/>
                  </a:cubicBezTo>
                  <a:cubicBezTo>
                    <a:pt x="197" y="67"/>
                    <a:pt x="197" y="63"/>
                    <a:pt x="194" y="61"/>
                  </a:cubicBezTo>
                  <a:cubicBezTo>
                    <a:pt x="191" y="60"/>
                    <a:pt x="190" y="63"/>
                    <a:pt x="188" y="63"/>
                  </a:cubicBezTo>
                  <a:cubicBezTo>
                    <a:pt x="187" y="62"/>
                    <a:pt x="187" y="61"/>
                    <a:pt x="187" y="59"/>
                  </a:cubicBezTo>
                  <a:cubicBezTo>
                    <a:pt x="187" y="59"/>
                    <a:pt x="186" y="58"/>
                    <a:pt x="186" y="57"/>
                  </a:cubicBezTo>
                  <a:cubicBezTo>
                    <a:pt x="189" y="53"/>
                    <a:pt x="182" y="53"/>
                    <a:pt x="184" y="49"/>
                  </a:cubicBezTo>
                  <a:cubicBezTo>
                    <a:pt x="183" y="46"/>
                    <a:pt x="180" y="45"/>
                    <a:pt x="179" y="43"/>
                  </a:cubicBezTo>
                  <a:cubicBezTo>
                    <a:pt x="169" y="38"/>
                    <a:pt x="159" y="35"/>
                    <a:pt x="148" y="34"/>
                  </a:cubicBezTo>
                  <a:cubicBezTo>
                    <a:pt x="145" y="33"/>
                    <a:pt x="143" y="34"/>
                    <a:pt x="140" y="33"/>
                  </a:cubicBezTo>
                  <a:close/>
                  <a:moveTo>
                    <a:pt x="198" y="33"/>
                  </a:moveTo>
                  <a:cubicBezTo>
                    <a:pt x="197" y="34"/>
                    <a:pt x="196" y="32"/>
                    <a:pt x="194" y="33"/>
                  </a:cubicBezTo>
                  <a:cubicBezTo>
                    <a:pt x="194" y="34"/>
                    <a:pt x="194" y="34"/>
                    <a:pt x="195" y="35"/>
                  </a:cubicBezTo>
                  <a:cubicBezTo>
                    <a:pt x="197" y="36"/>
                    <a:pt x="198" y="40"/>
                    <a:pt x="201" y="39"/>
                  </a:cubicBezTo>
                  <a:cubicBezTo>
                    <a:pt x="202" y="38"/>
                    <a:pt x="201" y="37"/>
                    <a:pt x="201" y="35"/>
                  </a:cubicBezTo>
                  <a:cubicBezTo>
                    <a:pt x="200" y="34"/>
                    <a:pt x="199" y="33"/>
                    <a:pt x="198" y="33"/>
                  </a:cubicBezTo>
                  <a:close/>
                  <a:moveTo>
                    <a:pt x="83" y="50"/>
                  </a:moveTo>
                  <a:cubicBezTo>
                    <a:pt x="79" y="53"/>
                    <a:pt x="76" y="56"/>
                    <a:pt x="72" y="59"/>
                  </a:cubicBezTo>
                  <a:cubicBezTo>
                    <a:pt x="76" y="62"/>
                    <a:pt x="80" y="67"/>
                    <a:pt x="85" y="71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96" y="61"/>
                    <a:pt x="109" y="55"/>
                    <a:pt x="123" y="52"/>
                  </a:cubicBezTo>
                  <a:cubicBezTo>
                    <a:pt x="127" y="52"/>
                    <a:pt x="130" y="51"/>
                    <a:pt x="133" y="52"/>
                  </a:cubicBezTo>
                  <a:cubicBezTo>
                    <a:pt x="133" y="46"/>
                    <a:pt x="133" y="39"/>
                    <a:pt x="133" y="33"/>
                  </a:cubicBezTo>
                  <a:cubicBezTo>
                    <a:pt x="115" y="34"/>
                    <a:pt x="98" y="40"/>
                    <a:pt x="83" y="50"/>
                  </a:cubicBezTo>
                  <a:close/>
                  <a:moveTo>
                    <a:pt x="225" y="44"/>
                  </a:moveTo>
                  <a:cubicBezTo>
                    <a:pt x="222" y="49"/>
                    <a:pt x="217" y="53"/>
                    <a:pt x="213" y="58"/>
                  </a:cubicBezTo>
                  <a:cubicBezTo>
                    <a:pt x="210" y="58"/>
                    <a:pt x="210" y="58"/>
                    <a:pt x="210" y="58"/>
                  </a:cubicBezTo>
                  <a:cubicBezTo>
                    <a:pt x="212" y="59"/>
                    <a:pt x="212" y="60"/>
                    <a:pt x="213" y="61"/>
                  </a:cubicBezTo>
                  <a:cubicBezTo>
                    <a:pt x="218" y="64"/>
                    <a:pt x="219" y="69"/>
                    <a:pt x="223" y="71"/>
                  </a:cubicBezTo>
                  <a:cubicBezTo>
                    <a:pt x="225" y="76"/>
                    <a:pt x="231" y="80"/>
                    <a:pt x="231" y="85"/>
                  </a:cubicBezTo>
                  <a:cubicBezTo>
                    <a:pt x="236" y="98"/>
                    <a:pt x="240" y="111"/>
                    <a:pt x="240" y="125"/>
                  </a:cubicBezTo>
                  <a:cubicBezTo>
                    <a:pt x="240" y="126"/>
                    <a:pt x="240" y="126"/>
                    <a:pt x="240" y="126"/>
                  </a:cubicBezTo>
                  <a:cubicBezTo>
                    <a:pt x="241" y="126"/>
                    <a:pt x="241" y="126"/>
                    <a:pt x="242" y="125"/>
                  </a:cubicBezTo>
                  <a:cubicBezTo>
                    <a:pt x="260" y="125"/>
                    <a:pt x="260" y="125"/>
                    <a:pt x="260" y="125"/>
                  </a:cubicBezTo>
                  <a:cubicBezTo>
                    <a:pt x="259" y="123"/>
                    <a:pt x="259" y="121"/>
                    <a:pt x="259" y="118"/>
                  </a:cubicBezTo>
                  <a:cubicBezTo>
                    <a:pt x="256" y="90"/>
                    <a:pt x="244" y="66"/>
                    <a:pt x="225" y="44"/>
                  </a:cubicBezTo>
                  <a:close/>
                  <a:moveTo>
                    <a:pt x="50" y="45"/>
                  </a:moveTo>
                  <a:cubicBezTo>
                    <a:pt x="32" y="65"/>
                    <a:pt x="20" y="88"/>
                    <a:pt x="17" y="114"/>
                  </a:cubicBezTo>
                  <a:cubicBezTo>
                    <a:pt x="16" y="118"/>
                    <a:pt x="17" y="122"/>
                    <a:pt x="16" y="126"/>
                  </a:cubicBezTo>
                  <a:cubicBezTo>
                    <a:pt x="22" y="126"/>
                    <a:pt x="29" y="126"/>
                    <a:pt x="36" y="126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6" y="103"/>
                    <a:pt x="43" y="85"/>
                    <a:pt x="54" y="69"/>
                  </a:cubicBezTo>
                  <a:cubicBezTo>
                    <a:pt x="57" y="66"/>
                    <a:pt x="59" y="61"/>
                    <a:pt x="63" y="59"/>
                  </a:cubicBezTo>
                  <a:cubicBezTo>
                    <a:pt x="59" y="55"/>
                    <a:pt x="55" y="51"/>
                    <a:pt x="50" y="46"/>
                  </a:cubicBezTo>
                  <a:lnTo>
                    <a:pt x="50" y="45"/>
                  </a:lnTo>
                  <a:close/>
                  <a:moveTo>
                    <a:pt x="134" y="58"/>
                  </a:moveTo>
                  <a:cubicBezTo>
                    <a:pt x="133" y="59"/>
                    <a:pt x="133" y="59"/>
                    <a:pt x="133" y="59"/>
                  </a:cubicBezTo>
                  <a:cubicBezTo>
                    <a:pt x="116" y="60"/>
                    <a:pt x="102" y="67"/>
                    <a:pt x="90" y="77"/>
                  </a:cubicBezTo>
                  <a:cubicBezTo>
                    <a:pt x="95" y="80"/>
                    <a:pt x="99" y="85"/>
                    <a:pt x="104" y="89"/>
                  </a:cubicBezTo>
                  <a:cubicBezTo>
                    <a:pt x="104" y="89"/>
                    <a:pt x="104" y="88"/>
                    <a:pt x="105" y="88"/>
                  </a:cubicBezTo>
                  <a:cubicBezTo>
                    <a:pt x="111" y="84"/>
                    <a:pt x="117" y="80"/>
                    <a:pt x="124" y="78"/>
                  </a:cubicBezTo>
                  <a:cubicBezTo>
                    <a:pt x="127" y="78"/>
                    <a:pt x="130" y="76"/>
                    <a:pt x="134" y="77"/>
                  </a:cubicBezTo>
                  <a:cubicBezTo>
                    <a:pt x="133" y="71"/>
                    <a:pt x="133" y="64"/>
                    <a:pt x="134" y="58"/>
                  </a:cubicBezTo>
                  <a:close/>
                  <a:moveTo>
                    <a:pt x="140" y="58"/>
                  </a:moveTo>
                  <a:cubicBezTo>
                    <a:pt x="141" y="59"/>
                    <a:pt x="141" y="59"/>
                    <a:pt x="141" y="59"/>
                  </a:cubicBezTo>
                  <a:cubicBezTo>
                    <a:pt x="141" y="77"/>
                    <a:pt x="141" y="77"/>
                    <a:pt x="141" y="77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53" y="78"/>
                    <a:pt x="163" y="81"/>
                    <a:pt x="171" y="88"/>
                  </a:cubicBezTo>
                  <a:cubicBezTo>
                    <a:pt x="172" y="89"/>
                    <a:pt x="172" y="89"/>
                    <a:pt x="172" y="89"/>
                  </a:cubicBezTo>
                  <a:cubicBezTo>
                    <a:pt x="175" y="85"/>
                    <a:pt x="179" y="82"/>
                    <a:pt x="182" y="78"/>
                  </a:cubicBezTo>
                  <a:cubicBezTo>
                    <a:pt x="185" y="76"/>
                    <a:pt x="185" y="76"/>
                    <a:pt x="185" y="76"/>
                  </a:cubicBezTo>
                  <a:cubicBezTo>
                    <a:pt x="184" y="76"/>
                    <a:pt x="184" y="76"/>
                    <a:pt x="184" y="76"/>
                  </a:cubicBezTo>
                  <a:cubicBezTo>
                    <a:pt x="177" y="70"/>
                    <a:pt x="169" y="65"/>
                    <a:pt x="161" y="62"/>
                  </a:cubicBezTo>
                  <a:cubicBezTo>
                    <a:pt x="154" y="60"/>
                    <a:pt x="147" y="59"/>
                    <a:pt x="140" y="58"/>
                  </a:cubicBezTo>
                  <a:close/>
                  <a:moveTo>
                    <a:pt x="67" y="63"/>
                  </a:moveTo>
                  <a:cubicBezTo>
                    <a:pt x="67" y="64"/>
                    <a:pt x="67" y="64"/>
                    <a:pt x="67" y="64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49" y="88"/>
                    <a:pt x="43" y="106"/>
                    <a:pt x="42" y="126"/>
                  </a:cubicBezTo>
                  <a:cubicBezTo>
                    <a:pt x="59" y="126"/>
                    <a:pt x="59" y="126"/>
                    <a:pt x="59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0" y="126"/>
                    <a:pt x="61" y="125"/>
                    <a:pt x="60" y="124"/>
                  </a:cubicBezTo>
                  <a:cubicBezTo>
                    <a:pt x="62" y="106"/>
                    <a:pt x="68" y="90"/>
                    <a:pt x="81" y="76"/>
                  </a:cubicBezTo>
                  <a:cubicBezTo>
                    <a:pt x="76" y="72"/>
                    <a:pt x="71" y="68"/>
                    <a:pt x="67" y="63"/>
                  </a:cubicBezTo>
                  <a:close/>
                  <a:moveTo>
                    <a:pt x="189" y="81"/>
                  </a:moveTo>
                  <a:cubicBezTo>
                    <a:pt x="189" y="81"/>
                    <a:pt x="189" y="81"/>
                    <a:pt x="189" y="81"/>
                  </a:cubicBezTo>
                  <a:cubicBezTo>
                    <a:pt x="183" y="88"/>
                    <a:pt x="177" y="94"/>
                    <a:pt x="171" y="100"/>
                  </a:cubicBezTo>
                  <a:cubicBezTo>
                    <a:pt x="171" y="101"/>
                    <a:pt x="172" y="102"/>
                    <a:pt x="173" y="102"/>
                  </a:cubicBezTo>
                  <a:cubicBezTo>
                    <a:pt x="173" y="100"/>
                    <a:pt x="174" y="99"/>
                    <a:pt x="174" y="97"/>
                  </a:cubicBezTo>
                  <a:cubicBezTo>
                    <a:pt x="175" y="95"/>
                    <a:pt x="178" y="97"/>
                    <a:pt x="180" y="97"/>
                  </a:cubicBezTo>
                  <a:cubicBezTo>
                    <a:pt x="183" y="96"/>
                    <a:pt x="186" y="98"/>
                    <a:pt x="189" y="98"/>
                  </a:cubicBezTo>
                  <a:cubicBezTo>
                    <a:pt x="191" y="99"/>
                    <a:pt x="191" y="102"/>
                    <a:pt x="193" y="103"/>
                  </a:cubicBezTo>
                  <a:cubicBezTo>
                    <a:pt x="194" y="104"/>
                    <a:pt x="194" y="105"/>
                    <a:pt x="193" y="105"/>
                  </a:cubicBezTo>
                  <a:cubicBezTo>
                    <a:pt x="193" y="110"/>
                    <a:pt x="196" y="104"/>
                    <a:pt x="198" y="105"/>
                  </a:cubicBezTo>
                  <a:cubicBezTo>
                    <a:pt x="199" y="106"/>
                    <a:pt x="200" y="106"/>
                    <a:pt x="201" y="107"/>
                  </a:cubicBezTo>
                  <a:cubicBezTo>
                    <a:pt x="202" y="109"/>
                    <a:pt x="204" y="108"/>
                    <a:pt x="204" y="110"/>
                  </a:cubicBezTo>
                  <a:cubicBezTo>
                    <a:pt x="204" y="111"/>
                    <a:pt x="203" y="111"/>
                    <a:pt x="202" y="112"/>
                  </a:cubicBezTo>
                  <a:cubicBezTo>
                    <a:pt x="203" y="114"/>
                    <a:pt x="200" y="115"/>
                    <a:pt x="201" y="117"/>
                  </a:cubicBezTo>
                  <a:cubicBezTo>
                    <a:pt x="205" y="118"/>
                    <a:pt x="205" y="114"/>
                    <a:pt x="207" y="112"/>
                  </a:cubicBezTo>
                  <a:cubicBezTo>
                    <a:pt x="206" y="108"/>
                    <a:pt x="205" y="105"/>
                    <a:pt x="203" y="102"/>
                  </a:cubicBezTo>
                  <a:cubicBezTo>
                    <a:pt x="201" y="101"/>
                    <a:pt x="200" y="99"/>
                    <a:pt x="198" y="99"/>
                  </a:cubicBezTo>
                  <a:cubicBezTo>
                    <a:pt x="194" y="97"/>
                    <a:pt x="198" y="94"/>
                    <a:pt x="198" y="92"/>
                  </a:cubicBezTo>
                  <a:cubicBezTo>
                    <a:pt x="196" y="88"/>
                    <a:pt x="192" y="84"/>
                    <a:pt x="189" y="81"/>
                  </a:cubicBezTo>
                  <a:close/>
                  <a:moveTo>
                    <a:pt x="85" y="81"/>
                  </a:moveTo>
                  <a:cubicBezTo>
                    <a:pt x="77" y="92"/>
                    <a:pt x="71" y="103"/>
                    <a:pt x="68" y="117"/>
                  </a:cubicBezTo>
                  <a:cubicBezTo>
                    <a:pt x="68" y="120"/>
                    <a:pt x="68" y="123"/>
                    <a:pt x="67" y="126"/>
                  </a:cubicBezTo>
                  <a:cubicBezTo>
                    <a:pt x="69" y="125"/>
                    <a:pt x="72" y="126"/>
                    <a:pt x="75" y="126"/>
                  </a:cubicBezTo>
                  <a:cubicBezTo>
                    <a:pt x="73" y="125"/>
                    <a:pt x="74" y="123"/>
                    <a:pt x="74" y="122"/>
                  </a:cubicBezTo>
                  <a:cubicBezTo>
                    <a:pt x="73" y="121"/>
                    <a:pt x="73" y="119"/>
                    <a:pt x="75" y="118"/>
                  </a:cubicBezTo>
                  <a:cubicBezTo>
                    <a:pt x="74" y="115"/>
                    <a:pt x="77" y="114"/>
                    <a:pt x="78" y="111"/>
                  </a:cubicBezTo>
                  <a:cubicBezTo>
                    <a:pt x="78" y="109"/>
                    <a:pt x="81" y="110"/>
                    <a:pt x="83" y="109"/>
                  </a:cubicBezTo>
                  <a:cubicBezTo>
                    <a:pt x="84" y="108"/>
                    <a:pt x="83" y="108"/>
                    <a:pt x="83" y="107"/>
                  </a:cubicBezTo>
                  <a:cubicBezTo>
                    <a:pt x="84" y="105"/>
                    <a:pt x="86" y="105"/>
                    <a:pt x="88" y="104"/>
                  </a:cubicBezTo>
                  <a:cubicBezTo>
                    <a:pt x="89" y="103"/>
                    <a:pt x="90" y="101"/>
                    <a:pt x="92" y="100"/>
                  </a:cubicBezTo>
                  <a:cubicBezTo>
                    <a:pt x="96" y="100"/>
                    <a:pt x="96" y="95"/>
                    <a:pt x="100" y="94"/>
                  </a:cubicBezTo>
                  <a:cubicBezTo>
                    <a:pt x="95" y="91"/>
                    <a:pt x="90" y="86"/>
                    <a:pt x="85" y="81"/>
                  </a:cubicBezTo>
                  <a:close/>
                  <a:moveTo>
                    <a:pt x="141" y="83"/>
                  </a:moveTo>
                  <a:cubicBezTo>
                    <a:pt x="142" y="87"/>
                    <a:pt x="141" y="92"/>
                    <a:pt x="141" y="97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47" y="96"/>
                    <a:pt x="150" y="95"/>
                    <a:pt x="152" y="93"/>
                  </a:cubicBezTo>
                  <a:cubicBezTo>
                    <a:pt x="152" y="93"/>
                    <a:pt x="153" y="93"/>
                    <a:pt x="154" y="94"/>
                  </a:cubicBezTo>
                  <a:cubicBezTo>
                    <a:pt x="154" y="96"/>
                    <a:pt x="154" y="98"/>
                    <a:pt x="153" y="99"/>
                  </a:cubicBezTo>
                  <a:cubicBezTo>
                    <a:pt x="152" y="103"/>
                    <a:pt x="147" y="103"/>
                    <a:pt x="145" y="106"/>
                  </a:cubicBezTo>
                  <a:cubicBezTo>
                    <a:pt x="147" y="106"/>
                    <a:pt x="147" y="105"/>
                    <a:pt x="149" y="105"/>
                  </a:cubicBezTo>
                  <a:cubicBezTo>
                    <a:pt x="150" y="105"/>
                    <a:pt x="152" y="106"/>
                    <a:pt x="153" y="107"/>
                  </a:cubicBezTo>
                  <a:cubicBezTo>
                    <a:pt x="154" y="108"/>
                    <a:pt x="155" y="107"/>
                    <a:pt x="156" y="107"/>
                  </a:cubicBezTo>
                  <a:cubicBezTo>
                    <a:pt x="157" y="102"/>
                    <a:pt x="164" y="102"/>
                    <a:pt x="166" y="97"/>
                  </a:cubicBezTo>
                  <a:cubicBezTo>
                    <a:pt x="164" y="98"/>
                    <a:pt x="164" y="98"/>
                    <a:pt x="164" y="98"/>
                  </a:cubicBezTo>
                  <a:cubicBezTo>
                    <a:pt x="164" y="97"/>
                    <a:pt x="163" y="97"/>
                    <a:pt x="163" y="96"/>
                  </a:cubicBezTo>
                  <a:cubicBezTo>
                    <a:pt x="164" y="95"/>
                    <a:pt x="165" y="94"/>
                    <a:pt x="166" y="93"/>
                  </a:cubicBezTo>
                  <a:cubicBezTo>
                    <a:pt x="161" y="90"/>
                    <a:pt x="155" y="87"/>
                    <a:pt x="148" y="85"/>
                  </a:cubicBezTo>
                  <a:cubicBezTo>
                    <a:pt x="146" y="84"/>
                    <a:pt x="143" y="84"/>
                    <a:pt x="141" y="83"/>
                  </a:cubicBezTo>
                  <a:close/>
                  <a:moveTo>
                    <a:pt x="106" y="97"/>
                  </a:moveTo>
                  <a:cubicBezTo>
                    <a:pt x="108" y="97"/>
                    <a:pt x="108" y="97"/>
                    <a:pt x="108" y="97"/>
                  </a:cubicBezTo>
                  <a:cubicBezTo>
                    <a:pt x="109" y="98"/>
                    <a:pt x="112" y="98"/>
                    <a:pt x="113" y="100"/>
                  </a:cubicBezTo>
                  <a:cubicBezTo>
                    <a:pt x="113" y="101"/>
                    <a:pt x="112" y="101"/>
                    <a:pt x="112" y="102"/>
                  </a:cubicBezTo>
                  <a:cubicBezTo>
                    <a:pt x="112" y="102"/>
                    <a:pt x="113" y="102"/>
                    <a:pt x="113" y="103"/>
                  </a:cubicBezTo>
                  <a:cubicBezTo>
                    <a:pt x="114" y="103"/>
                    <a:pt x="114" y="102"/>
                    <a:pt x="114" y="101"/>
                  </a:cubicBezTo>
                  <a:cubicBezTo>
                    <a:pt x="116" y="100"/>
                    <a:pt x="116" y="103"/>
                    <a:pt x="118" y="103"/>
                  </a:cubicBezTo>
                  <a:cubicBezTo>
                    <a:pt x="119" y="102"/>
                    <a:pt x="120" y="102"/>
                    <a:pt x="121" y="103"/>
                  </a:cubicBezTo>
                  <a:cubicBezTo>
                    <a:pt x="122" y="103"/>
                    <a:pt x="124" y="103"/>
                    <a:pt x="124" y="102"/>
                  </a:cubicBezTo>
                  <a:cubicBezTo>
                    <a:pt x="126" y="100"/>
                    <a:pt x="125" y="96"/>
                    <a:pt x="128" y="95"/>
                  </a:cubicBezTo>
                  <a:cubicBezTo>
                    <a:pt x="129" y="96"/>
                    <a:pt x="128" y="97"/>
                    <a:pt x="129" y="97"/>
                  </a:cubicBezTo>
                  <a:cubicBezTo>
                    <a:pt x="131" y="98"/>
                    <a:pt x="133" y="96"/>
                    <a:pt x="134" y="98"/>
                  </a:cubicBezTo>
                  <a:cubicBezTo>
                    <a:pt x="133" y="94"/>
                    <a:pt x="133" y="88"/>
                    <a:pt x="133" y="84"/>
                  </a:cubicBezTo>
                  <a:cubicBezTo>
                    <a:pt x="123" y="85"/>
                    <a:pt x="114" y="89"/>
                    <a:pt x="106" y="97"/>
                  </a:cubicBezTo>
                  <a:close/>
                  <a:moveTo>
                    <a:pt x="137" y="107"/>
                  </a:moveTo>
                  <a:cubicBezTo>
                    <a:pt x="136" y="106"/>
                    <a:pt x="134" y="107"/>
                    <a:pt x="133" y="107"/>
                  </a:cubicBezTo>
                  <a:cubicBezTo>
                    <a:pt x="134" y="109"/>
                    <a:pt x="133" y="111"/>
                    <a:pt x="134" y="112"/>
                  </a:cubicBezTo>
                  <a:cubicBezTo>
                    <a:pt x="132" y="116"/>
                    <a:pt x="129" y="116"/>
                    <a:pt x="126" y="117"/>
                  </a:cubicBezTo>
                  <a:cubicBezTo>
                    <a:pt x="125" y="118"/>
                    <a:pt x="125" y="121"/>
                    <a:pt x="123" y="120"/>
                  </a:cubicBezTo>
                  <a:cubicBezTo>
                    <a:pt x="123" y="122"/>
                    <a:pt x="121" y="123"/>
                    <a:pt x="121" y="125"/>
                  </a:cubicBezTo>
                  <a:cubicBezTo>
                    <a:pt x="120" y="127"/>
                    <a:pt x="121" y="130"/>
                    <a:pt x="120" y="132"/>
                  </a:cubicBezTo>
                  <a:cubicBezTo>
                    <a:pt x="117" y="134"/>
                    <a:pt x="118" y="129"/>
                    <a:pt x="116" y="128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4" y="129"/>
                    <a:pt x="114" y="129"/>
                    <a:pt x="113" y="128"/>
                  </a:cubicBezTo>
                  <a:cubicBezTo>
                    <a:pt x="113" y="128"/>
                    <a:pt x="112" y="128"/>
                    <a:pt x="111" y="128"/>
                  </a:cubicBezTo>
                  <a:cubicBezTo>
                    <a:pt x="110" y="130"/>
                    <a:pt x="109" y="131"/>
                    <a:pt x="109" y="133"/>
                  </a:cubicBezTo>
                  <a:cubicBezTo>
                    <a:pt x="109" y="134"/>
                    <a:pt x="107" y="133"/>
                    <a:pt x="107" y="135"/>
                  </a:cubicBezTo>
                  <a:cubicBezTo>
                    <a:pt x="110" y="135"/>
                    <a:pt x="112" y="134"/>
                    <a:pt x="114" y="134"/>
                  </a:cubicBezTo>
                  <a:cubicBezTo>
                    <a:pt x="115" y="134"/>
                    <a:pt x="117" y="133"/>
                    <a:pt x="118" y="133"/>
                  </a:cubicBezTo>
                  <a:cubicBezTo>
                    <a:pt x="119" y="133"/>
                    <a:pt x="119" y="134"/>
                    <a:pt x="119" y="134"/>
                  </a:cubicBezTo>
                  <a:cubicBezTo>
                    <a:pt x="119" y="134"/>
                    <a:pt x="119" y="134"/>
                    <a:pt x="119" y="134"/>
                  </a:cubicBezTo>
                  <a:cubicBezTo>
                    <a:pt x="120" y="134"/>
                    <a:pt x="121" y="133"/>
                    <a:pt x="120" y="131"/>
                  </a:cubicBezTo>
                  <a:cubicBezTo>
                    <a:pt x="121" y="130"/>
                    <a:pt x="122" y="130"/>
                    <a:pt x="123" y="130"/>
                  </a:cubicBezTo>
                  <a:cubicBezTo>
                    <a:pt x="124" y="130"/>
                    <a:pt x="123" y="131"/>
                    <a:pt x="123" y="132"/>
                  </a:cubicBezTo>
                  <a:cubicBezTo>
                    <a:pt x="126" y="133"/>
                    <a:pt x="123" y="135"/>
                    <a:pt x="122" y="136"/>
                  </a:cubicBezTo>
                  <a:cubicBezTo>
                    <a:pt x="122" y="137"/>
                    <a:pt x="122" y="140"/>
                    <a:pt x="120" y="140"/>
                  </a:cubicBezTo>
                  <a:cubicBezTo>
                    <a:pt x="119" y="140"/>
                    <a:pt x="119" y="139"/>
                    <a:pt x="119" y="139"/>
                  </a:cubicBezTo>
                  <a:cubicBezTo>
                    <a:pt x="119" y="139"/>
                    <a:pt x="119" y="139"/>
                    <a:pt x="119" y="139"/>
                  </a:cubicBezTo>
                  <a:cubicBezTo>
                    <a:pt x="119" y="140"/>
                    <a:pt x="120" y="141"/>
                    <a:pt x="121" y="142"/>
                  </a:cubicBezTo>
                  <a:cubicBezTo>
                    <a:pt x="122" y="140"/>
                    <a:pt x="122" y="138"/>
                    <a:pt x="125" y="137"/>
                  </a:cubicBezTo>
                  <a:cubicBezTo>
                    <a:pt x="126" y="136"/>
                    <a:pt x="124" y="134"/>
                    <a:pt x="126" y="133"/>
                  </a:cubicBezTo>
                  <a:cubicBezTo>
                    <a:pt x="130" y="133"/>
                    <a:pt x="133" y="131"/>
                    <a:pt x="136" y="134"/>
                  </a:cubicBezTo>
                  <a:cubicBezTo>
                    <a:pt x="136" y="135"/>
                    <a:pt x="135" y="135"/>
                    <a:pt x="136" y="136"/>
                  </a:cubicBezTo>
                  <a:cubicBezTo>
                    <a:pt x="136" y="138"/>
                    <a:pt x="135" y="139"/>
                    <a:pt x="134" y="141"/>
                  </a:cubicBezTo>
                  <a:cubicBezTo>
                    <a:pt x="134" y="142"/>
                    <a:pt x="134" y="143"/>
                    <a:pt x="133" y="143"/>
                  </a:cubicBezTo>
                  <a:cubicBezTo>
                    <a:pt x="132" y="147"/>
                    <a:pt x="128" y="145"/>
                    <a:pt x="125" y="147"/>
                  </a:cubicBezTo>
                  <a:cubicBezTo>
                    <a:pt x="129" y="150"/>
                    <a:pt x="134" y="151"/>
                    <a:pt x="139" y="150"/>
                  </a:cubicBezTo>
                  <a:cubicBezTo>
                    <a:pt x="142" y="150"/>
                    <a:pt x="141" y="147"/>
                    <a:pt x="142" y="145"/>
                  </a:cubicBezTo>
                  <a:cubicBezTo>
                    <a:pt x="143" y="141"/>
                    <a:pt x="147" y="144"/>
                    <a:pt x="150" y="143"/>
                  </a:cubicBezTo>
                  <a:cubicBezTo>
                    <a:pt x="151" y="141"/>
                    <a:pt x="152" y="139"/>
                    <a:pt x="152" y="137"/>
                  </a:cubicBezTo>
                  <a:cubicBezTo>
                    <a:pt x="150" y="136"/>
                    <a:pt x="150" y="134"/>
                    <a:pt x="150" y="132"/>
                  </a:cubicBezTo>
                  <a:cubicBezTo>
                    <a:pt x="149" y="130"/>
                    <a:pt x="149" y="128"/>
                    <a:pt x="147" y="128"/>
                  </a:cubicBezTo>
                  <a:cubicBezTo>
                    <a:pt x="147" y="127"/>
                    <a:pt x="147" y="126"/>
                    <a:pt x="147" y="126"/>
                  </a:cubicBezTo>
                  <a:cubicBezTo>
                    <a:pt x="147" y="125"/>
                    <a:pt x="149" y="124"/>
                    <a:pt x="149" y="123"/>
                  </a:cubicBezTo>
                  <a:cubicBezTo>
                    <a:pt x="148" y="122"/>
                    <a:pt x="148" y="120"/>
                    <a:pt x="148" y="119"/>
                  </a:cubicBezTo>
                  <a:cubicBezTo>
                    <a:pt x="146" y="120"/>
                    <a:pt x="145" y="116"/>
                    <a:pt x="143" y="116"/>
                  </a:cubicBezTo>
                  <a:cubicBezTo>
                    <a:pt x="143" y="114"/>
                    <a:pt x="141" y="114"/>
                    <a:pt x="140" y="114"/>
                  </a:cubicBezTo>
                  <a:cubicBezTo>
                    <a:pt x="137" y="115"/>
                    <a:pt x="137" y="111"/>
                    <a:pt x="134" y="110"/>
                  </a:cubicBezTo>
                  <a:cubicBezTo>
                    <a:pt x="134" y="110"/>
                    <a:pt x="133" y="109"/>
                    <a:pt x="134" y="108"/>
                  </a:cubicBezTo>
                  <a:cubicBezTo>
                    <a:pt x="135" y="107"/>
                    <a:pt x="137" y="108"/>
                    <a:pt x="138" y="108"/>
                  </a:cubicBezTo>
                  <a:lnTo>
                    <a:pt x="137" y="107"/>
                  </a:lnTo>
                  <a:close/>
                  <a:moveTo>
                    <a:pt x="82" y="123"/>
                  </a:moveTo>
                  <a:cubicBezTo>
                    <a:pt x="77" y="125"/>
                    <a:pt x="83" y="129"/>
                    <a:pt x="81" y="132"/>
                  </a:cubicBezTo>
                  <a:cubicBezTo>
                    <a:pt x="81" y="134"/>
                    <a:pt x="79" y="132"/>
                    <a:pt x="77" y="133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76" y="138"/>
                    <a:pt x="74" y="137"/>
                    <a:pt x="72" y="138"/>
                  </a:cubicBezTo>
                  <a:cubicBezTo>
                    <a:pt x="72" y="139"/>
                    <a:pt x="72" y="141"/>
                    <a:pt x="73" y="142"/>
                  </a:cubicBezTo>
                  <a:cubicBezTo>
                    <a:pt x="71" y="146"/>
                    <a:pt x="77" y="147"/>
                    <a:pt x="77" y="151"/>
                  </a:cubicBezTo>
                  <a:cubicBezTo>
                    <a:pt x="79" y="153"/>
                    <a:pt x="77" y="156"/>
                    <a:pt x="79" y="158"/>
                  </a:cubicBezTo>
                  <a:cubicBezTo>
                    <a:pt x="80" y="162"/>
                    <a:pt x="79" y="168"/>
                    <a:pt x="82" y="171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4" y="178"/>
                    <a:pt x="80" y="177"/>
                    <a:pt x="80" y="180"/>
                  </a:cubicBezTo>
                  <a:cubicBezTo>
                    <a:pt x="81" y="179"/>
                    <a:pt x="81" y="180"/>
                    <a:pt x="81" y="181"/>
                  </a:cubicBezTo>
                  <a:cubicBezTo>
                    <a:pt x="81" y="181"/>
                    <a:pt x="81" y="181"/>
                    <a:pt x="81" y="181"/>
                  </a:cubicBezTo>
                  <a:cubicBezTo>
                    <a:pt x="86" y="175"/>
                    <a:pt x="92" y="169"/>
                    <a:pt x="98" y="164"/>
                  </a:cubicBezTo>
                  <a:cubicBezTo>
                    <a:pt x="95" y="161"/>
                    <a:pt x="95" y="161"/>
                    <a:pt x="95" y="161"/>
                  </a:cubicBezTo>
                  <a:cubicBezTo>
                    <a:pt x="91" y="155"/>
                    <a:pt x="87" y="147"/>
                    <a:pt x="86" y="139"/>
                  </a:cubicBezTo>
                  <a:cubicBezTo>
                    <a:pt x="84" y="139"/>
                    <a:pt x="84" y="139"/>
                    <a:pt x="84" y="139"/>
                  </a:cubicBezTo>
                  <a:cubicBezTo>
                    <a:pt x="84" y="141"/>
                    <a:pt x="83" y="142"/>
                    <a:pt x="83" y="144"/>
                  </a:cubicBezTo>
                  <a:cubicBezTo>
                    <a:pt x="82" y="145"/>
                    <a:pt x="82" y="145"/>
                    <a:pt x="82" y="145"/>
                  </a:cubicBezTo>
                  <a:cubicBezTo>
                    <a:pt x="81" y="145"/>
                    <a:pt x="80" y="144"/>
                    <a:pt x="79" y="143"/>
                  </a:cubicBezTo>
                  <a:cubicBezTo>
                    <a:pt x="79" y="142"/>
                    <a:pt x="78" y="141"/>
                    <a:pt x="79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1" y="140"/>
                    <a:pt x="81" y="139"/>
                    <a:pt x="81" y="139"/>
                  </a:cubicBezTo>
                  <a:cubicBezTo>
                    <a:pt x="81" y="137"/>
                    <a:pt x="80" y="136"/>
                    <a:pt x="81" y="134"/>
                  </a:cubicBezTo>
                  <a:cubicBezTo>
                    <a:pt x="82" y="134"/>
                    <a:pt x="83" y="136"/>
                    <a:pt x="84" y="136"/>
                  </a:cubicBezTo>
                  <a:cubicBezTo>
                    <a:pt x="85" y="137"/>
                    <a:pt x="86" y="136"/>
                    <a:pt x="87" y="135"/>
                  </a:cubicBezTo>
                  <a:cubicBezTo>
                    <a:pt x="87" y="134"/>
                    <a:pt x="88" y="133"/>
                    <a:pt x="87" y="132"/>
                  </a:cubicBezTo>
                  <a:cubicBezTo>
                    <a:pt x="88" y="130"/>
                    <a:pt x="87" y="127"/>
                    <a:pt x="86" y="125"/>
                  </a:cubicBezTo>
                  <a:cubicBezTo>
                    <a:pt x="86" y="123"/>
                    <a:pt x="83" y="123"/>
                    <a:pt x="82" y="123"/>
                  </a:cubicBezTo>
                  <a:close/>
                  <a:moveTo>
                    <a:pt x="201" y="125"/>
                  </a:moveTo>
                  <a:cubicBezTo>
                    <a:pt x="201" y="126"/>
                    <a:pt x="200" y="125"/>
                    <a:pt x="199" y="125"/>
                  </a:cubicBezTo>
                  <a:cubicBezTo>
                    <a:pt x="200" y="125"/>
                    <a:pt x="201" y="125"/>
                    <a:pt x="201" y="125"/>
                  </a:cubicBezTo>
                  <a:close/>
                  <a:moveTo>
                    <a:pt x="197" y="132"/>
                  </a:moveTo>
                  <a:cubicBezTo>
                    <a:pt x="199" y="133"/>
                    <a:pt x="199" y="133"/>
                    <a:pt x="199" y="133"/>
                  </a:cubicBezTo>
                  <a:cubicBezTo>
                    <a:pt x="201" y="135"/>
                    <a:pt x="200" y="138"/>
                    <a:pt x="202" y="139"/>
                  </a:cubicBezTo>
                  <a:cubicBezTo>
                    <a:pt x="204" y="140"/>
                    <a:pt x="205" y="143"/>
                    <a:pt x="206" y="145"/>
                  </a:cubicBezTo>
                  <a:cubicBezTo>
                    <a:pt x="207" y="145"/>
                    <a:pt x="207" y="144"/>
                    <a:pt x="207" y="143"/>
                  </a:cubicBezTo>
                  <a:cubicBezTo>
                    <a:pt x="208" y="140"/>
                    <a:pt x="208" y="136"/>
                    <a:pt x="209" y="132"/>
                  </a:cubicBezTo>
                  <a:cubicBezTo>
                    <a:pt x="205" y="133"/>
                    <a:pt x="201" y="133"/>
                    <a:pt x="197" y="132"/>
                  </a:cubicBezTo>
                  <a:close/>
                  <a:moveTo>
                    <a:pt x="241" y="132"/>
                  </a:moveTo>
                  <a:cubicBezTo>
                    <a:pt x="240" y="132"/>
                    <a:pt x="240" y="132"/>
                    <a:pt x="240" y="132"/>
                  </a:cubicBezTo>
                  <a:cubicBezTo>
                    <a:pt x="240" y="133"/>
                    <a:pt x="240" y="133"/>
                    <a:pt x="240" y="133"/>
                  </a:cubicBezTo>
                  <a:cubicBezTo>
                    <a:pt x="239" y="155"/>
                    <a:pt x="232" y="173"/>
                    <a:pt x="220" y="190"/>
                  </a:cubicBezTo>
                  <a:cubicBezTo>
                    <a:pt x="218" y="193"/>
                    <a:pt x="216" y="196"/>
                    <a:pt x="213" y="198"/>
                  </a:cubicBezTo>
                  <a:cubicBezTo>
                    <a:pt x="218" y="202"/>
                    <a:pt x="223" y="208"/>
                    <a:pt x="227" y="212"/>
                  </a:cubicBezTo>
                  <a:cubicBezTo>
                    <a:pt x="227" y="211"/>
                    <a:pt x="227" y="211"/>
                    <a:pt x="227" y="211"/>
                  </a:cubicBezTo>
                  <a:cubicBezTo>
                    <a:pt x="247" y="189"/>
                    <a:pt x="258" y="163"/>
                    <a:pt x="259" y="133"/>
                  </a:cubicBezTo>
                  <a:cubicBezTo>
                    <a:pt x="260" y="132"/>
                    <a:pt x="260" y="132"/>
                    <a:pt x="260" y="132"/>
                  </a:cubicBezTo>
                  <a:cubicBezTo>
                    <a:pt x="259" y="132"/>
                    <a:pt x="259" y="132"/>
                    <a:pt x="259" y="132"/>
                  </a:cubicBezTo>
                  <a:lnTo>
                    <a:pt x="241" y="132"/>
                  </a:lnTo>
                  <a:close/>
                  <a:moveTo>
                    <a:pt x="215" y="132"/>
                  </a:moveTo>
                  <a:cubicBezTo>
                    <a:pt x="216" y="136"/>
                    <a:pt x="215" y="140"/>
                    <a:pt x="214" y="143"/>
                  </a:cubicBezTo>
                  <a:cubicBezTo>
                    <a:pt x="217" y="146"/>
                    <a:pt x="217" y="146"/>
                    <a:pt x="217" y="146"/>
                  </a:cubicBezTo>
                  <a:cubicBezTo>
                    <a:pt x="217" y="147"/>
                    <a:pt x="217" y="148"/>
                    <a:pt x="216" y="149"/>
                  </a:cubicBezTo>
                  <a:cubicBezTo>
                    <a:pt x="215" y="149"/>
                    <a:pt x="214" y="149"/>
                    <a:pt x="213" y="148"/>
                  </a:cubicBezTo>
                  <a:cubicBezTo>
                    <a:pt x="210" y="157"/>
                    <a:pt x="207" y="165"/>
                    <a:pt x="202" y="173"/>
                  </a:cubicBezTo>
                  <a:cubicBezTo>
                    <a:pt x="200" y="176"/>
                    <a:pt x="198" y="179"/>
                    <a:pt x="195" y="181"/>
                  </a:cubicBezTo>
                  <a:cubicBezTo>
                    <a:pt x="201" y="186"/>
                    <a:pt x="201" y="186"/>
                    <a:pt x="201" y="186"/>
                  </a:cubicBezTo>
                  <a:cubicBezTo>
                    <a:pt x="201" y="185"/>
                    <a:pt x="201" y="185"/>
                    <a:pt x="201" y="184"/>
                  </a:cubicBezTo>
                  <a:cubicBezTo>
                    <a:pt x="201" y="184"/>
                    <a:pt x="201" y="183"/>
                    <a:pt x="202" y="183"/>
                  </a:cubicBezTo>
                  <a:cubicBezTo>
                    <a:pt x="205" y="183"/>
                    <a:pt x="205" y="186"/>
                    <a:pt x="207" y="187"/>
                  </a:cubicBezTo>
                  <a:cubicBezTo>
                    <a:pt x="207" y="190"/>
                    <a:pt x="209" y="192"/>
                    <a:pt x="208" y="194"/>
                  </a:cubicBezTo>
                  <a:cubicBezTo>
                    <a:pt x="224" y="177"/>
                    <a:pt x="232" y="156"/>
                    <a:pt x="234" y="133"/>
                  </a:cubicBezTo>
                  <a:cubicBezTo>
                    <a:pt x="234" y="132"/>
                    <a:pt x="234" y="132"/>
                    <a:pt x="234" y="132"/>
                  </a:cubicBezTo>
                  <a:cubicBezTo>
                    <a:pt x="229" y="133"/>
                    <a:pt x="223" y="132"/>
                    <a:pt x="217" y="132"/>
                  </a:cubicBezTo>
                  <a:lnTo>
                    <a:pt x="215" y="132"/>
                  </a:lnTo>
                  <a:close/>
                  <a:moveTo>
                    <a:pt x="66" y="132"/>
                  </a:moveTo>
                  <a:cubicBezTo>
                    <a:pt x="67" y="134"/>
                    <a:pt x="67" y="134"/>
                    <a:pt x="67" y="134"/>
                  </a:cubicBezTo>
                  <a:cubicBezTo>
                    <a:pt x="67" y="138"/>
                    <a:pt x="69" y="142"/>
                    <a:pt x="68" y="146"/>
                  </a:cubicBezTo>
                  <a:cubicBezTo>
                    <a:pt x="69" y="145"/>
                    <a:pt x="69" y="143"/>
                    <a:pt x="71" y="143"/>
                  </a:cubicBezTo>
                  <a:cubicBezTo>
                    <a:pt x="71" y="141"/>
                    <a:pt x="69" y="141"/>
                    <a:pt x="69" y="140"/>
                  </a:cubicBezTo>
                  <a:cubicBezTo>
                    <a:pt x="71" y="138"/>
                    <a:pt x="69" y="134"/>
                    <a:pt x="73" y="133"/>
                  </a:cubicBezTo>
                  <a:cubicBezTo>
                    <a:pt x="70" y="133"/>
                    <a:pt x="68" y="134"/>
                    <a:pt x="66" y="132"/>
                  </a:cubicBezTo>
                  <a:close/>
                  <a:moveTo>
                    <a:pt x="36" y="132"/>
                  </a:moveTo>
                  <a:cubicBezTo>
                    <a:pt x="34" y="133"/>
                    <a:pt x="34" y="133"/>
                    <a:pt x="34" y="133"/>
                  </a:cubicBezTo>
                  <a:cubicBezTo>
                    <a:pt x="16" y="133"/>
                    <a:pt x="16" y="133"/>
                    <a:pt x="16" y="133"/>
                  </a:cubicBezTo>
                  <a:cubicBezTo>
                    <a:pt x="17" y="153"/>
                    <a:pt x="23" y="172"/>
                    <a:pt x="32" y="189"/>
                  </a:cubicBezTo>
                  <a:cubicBezTo>
                    <a:pt x="36" y="197"/>
                    <a:pt x="43" y="205"/>
                    <a:pt x="49" y="213"/>
                  </a:cubicBezTo>
                  <a:cubicBezTo>
                    <a:pt x="61" y="200"/>
                    <a:pt x="61" y="200"/>
                    <a:pt x="61" y="200"/>
                  </a:cubicBezTo>
                  <a:cubicBezTo>
                    <a:pt x="63" y="199"/>
                    <a:pt x="63" y="199"/>
                    <a:pt x="63" y="199"/>
                  </a:cubicBezTo>
                  <a:cubicBezTo>
                    <a:pt x="61" y="198"/>
                    <a:pt x="59" y="195"/>
                    <a:pt x="57" y="193"/>
                  </a:cubicBezTo>
                  <a:cubicBezTo>
                    <a:pt x="55" y="192"/>
                    <a:pt x="53" y="191"/>
                    <a:pt x="52" y="189"/>
                  </a:cubicBezTo>
                  <a:cubicBezTo>
                    <a:pt x="51" y="188"/>
                    <a:pt x="52" y="187"/>
                    <a:pt x="51" y="186"/>
                  </a:cubicBezTo>
                  <a:cubicBezTo>
                    <a:pt x="50" y="187"/>
                    <a:pt x="50" y="187"/>
                    <a:pt x="50" y="187"/>
                  </a:cubicBezTo>
                  <a:cubicBezTo>
                    <a:pt x="48" y="188"/>
                    <a:pt x="47" y="186"/>
                    <a:pt x="46" y="185"/>
                  </a:cubicBezTo>
                  <a:cubicBezTo>
                    <a:pt x="44" y="184"/>
                    <a:pt x="45" y="180"/>
                    <a:pt x="42" y="181"/>
                  </a:cubicBezTo>
                  <a:cubicBezTo>
                    <a:pt x="41" y="181"/>
                    <a:pt x="41" y="180"/>
                    <a:pt x="40" y="179"/>
                  </a:cubicBezTo>
                  <a:cubicBezTo>
                    <a:pt x="37" y="179"/>
                    <a:pt x="37" y="177"/>
                    <a:pt x="35" y="175"/>
                  </a:cubicBezTo>
                  <a:cubicBezTo>
                    <a:pt x="35" y="176"/>
                    <a:pt x="35" y="177"/>
                    <a:pt x="35" y="177"/>
                  </a:cubicBezTo>
                  <a:cubicBezTo>
                    <a:pt x="32" y="178"/>
                    <a:pt x="31" y="174"/>
                    <a:pt x="29" y="173"/>
                  </a:cubicBezTo>
                  <a:cubicBezTo>
                    <a:pt x="29" y="173"/>
                    <a:pt x="29" y="174"/>
                    <a:pt x="28" y="174"/>
                  </a:cubicBezTo>
                  <a:cubicBezTo>
                    <a:pt x="27" y="172"/>
                    <a:pt x="26" y="171"/>
                    <a:pt x="25" y="168"/>
                  </a:cubicBezTo>
                  <a:cubicBezTo>
                    <a:pt x="23" y="166"/>
                    <a:pt x="24" y="162"/>
                    <a:pt x="25" y="159"/>
                  </a:cubicBezTo>
                  <a:cubicBezTo>
                    <a:pt x="25" y="159"/>
                    <a:pt x="26" y="158"/>
                    <a:pt x="26" y="157"/>
                  </a:cubicBezTo>
                  <a:cubicBezTo>
                    <a:pt x="27" y="156"/>
                    <a:pt x="28" y="156"/>
                    <a:pt x="29" y="156"/>
                  </a:cubicBezTo>
                  <a:cubicBezTo>
                    <a:pt x="30" y="156"/>
                    <a:pt x="30" y="156"/>
                    <a:pt x="31" y="157"/>
                  </a:cubicBezTo>
                  <a:cubicBezTo>
                    <a:pt x="31" y="156"/>
                    <a:pt x="33" y="157"/>
                    <a:pt x="33" y="155"/>
                  </a:cubicBezTo>
                  <a:cubicBezTo>
                    <a:pt x="34" y="154"/>
                    <a:pt x="35" y="154"/>
                    <a:pt x="37" y="154"/>
                  </a:cubicBezTo>
                  <a:cubicBezTo>
                    <a:pt x="38" y="155"/>
                    <a:pt x="38" y="156"/>
                    <a:pt x="40" y="158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37" y="150"/>
                    <a:pt x="36" y="144"/>
                    <a:pt x="36" y="137"/>
                  </a:cubicBezTo>
                  <a:cubicBezTo>
                    <a:pt x="36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5"/>
                    <a:pt x="35" y="133"/>
                    <a:pt x="36" y="132"/>
                  </a:cubicBezTo>
                  <a:close/>
                  <a:moveTo>
                    <a:pt x="61" y="132"/>
                  </a:moveTo>
                  <a:cubicBezTo>
                    <a:pt x="59" y="133"/>
                    <a:pt x="59" y="133"/>
                    <a:pt x="59" y="133"/>
                  </a:cubicBezTo>
                  <a:cubicBezTo>
                    <a:pt x="53" y="133"/>
                    <a:pt x="47" y="133"/>
                    <a:pt x="41" y="133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44" y="150"/>
                    <a:pt x="46" y="154"/>
                    <a:pt x="46" y="159"/>
                  </a:cubicBezTo>
                  <a:cubicBezTo>
                    <a:pt x="47" y="158"/>
                    <a:pt x="46" y="156"/>
                    <a:pt x="48" y="156"/>
                  </a:cubicBezTo>
                  <a:cubicBezTo>
                    <a:pt x="47" y="154"/>
                    <a:pt x="49" y="153"/>
                    <a:pt x="48" y="152"/>
                  </a:cubicBezTo>
                  <a:cubicBezTo>
                    <a:pt x="49" y="149"/>
                    <a:pt x="49" y="146"/>
                    <a:pt x="52" y="143"/>
                  </a:cubicBezTo>
                  <a:cubicBezTo>
                    <a:pt x="55" y="143"/>
                    <a:pt x="55" y="139"/>
                    <a:pt x="59" y="139"/>
                  </a:cubicBezTo>
                  <a:cubicBezTo>
                    <a:pt x="60" y="139"/>
                    <a:pt x="61" y="141"/>
                    <a:pt x="62" y="142"/>
                  </a:cubicBezTo>
                  <a:cubicBezTo>
                    <a:pt x="60" y="139"/>
                    <a:pt x="60" y="135"/>
                    <a:pt x="61" y="132"/>
                  </a:cubicBezTo>
                  <a:close/>
                  <a:moveTo>
                    <a:pt x="93" y="140"/>
                  </a:moveTo>
                  <a:cubicBezTo>
                    <a:pt x="95" y="144"/>
                    <a:pt x="96" y="147"/>
                    <a:pt x="98" y="151"/>
                  </a:cubicBezTo>
                  <a:cubicBezTo>
                    <a:pt x="99" y="154"/>
                    <a:pt x="102" y="156"/>
                    <a:pt x="103" y="159"/>
                  </a:cubicBezTo>
                  <a:cubicBezTo>
                    <a:pt x="104" y="156"/>
                    <a:pt x="106" y="155"/>
                    <a:pt x="108" y="153"/>
                  </a:cubicBezTo>
                  <a:cubicBezTo>
                    <a:pt x="108" y="152"/>
                    <a:pt x="108" y="151"/>
                    <a:pt x="108" y="150"/>
                  </a:cubicBezTo>
                  <a:cubicBezTo>
                    <a:pt x="107" y="149"/>
                    <a:pt x="108" y="147"/>
                    <a:pt x="107" y="146"/>
                  </a:cubicBezTo>
                  <a:cubicBezTo>
                    <a:pt x="105" y="146"/>
                    <a:pt x="107" y="148"/>
                    <a:pt x="106" y="149"/>
                  </a:cubicBezTo>
                  <a:cubicBezTo>
                    <a:pt x="106" y="149"/>
                    <a:pt x="105" y="149"/>
                    <a:pt x="105" y="148"/>
                  </a:cubicBezTo>
                  <a:cubicBezTo>
                    <a:pt x="103" y="148"/>
                    <a:pt x="102" y="147"/>
                    <a:pt x="102" y="145"/>
                  </a:cubicBezTo>
                  <a:cubicBezTo>
                    <a:pt x="103" y="144"/>
                    <a:pt x="101" y="144"/>
                    <a:pt x="101" y="143"/>
                  </a:cubicBezTo>
                  <a:cubicBezTo>
                    <a:pt x="101" y="143"/>
                    <a:pt x="100" y="143"/>
                    <a:pt x="100" y="144"/>
                  </a:cubicBezTo>
                  <a:cubicBezTo>
                    <a:pt x="100" y="144"/>
                    <a:pt x="99" y="144"/>
                    <a:pt x="99" y="144"/>
                  </a:cubicBezTo>
                  <a:cubicBezTo>
                    <a:pt x="99" y="140"/>
                    <a:pt x="95" y="142"/>
                    <a:pt x="93" y="140"/>
                  </a:cubicBezTo>
                  <a:close/>
                  <a:moveTo>
                    <a:pt x="113" y="145"/>
                  </a:moveTo>
                  <a:cubicBezTo>
                    <a:pt x="113" y="147"/>
                    <a:pt x="112" y="148"/>
                    <a:pt x="111" y="149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3" y="148"/>
                    <a:pt x="114" y="147"/>
                    <a:pt x="116" y="146"/>
                  </a:cubicBezTo>
                  <a:lnTo>
                    <a:pt x="113" y="145"/>
                  </a:lnTo>
                  <a:close/>
                  <a:moveTo>
                    <a:pt x="164" y="151"/>
                  </a:moveTo>
                  <a:cubicBezTo>
                    <a:pt x="164" y="151"/>
                    <a:pt x="164" y="153"/>
                    <a:pt x="165" y="154"/>
                  </a:cubicBezTo>
                  <a:cubicBezTo>
                    <a:pt x="167" y="153"/>
                    <a:pt x="166" y="157"/>
                    <a:pt x="169" y="156"/>
                  </a:cubicBezTo>
                  <a:cubicBezTo>
                    <a:pt x="170" y="156"/>
                    <a:pt x="169" y="155"/>
                    <a:pt x="169" y="154"/>
                  </a:cubicBezTo>
                  <a:cubicBezTo>
                    <a:pt x="169" y="152"/>
                    <a:pt x="167" y="152"/>
                    <a:pt x="166" y="151"/>
                  </a:cubicBezTo>
                  <a:cubicBezTo>
                    <a:pt x="165" y="150"/>
                    <a:pt x="166" y="150"/>
                    <a:pt x="166" y="150"/>
                  </a:cubicBezTo>
                  <a:cubicBezTo>
                    <a:pt x="165" y="149"/>
                    <a:pt x="164" y="150"/>
                    <a:pt x="164" y="151"/>
                  </a:cubicBezTo>
                  <a:close/>
                  <a:moveTo>
                    <a:pt x="200" y="151"/>
                  </a:moveTo>
                  <a:cubicBezTo>
                    <a:pt x="198" y="151"/>
                    <a:pt x="196" y="152"/>
                    <a:pt x="194" y="150"/>
                  </a:cubicBezTo>
                  <a:cubicBezTo>
                    <a:pt x="194" y="150"/>
                    <a:pt x="193" y="151"/>
                    <a:pt x="193" y="151"/>
                  </a:cubicBezTo>
                  <a:cubicBezTo>
                    <a:pt x="193" y="152"/>
                    <a:pt x="192" y="153"/>
                    <a:pt x="191" y="153"/>
                  </a:cubicBezTo>
                  <a:cubicBezTo>
                    <a:pt x="190" y="152"/>
                    <a:pt x="190" y="151"/>
                    <a:pt x="189" y="150"/>
                  </a:cubicBezTo>
                  <a:cubicBezTo>
                    <a:pt x="189" y="151"/>
                    <a:pt x="189" y="152"/>
                    <a:pt x="189" y="152"/>
                  </a:cubicBezTo>
                  <a:cubicBezTo>
                    <a:pt x="187" y="154"/>
                    <a:pt x="187" y="155"/>
                    <a:pt x="186" y="156"/>
                  </a:cubicBezTo>
                  <a:cubicBezTo>
                    <a:pt x="185" y="158"/>
                    <a:pt x="183" y="157"/>
                    <a:pt x="181" y="159"/>
                  </a:cubicBezTo>
                  <a:cubicBezTo>
                    <a:pt x="181" y="162"/>
                    <a:pt x="178" y="161"/>
                    <a:pt x="176" y="162"/>
                  </a:cubicBezTo>
                  <a:cubicBezTo>
                    <a:pt x="175" y="162"/>
                    <a:pt x="176" y="162"/>
                    <a:pt x="176" y="163"/>
                  </a:cubicBezTo>
                  <a:cubicBezTo>
                    <a:pt x="177" y="163"/>
                    <a:pt x="178" y="163"/>
                    <a:pt x="179" y="162"/>
                  </a:cubicBezTo>
                  <a:cubicBezTo>
                    <a:pt x="182" y="163"/>
                    <a:pt x="181" y="159"/>
                    <a:pt x="183" y="158"/>
                  </a:cubicBezTo>
                  <a:cubicBezTo>
                    <a:pt x="184" y="158"/>
                    <a:pt x="185" y="157"/>
                    <a:pt x="187" y="158"/>
                  </a:cubicBezTo>
                  <a:cubicBezTo>
                    <a:pt x="188" y="160"/>
                    <a:pt x="188" y="162"/>
                    <a:pt x="188" y="164"/>
                  </a:cubicBezTo>
                  <a:cubicBezTo>
                    <a:pt x="187" y="166"/>
                    <a:pt x="187" y="168"/>
                    <a:pt x="186" y="170"/>
                  </a:cubicBezTo>
                  <a:cubicBezTo>
                    <a:pt x="186" y="172"/>
                    <a:pt x="184" y="173"/>
                    <a:pt x="184" y="175"/>
                  </a:cubicBezTo>
                  <a:cubicBezTo>
                    <a:pt x="183" y="176"/>
                    <a:pt x="182" y="176"/>
                    <a:pt x="181" y="176"/>
                  </a:cubicBezTo>
                  <a:cubicBezTo>
                    <a:pt x="176" y="174"/>
                    <a:pt x="170" y="173"/>
                    <a:pt x="165" y="173"/>
                  </a:cubicBezTo>
                  <a:cubicBezTo>
                    <a:pt x="164" y="173"/>
                    <a:pt x="164" y="173"/>
                    <a:pt x="164" y="174"/>
                  </a:cubicBezTo>
                  <a:cubicBezTo>
                    <a:pt x="166" y="175"/>
                    <a:pt x="169" y="175"/>
                    <a:pt x="172" y="176"/>
                  </a:cubicBezTo>
                  <a:cubicBezTo>
                    <a:pt x="174" y="177"/>
                    <a:pt x="175" y="180"/>
                    <a:pt x="178" y="179"/>
                  </a:cubicBezTo>
                  <a:cubicBezTo>
                    <a:pt x="180" y="177"/>
                    <a:pt x="184" y="179"/>
                    <a:pt x="186" y="177"/>
                  </a:cubicBezTo>
                  <a:cubicBezTo>
                    <a:pt x="185" y="175"/>
                    <a:pt x="187" y="173"/>
                    <a:pt x="188" y="171"/>
                  </a:cubicBezTo>
                  <a:cubicBezTo>
                    <a:pt x="189" y="171"/>
                    <a:pt x="189" y="171"/>
                    <a:pt x="189" y="171"/>
                  </a:cubicBezTo>
                  <a:cubicBezTo>
                    <a:pt x="190" y="172"/>
                    <a:pt x="190" y="174"/>
                    <a:pt x="191" y="175"/>
                  </a:cubicBezTo>
                  <a:cubicBezTo>
                    <a:pt x="193" y="174"/>
                    <a:pt x="194" y="171"/>
                    <a:pt x="196" y="169"/>
                  </a:cubicBezTo>
                  <a:cubicBezTo>
                    <a:pt x="200" y="163"/>
                    <a:pt x="204" y="157"/>
                    <a:pt x="205" y="150"/>
                  </a:cubicBezTo>
                  <a:cubicBezTo>
                    <a:pt x="203" y="150"/>
                    <a:pt x="202" y="150"/>
                    <a:pt x="200" y="151"/>
                  </a:cubicBezTo>
                  <a:close/>
                  <a:moveTo>
                    <a:pt x="120" y="151"/>
                  </a:moveTo>
                  <a:cubicBezTo>
                    <a:pt x="117" y="155"/>
                    <a:pt x="112" y="159"/>
                    <a:pt x="108" y="163"/>
                  </a:cubicBezTo>
                  <a:cubicBezTo>
                    <a:pt x="115" y="169"/>
                    <a:pt x="122" y="172"/>
                    <a:pt x="131" y="174"/>
                  </a:cubicBezTo>
                  <a:cubicBezTo>
                    <a:pt x="131" y="172"/>
                    <a:pt x="130" y="170"/>
                    <a:pt x="131" y="169"/>
                  </a:cubicBezTo>
                  <a:cubicBezTo>
                    <a:pt x="132" y="167"/>
                    <a:pt x="134" y="167"/>
                    <a:pt x="135" y="168"/>
                  </a:cubicBezTo>
                  <a:cubicBezTo>
                    <a:pt x="136" y="167"/>
                    <a:pt x="136" y="166"/>
                    <a:pt x="136" y="166"/>
                  </a:cubicBezTo>
                  <a:cubicBezTo>
                    <a:pt x="134" y="165"/>
                    <a:pt x="135" y="163"/>
                    <a:pt x="134" y="162"/>
                  </a:cubicBezTo>
                  <a:cubicBezTo>
                    <a:pt x="134" y="162"/>
                    <a:pt x="135" y="162"/>
                    <a:pt x="135" y="161"/>
                  </a:cubicBezTo>
                  <a:cubicBezTo>
                    <a:pt x="134" y="160"/>
                    <a:pt x="136" y="159"/>
                    <a:pt x="135" y="158"/>
                  </a:cubicBezTo>
                  <a:cubicBezTo>
                    <a:pt x="135" y="157"/>
                    <a:pt x="135" y="157"/>
                    <a:pt x="136" y="157"/>
                  </a:cubicBezTo>
                  <a:cubicBezTo>
                    <a:pt x="132" y="159"/>
                    <a:pt x="128" y="156"/>
                    <a:pt x="124" y="155"/>
                  </a:cubicBezTo>
                  <a:cubicBezTo>
                    <a:pt x="122" y="154"/>
                    <a:pt x="120" y="153"/>
                    <a:pt x="120" y="151"/>
                  </a:cubicBezTo>
                  <a:close/>
                  <a:moveTo>
                    <a:pt x="157" y="162"/>
                  </a:moveTo>
                  <a:cubicBezTo>
                    <a:pt x="156" y="162"/>
                    <a:pt x="156" y="163"/>
                    <a:pt x="157" y="164"/>
                  </a:cubicBezTo>
                  <a:cubicBezTo>
                    <a:pt x="158" y="162"/>
                    <a:pt x="161" y="162"/>
                    <a:pt x="162" y="160"/>
                  </a:cubicBezTo>
                  <a:cubicBezTo>
                    <a:pt x="159" y="159"/>
                    <a:pt x="158" y="161"/>
                    <a:pt x="157" y="162"/>
                  </a:cubicBezTo>
                  <a:close/>
                  <a:moveTo>
                    <a:pt x="164" y="167"/>
                  </a:moveTo>
                  <a:cubicBezTo>
                    <a:pt x="162" y="167"/>
                    <a:pt x="161" y="168"/>
                    <a:pt x="159" y="169"/>
                  </a:cubicBezTo>
                  <a:cubicBezTo>
                    <a:pt x="158" y="170"/>
                    <a:pt x="157" y="167"/>
                    <a:pt x="155" y="168"/>
                  </a:cubicBezTo>
                  <a:cubicBezTo>
                    <a:pt x="155" y="168"/>
                    <a:pt x="156" y="169"/>
                    <a:pt x="156" y="169"/>
                  </a:cubicBezTo>
                  <a:cubicBezTo>
                    <a:pt x="156" y="169"/>
                    <a:pt x="156" y="170"/>
                    <a:pt x="156" y="171"/>
                  </a:cubicBezTo>
                  <a:cubicBezTo>
                    <a:pt x="154" y="173"/>
                    <a:pt x="153" y="170"/>
                    <a:pt x="151" y="170"/>
                  </a:cubicBezTo>
                  <a:cubicBezTo>
                    <a:pt x="151" y="171"/>
                    <a:pt x="151" y="171"/>
                    <a:pt x="151" y="171"/>
                  </a:cubicBezTo>
                  <a:cubicBezTo>
                    <a:pt x="151" y="171"/>
                    <a:pt x="151" y="172"/>
                    <a:pt x="150" y="171"/>
                  </a:cubicBezTo>
                  <a:cubicBezTo>
                    <a:pt x="149" y="169"/>
                    <a:pt x="146" y="170"/>
                    <a:pt x="145" y="168"/>
                  </a:cubicBezTo>
                  <a:cubicBezTo>
                    <a:pt x="144" y="168"/>
                    <a:pt x="143" y="168"/>
                    <a:pt x="143" y="169"/>
                  </a:cubicBezTo>
                  <a:cubicBezTo>
                    <a:pt x="142" y="170"/>
                    <a:pt x="140" y="169"/>
                    <a:pt x="141" y="170"/>
                  </a:cubicBezTo>
                  <a:cubicBezTo>
                    <a:pt x="139" y="171"/>
                    <a:pt x="139" y="173"/>
                    <a:pt x="138" y="174"/>
                  </a:cubicBezTo>
                  <a:cubicBezTo>
                    <a:pt x="136" y="173"/>
                    <a:pt x="135" y="176"/>
                    <a:pt x="133" y="176"/>
                  </a:cubicBezTo>
                  <a:cubicBezTo>
                    <a:pt x="133" y="176"/>
                    <a:pt x="133" y="177"/>
                    <a:pt x="133" y="177"/>
                  </a:cubicBezTo>
                  <a:cubicBezTo>
                    <a:pt x="135" y="177"/>
                    <a:pt x="136" y="177"/>
                    <a:pt x="137" y="177"/>
                  </a:cubicBezTo>
                  <a:cubicBezTo>
                    <a:pt x="139" y="174"/>
                    <a:pt x="142" y="177"/>
                    <a:pt x="145" y="175"/>
                  </a:cubicBezTo>
                  <a:cubicBezTo>
                    <a:pt x="147" y="176"/>
                    <a:pt x="145" y="178"/>
                    <a:pt x="147" y="178"/>
                  </a:cubicBezTo>
                  <a:cubicBezTo>
                    <a:pt x="149" y="177"/>
                    <a:pt x="151" y="180"/>
                    <a:pt x="153" y="179"/>
                  </a:cubicBezTo>
                  <a:cubicBezTo>
                    <a:pt x="153" y="176"/>
                    <a:pt x="157" y="176"/>
                    <a:pt x="159" y="175"/>
                  </a:cubicBezTo>
                  <a:cubicBezTo>
                    <a:pt x="161" y="173"/>
                    <a:pt x="165" y="171"/>
                    <a:pt x="164" y="167"/>
                  </a:cubicBezTo>
                  <a:close/>
                  <a:moveTo>
                    <a:pt x="102" y="168"/>
                  </a:moveTo>
                  <a:cubicBezTo>
                    <a:pt x="98" y="173"/>
                    <a:pt x="94" y="178"/>
                    <a:pt x="90" y="181"/>
                  </a:cubicBezTo>
                  <a:cubicBezTo>
                    <a:pt x="92" y="182"/>
                    <a:pt x="93" y="184"/>
                    <a:pt x="94" y="185"/>
                  </a:cubicBezTo>
                  <a:cubicBezTo>
                    <a:pt x="104" y="193"/>
                    <a:pt x="116" y="197"/>
                    <a:pt x="127" y="199"/>
                  </a:cubicBezTo>
                  <a:cubicBezTo>
                    <a:pt x="124" y="198"/>
                    <a:pt x="124" y="198"/>
                    <a:pt x="124" y="198"/>
                  </a:cubicBezTo>
                  <a:cubicBezTo>
                    <a:pt x="122" y="195"/>
                    <a:pt x="118" y="192"/>
                    <a:pt x="118" y="189"/>
                  </a:cubicBezTo>
                  <a:cubicBezTo>
                    <a:pt x="120" y="188"/>
                    <a:pt x="120" y="185"/>
                    <a:pt x="121" y="183"/>
                  </a:cubicBezTo>
                  <a:cubicBezTo>
                    <a:pt x="123" y="181"/>
                    <a:pt x="125" y="180"/>
                    <a:pt x="128" y="180"/>
                  </a:cubicBezTo>
                  <a:cubicBezTo>
                    <a:pt x="121" y="182"/>
                    <a:pt x="116" y="178"/>
                    <a:pt x="110" y="175"/>
                  </a:cubicBezTo>
                  <a:cubicBezTo>
                    <a:pt x="107" y="173"/>
                    <a:pt x="104" y="171"/>
                    <a:pt x="102" y="168"/>
                  </a:cubicBezTo>
                  <a:close/>
                  <a:moveTo>
                    <a:pt x="191" y="186"/>
                  </a:moveTo>
                  <a:cubicBezTo>
                    <a:pt x="190" y="185"/>
                    <a:pt x="190" y="185"/>
                    <a:pt x="190" y="185"/>
                  </a:cubicBezTo>
                  <a:cubicBezTo>
                    <a:pt x="190" y="187"/>
                    <a:pt x="189" y="187"/>
                    <a:pt x="188" y="189"/>
                  </a:cubicBezTo>
                  <a:cubicBezTo>
                    <a:pt x="188" y="190"/>
                    <a:pt x="187" y="191"/>
                    <a:pt x="189" y="192"/>
                  </a:cubicBezTo>
                  <a:cubicBezTo>
                    <a:pt x="191" y="193"/>
                    <a:pt x="194" y="194"/>
                    <a:pt x="195" y="197"/>
                  </a:cubicBezTo>
                  <a:cubicBezTo>
                    <a:pt x="194" y="200"/>
                    <a:pt x="189" y="203"/>
                    <a:pt x="192" y="206"/>
                  </a:cubicBezTo>
                  <a:cubicBezTo>
                    <a:pt x="193" y="207"/>
                    <a:pt x="190" y="208"/>
                    <a:pt x="191" y="209"/>
                  </a:cubicBezTo>
                  <a:cubicBezTo>
                    <a:pt x="192" y="208"/>
                    <a:pt x="192" y="208"/>
                    <a:pt x="192" y="208"/>
                  </a:cubicBezTo>
                  <a:cubicBezTo>
                    <a:pt x="196" y="205"/>
                    <a:pt x="200" y="202"/>
                    <a:pt x="203" y="198"/>
                  </a:cubicBezTo>
                  <a:cubicBezTo>
                    <a:pt x="204" y="198"/>
                    <a:pt x="204" y="198"/>
                    <a:pt x="204" y="198"/>
                  </a:cubicBezTo>
                  <a:cubicBezTo>
                    <a:pt x="203" y="198"/>
                    <a:pt x="202" y="199"/>
                    <a:pt x="201" y="199"/>
                  </a:cubicBezTo>
                  <a:cubicBezTo>
                    <a:pt x="199" y="198"/>
                    <a:pt x="199" y="196"/>
                    <a:pt x="199" y="194"/>
                  </a:cubicBezTo>
                  <a:lnTo>
                    <a:pt x="191" y="186"/>
                  </a:lnTo>
                  <a:close/>
                  <a:moveTo>
                    <a:pt x="88" y="189"/>
                  </a:moveTo>
                  <a:cubicBezTo>
                    <a:pt x="88" y="188"/>
                    <a:pt x="88" y="188"/>
                    <a:pt x="88" y="188"/>
                  </a:cubicBezTo>
                  <a:cubicBezTo>
                    <a:pt x="88" y="189"/>
                    <a:pt x="88" y="189"/>
                    <a:pt x="88" y="189"/>
                  </a:cubicBezTo>
                  <a:close/>
                  <a:moveTo>
                    <a:pt x="90" y="191"/>
                  </a:moveTo>
                  <a:cubicBezTo>
                    <a:pt x="89" y="191"/>
                    <a:pt x="89" y="190"/>
                    <a:pt x="89" y="189"/>
                  </a:cubicBezTo>
                  <a:lnTo>
                    <a:pt x="90" y="191"/>
                  </a:lnTo>
                  <a:close/>
                  <a:moveTo>
                    <a:pt x="91" y="192"/>
                  </a:moveTo>
                  <a:cubicBezTo>
                    <a:pt x="91" y="193"/>
                    <a:pt x="93" y="194"/>
                    <a:pt x="93" y="196"/>
                  </a:cubicBezTo>
                  <a:cubicBezTo>
                    <a:pt x="92" y="198"/>
                    <a:pt x="89" y="198"/>
                    <a:pt x="88" y="198"/>
                  </a:cubicBezTo>
                  <a:cubicBezTo>
                    <a:pt x="84" y="197"/>
                    <a:pt x="81" y="200"/>
                    <a:pt x="78" y="201"/>
                  </a:cubicBezTo>
                  <a:cubicBezTo>
                    <a:pt x="75" y="202"/>
                    <a:pt x="74" y="198"/>
                    <a:pt x="71" y="198"/>
                  </a:cubicBezTo>
                  <a:cubicBezTo>
                    <a:pt x="88" y="214"/>
                    <a:pt x="109" y="223"/>
                    <a:pt x="132" y="225"/>
                  </a:cubicBezTo>
                  <a:cubicBezTo>
                    <a:pt x="134" y="226"/>
                    <a:pt x="134" y="226"/>
                    <a:pt x="134" y="226"/>
                  </a:cubicBezTo>
                  <a:cubicBezTo>
                    <a:pt x="133" y="224"/>
                    <a:pt x="133" y="224"/>
                    <a:pt x="133" y="224"/>
                  </a:cubicBezTo>
                  <a:cubicBezTo>
                    <a:pt x="133" y="207"/>
                    <a:pt x="133" y="207"/>
                    <a:pt x="133" y="207"/>
                  </a:cubicBezTo>
                  <a:cubicBezTo>
                    <a:pt x="132" y="207"/>
                    <a:pt x="132" y="207"/>
                    <a:pt x="132" y="207"/>
                  </a:cubicBezTo>
                  <a:cubicBezTo>
                    <a:pt x="116" y="207"/>
                    <a:pt x="103" y="201"/>
                    <a:pt x="91" y="192"/>
                  </a:cubicBezTo>
                  <a:close/>
                  <a:moveTo>
                    <a:pt x="209" y="204"/>
                  </a:moveTo>
                  <a:cubicBezTo>
                    <a:pt x="208" y="202"/>
                    <a:pt x="208" y="202"/>
                    <a:pt x="208" y="202"/>
                  </a:cubicBezTo>
                  <a:cubicBezTo>
                    <a:pt x="207" y="206"/>
                    <a:pt x="203" y="208"/>
                    <a:pt x="200" y="211"/>
                  </a:cubicBezTo>
                  <a:cubicBezTo>
                    <a:pt x="196" y="215"/>
                    <a:pt x="189" y="216"/>
                    <a:pt x="187" y="222"/>
                  </a:cubicBezTo>
                  <a:cubicBezTo>
                    <a:pt x="184" y="224"/>
                    <a:pt x="184" y="227"/>
                    <a:pt x="181" y="228"/>
                  </a:cubicBezTo>
                  <a:cubicBezTo>
                    <a:pt x="179" y="231"/>
                    <a:pt x="176" y="231"/>
                    <a:pt x="174" y="233"/>
                  </a:cubicBezTo>
                  <a:cubicBezTo>
                    <a:pt x="169" y="238"/>
                    <a:pt x="165" y="230"/>
                    <a:pt x="161" y="229"/>
                  </a:cubicBezTo>
                  <a:cubicBezTo>
                    <a:pt x="151" y="231"/>
                    <a:pt x="151" y="231"/>
                    <a:pt x="151" y="231"/>
                  </a:cubicBezTo>
                  <a:cubicBezTo>
                    <a:pt x="147" y="231"/>
                    <a:pt x="144" y="232"/>
                    <a:pt x="141" y="231"/>
                  </a:cubicBezTo>
                  <a:cubicBezTo>
                    <a:pt x="141" y="238"/>
                    <a:pt x="141" y="245"/>
                    <a:pt x="141" y="251"/>
                  </a:cubicBezTo>
                  <a:cubicBezTo>
                    <a:pt x="142" y="250"/>
                    <a:pt x="142" y="250"/>
                    <a:pt x="142" y="250"/>
                  </a:cubicBezTo>
                  <a:cubicBezTo>
                    <a:pt x="173" y="249"/>
                    <a:pt x="199" y="237"/>
                    <a:pt x="222" y="217"/>
                  </a:cubicBezTo>
                  <a:lnTo>
                    <a:pt x="209" y="204"/>
                  </a:lnTo>
                  <a:close/>
                  <a:moveTo>
                    <a:pt x="67" y="204"/>
                  </a:moveTo>
                  <a:cubicBezTo>
                    <a:pt x="67" y="204"/>
                    <a:pt x="67" y="204"/>
                    <a:pt x="67" y="204"/>
                  </a:cubicBezTo>
                  <a:cubicBezTo>
                    <a:pt x="54" y="218"/>
                    <a:pt x="54" y="218"/>
                    <a:pt x="54" y="218"/>
                  </a:cubicBezTo>
                  <a:cubicBezTo>
                    <a:pt x="74" y="235"/>
                    <a:pt x="96" y="246"/>
                    <a:pt x="122" y="249"/>
                  </a:cubicBezTo>
                  <a:cubicBezTo>
                    <a:pt x="126" y="250"/>
                    <a:pt x="130" y="250"/>
                    <a:pt x="134" y="251"/>
                  </a:cubicBezTo>
                  <a:cubicBezTo>
                    <a:pt x="133" y="249"/>
                    <a:pt x="133" y="249"/>
                    <a:pt x="133" y="249"/>
                  </a:cubicBezTo>
                  <a:cubicBezTo>
                    <a:pt x="133" y="232"/>
                    <a:pt x="133" y="232"/>
                    <a:pt x="133" y="232"/>
                  </a:cubicBezTo>
                  <a:cubicBezTo>
                    <a:pt x="134" y="231"/>
                    <a:pt x="134" y="231"/>
                    <a:pt x="134" y="231"/>
                  </a:cubicBezTo>
                  <a:cubicBezTo>
                    <a:pt x="132" y="232"/>
                    <a:pt x="132" y="232"/>
                    <a:pt x="132" y="232"/>
                  </a:cubicBezTo>
                  <a:cubicBezTo>
                    <a:pt x="107" y="230"/>
                    <a:pt x="85" y="221"/>
                    <a:pt x="67" y="204"/>
                  </a:cubicBezTo>
                  <a:close/>
                  <a:moveTo>
                    <a:pt x="140" y="208"/>
                  </a:moveTo>
                  <a:cubicBezTo>
                    <a:pt x="141" y="210"/>
                    <a:pt x="141" y="210"/>
                    <a:pt x="141" y="210"/>
                  </a:cubicBezTo>
                  <a:cubicBezTo>
                    <a:pt x="141" y="215"/>
                    <a:pt x="142" y="220"/>
                    <a:pt x="141" y="225"/>
                  </a:cubicBezTo>
                  <a:cubicBezTo>
                    <a:pt x="146" y="224"/>
                    <a:pt x="151" y="224"/>
                    <a:pt x="156" y="223"/>
                  </a:cubicBezTo>
                  <a:cubicBezTo>
                    <a:pt x="155" y="223"/>
                    <a:pt x="154" y="222"/>
                    <a:pt x="153" y="221"/>
                  </a:cubicBezTo>
                  <a:cubicBezTo>
                    <a:pt x="150" y="221"/>
                    <a:pt x="149" y="218"/>
                    <a:pt x="148" y="216"/>
                  </a:cubicBezTo>
                  <a:cubicBezTo>
                    <a:pt x="148" y="214"/>
                    <a:pt x="149" y="213"/>
                    <a:pt x="149" y="211"/>
                  </a:cubicBezTo>
                  <a:cubicBezTo>
                    <a:pt x="148" y="209"/>
                    <a:pt x="144" y="210"/>
                    <a:pt x="142" y="210"/>
                  </a:cubicBezTo>
                  <a:cubicBezTo>
                    <a:pt x="141" y="209"/>
                    <a:pt x="141" y="208"/>
                    <a:pt x="140" y="2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4919663" y="2887663"/>
              <a:ext cx="171450" cy="180975"/>
            </a:xfrm>
            <a:custGeom>
              <a:avLst/>
              <a:gdLst>
                <a:gd name="T0" fmla="*/ 27 w 45"/>
                <a:gd name="T1" fmla="*/ 14 h 48"/>
                <a:gd name="T2" fmla="*/ 44 w 45"/>
                <a:gd name="T3" fmla="*/ 44 h 48"/>
                <a:gd name="T4" fmla="*/ 45 w 45"/>
                <a:gd name="T5" fmla="*/ 48 h 48"/>
                <a:gd name="T6" fmla="*/ 11 w 45"/>
                <a:gd name="T7" fmla="*/ 11 h 48"/>
                <a:gd name="T8" fmla="*/ 0 w 45"/>
                <a:gd name="T9" fmla="*/ 0 h 48"/>
                <a:gd name="T10" fmla="*/ 27 w 45"/>
                <a:gd name="T11" fmla="*/ 1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8">
                  <a:moveTo>
                    <a:pt x="27" y="14"/>
                  </a:moveTo>
                  <a:cubicBezTo>
                    <a:pt x="37" y="22"/>
                    <a:pt x="41" y="33"/>
                    <a:pt x="44" y="44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32" y="38"/>
                    <a:pt x="19" y="25"/>
                    <a:pt x="11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4"/>
                    <a:pt x="19" y="6"/>
                    <a:pt x="27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4046538" y="2895601"/>
              <a:ext cx="166688" cy="180975"/>
            </a:xfrm>
            <a:custGeom>
              <a:avLst/>
              <a:gdLst>
                <a:gd name="T0" fmla="*/ 21 w 44"/>
                <a:gd name="T1" fmla="*/ 28 h 48"/>
                <a:gd name="T2" fmla="*/ 0 w 44"/>
                <a:gd name="T3" fmla="*/ 48 h 48"/>
                <a:gd name="T4" fmla="*/ 9 w 44"/>
                <a:gd name="T5" fmla="*/ 23 h 48"/>
                <a:gd name="T6" fmla="*/ 44 w 44"/>
                <a:gd name="T7" fmla="*/ 0 h 48"/>
                <a:gd name="T8" fmla="*/ 21 w 44"/>
                <a:gd name="T9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8">
                  <a:moveTo>
                    <a:pt x="21" y="28"/>
                  </a:moveTo>
                  <a:cubicBezTo>
                    <a:pt x="15" y="36"/>
                    <a:pt x="7" y="41"/>
                    <a:pt x="0" y="48"/>
                  </a:cubicBezTo>
                  <a:cubicBezTo>
                    <a:pt x="3" y="40"/>
                    <a:pt x="4" y="30"/>
                    <a:pt x="9" y="23"/>
                  </a:cubicBezTo>
                  <a:cubicBezTo>
                    <a:pt x="17" y="10"/>
                    <a:pt x="31" y="5"/>
                    <a:pt x="44" y="0"/>
                  </a:cubicBezTo>
                  <a:cubicBezTo>
                    <a:pt x="34" y="8"/>
                    <a:pt x="28" y="19"/>
                    <a:pt x="2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4987926" y="2951163"/>
              <a:ext cx="174625" cy="254000"/>
            </a:xfrm>
            <a:custGeom>
              <a:avLst/>
              <a:gdLst>
                <a:gd name="T0" fmla="*/ 43 w 46"/>
                <a:gd name="T1" fmla="*/ 27 h 67"/>
                <a:gd name="T2" fmla="*/ 44 w 46"/>
                <a:gd name="T3" fmla="*/ 67 h 67"/>
                <a:gd name="T4" fmla="*/ 44 w 46"/>
                <a:gd name="T5" fmla="*/ 67 h 67"/>
                <a:gd name="T6" fmla="*/ 10 w 46"/>
                <a:gd name="T7" fmla="*/ 35 h 67"/>
                <a:gd name="T8" fmla="*/ 0 w 46"/>
                <a:gd name="T9" fmla="*/ 11 h 67"/>
                <a:gd name="T10" fmla="*/ 32 w 46"/>
                <a:gd name="T11" fmla="*/ 41 h 67"/>
                <a:gd name="T12" fmla="*/ 38 w 46"/>
                <a:gd name="T13" fmla="*/ 51 h 67"/>
                <a:gd name="T14" fmla="*/ 39 w 46"/>
                <a:gd name="T15" fmla="*/ 51 h 67"/>
                <a:gd name="T16" fmla="*/ 28 w 46"/>
                <a:gd name="T17" fmla="*/ 14 h 67"/>
                <a:gd name="T18" fmla="*/ 17 w 46"/>
                <a:gd name="T19" fmla="*/ 0 h 67"/>
                <a:gd name="T20" fmla="*/ 43 w 46"/>
                <a:gd name="T21" fmla="*/ 2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67">
                  <a:moveTo>
                    <a:pt x="43" y="27"/>
                  </a:moveTo>
                  <a:cubicBezTo>
                    <a:pt x="46" y="41"/>
                    <a:pt x="41" y="54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37" y="53"/>
                    <a:pt x="21" y="46"/>
                    <a:pt x="10" y="35"/>
                  </a:cubicBezTo>
                  <a:cubicBezTo>
                    <a:pt x="4" y="28"/>
                    <a:pt x="1" y="20"/>
                    <a:pt x="0" y="11"/>
                  </a:cubicBezTo>
                  <a:cubicBezTo>
                    <a:pt x="6" y="26"/>
                    <a:pt x="23" y="29"/>
                    <a:pt x="32" y="41"/>
                  </a:cubicBezTo>
                  <a:cubicBezTo>
                    <a:pt x="35" y="44"/>
                    <a:pt x="36" y="48"/>
                    <a:pt x="38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3" y="39"/>
                    <a:pt x="31" y="26"/>
                    <a:pt x="28" y="14"/>
                  </a:cubicBezTo>
                  <a:cubicBezTo>
                    <a:pt x="26" y="9"/>
                    <a:pt x="22" y="3"/>
                    <a:pt x="17" y="0"/>
                  </a:cubicBezTo>
                  <a:cubicBezTo>
                    <a:pt x="29" y="2"/>
                    <a:pt x="40" y="15"/>
                    <a:pt x="43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3978276" y="2959101"/>
              <a:ext cx="166688" cy="257175"/>
            </a:xfrm>
            <a:custGeom>
              <a:avLst/>
              <a:gdLst>
                <a:gd name="T0" fmla="*/ 27 w 44"/>
                <a:gd name="T1" fmla="*/ 0 h 68"/>
                <a:gd name="T2" fmla="*/ 12 w 44"/>
                <a:gd name="T3" fmla="*/ 37 h 68"/>
                <a:gd name="T4" fmla="*/ 7 w 44"/>
                <a:gd name="T5" fmla="*/ 52 h 68"/>
                <a:gd name="T6" fmla="*/ 7 w 44"/>
                <a:gd name="T7" fmla="*/ 52 h 68"/>
                <a:gd name="T8" fmla="*/ 18 w 44"/>
                <a:gd name="T9" fmla="*/ 37 h 68"/>
                <a:gd name="T10" fmla="*/ 44 w 44"/>
                <a:gd name="T11" fmla="*/ 11 h 68"/>
                <a:gd name="T12" fmla="*/ 16 w 44"/>
                <a:gd name="T13" fmla="*/ 51 h 68"/>
                <a:gd name="T14" fmla="*/ 2 w 44"/>
                <a:gd name="T15" fmla="*/ 68 h 68"/>
                <a:gd name="T16" fmla="*/ 3 w 44"/>
                <a:gd name="T17" fmla="*/ 54 h 68"/>
                <a:gd name="T18" fmla="*/ 10 w 44"/>
                <a:gd name="T19" fmla="*/ 12 h 68"/>
                <a:gd name="T20" fmla="*/ 27 w 44"/>
                <a:gd name="T2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8">
                  <a:moveTo>
                    <a:pt x="27" y="0"/>
                  </a:moveTo>
                  <a:cubicBezTo>
                    <a:pt x="15" y="9"/>
                    <a:pt x="16" y="25"/>
                    <a:pt x="12" y="37"/>
                  </a:cubicBezTo>
                  <a:cubicBezTo>
                    <a:pt x="10" y="42"/>
                    <a:pt x="8" y="47"/>
                    <a:pt x="7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9" y="46"/>
                    <a:pt x="13" y="41"/>
                    <a:pt x="18" y="37"/>
                  </a:cubicBezTo>
                  <a:cubicBezTo>
                    <a:pt x="27" y="28"/>
                    <a:pt x="40" y="23"/>
                    <a:pt x="44" y="11"/>
                  </a:cubicBezTo>
                  <a:cubicBezTo>
                    <a:pt x="44" y="28"/>
                    <a:pt x="30" y="41"/>
                    <a:pt x="16" y="51"/>
                  </a:cubicBezTo>
                  <a:cubicBezTo>
                    <a:pt x="11" y="56"/>
                    <a:pt x="5" y="61"/>
                    <a:pt x="2" y="68"/>
                  </a:cubicBezTo>
                  <a:cubicBezTo>
                    <a:pt x="2" y="63"/>
                    <a:pt x="3" y="59"/>
                    <a:pt x="3" y="54"/>
                  </a:cubicBezTo>
                  <a:cubicBezTo>
                    <a:pt x="1" y="40"/>
                    <a:pt x="0" y="23"/>
                    <a:pt x="10" y="12"/>
                  </a:cubicBezTo>
                  <a:cubicBezTo>
                    <a:pt x="15" y="6"/>
                    <a:pt x="21" y="2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5048251" y="3038476"/>
              <a:ext cx="182563" cy="333375"/>
            </a:xfrm>
            <a:custGeom>
              <a:avLst/>
              <a:gdLst>
                <a:gd name="T0" fmla="*/ 35 w 48"/>
                <a:gd name="T1" fmla="*/ 7 h 88"/>
                <a:gd name="T2" fmla="*/ 40 w 48"/>
                <a:gd name="T3" fmla="*/ 65 h 88"/>
                <a:gd name="T4" fmla="*/ 34 w 48"/>
                <a:gd name="T5" fmla="*/ 88 h 88"/>
                <a:gd name="T6" fmla="*/ 32 w 48"/>
                <a:gd name="T7" fmla="*/ 83 h 88"/>
                <a:gd name="T8" fmla="*/ 5 w 48"/>
                <a:gd name="T9" fmla="*/ 38 h 88"/>
                <a:gd name="T10" fmla="*/ 0 w 48"/>
                <a:gd name="T11" fmla="*/ 21 h 88"/>
                <a:gd name="T12" fmla="*/ 30 w 48"/>
                <a:gd name="T13" fmla="*/ 56 h 88"/>
                <a:gd name="T14" fmla="*/ 33 w 48"/>
                <a:gd name="T15" fmla="*/ 68 h 88"/>
                <a:gd name="T16" fmla="*/ 33 w 48"/>
                <a:gd name="T17" fmla="*/ 67 h 88"/>
                <a:gd name="T18" fmla="*/ 34 w 48"/>
                <a:gd name="T19" fmla="*/ 22 h 88"/>
                <a:gd name="T20" fmla="*/ 28 w 48"/>
                <a:gd name="T21" fmla="*/ 0 h 88"/>
                <a:gd name="T22" fmla="*/ 35 w 48"/>
                <a:gd name="T23" fmla="*/ 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88">
                  <a:moveTo>
                    <a:pt x="35" y="7"/>
                  </a:moveTo>
                  <a:cubicBezTo>
                    <a:pt x="46" y="23"/>
                    <a:pt x="48" y="47"/>
                    <a:pt x="40" y="65"/>
                  </a:cubicBezTo>
                  <a:cubicBezTo>
                    <a:pt x="37" y="72"/>
                    <a:pt x="35" y="80"/>
                    <a:pt x="34" y="88"/>
                  </a:cubicBezTo>
                  <a:cubicBezTo>
                    <a:pt x="33" y="87"/>
                    <a:pt x="33" y="85"/>
                    <a:pt x="32" y="83"/>
                  </a:cubicBezTo>
                  <a:cubicBezTo>
                    <a:pt x="28" y="66"/>
                    <a:pt x="12" y="54"/>
                    <a:pt x="5" y="38"/>
                  </a:cubicBezTo>
                  <a:cubicBezTo>
                    <a:pt x="3" y="32"/>
                    <a:pt x="1" y="27"/>
                    <a:pt x="0" y="21"/>
                  </a:cubicBezTo>
                  <a:cubicBezTo>
                    <a:pt x="7" y="34"/>
                    <a:pt x="25" y="41"/>
                    <a:pt x="30" y="56"/>
                  </a:cubicBezTo>
                  <a:cubicBezTo>
                    <a:pt x="32" y="59"/>
                    <a:pt x="31" y="64"/>
                    <a:pt x="33" y="68"/>
                  </a:cubicBezTo>
                  <a:cubicBezTo>
                    <a:pt x="33" y="68"/>
                    <a:pt x="33" y="68"/>
                    <a:pt x="33" y="67"/>
                  </a:cubicBezTo>
                  <a:cubicBezTo>
                    <a:pt x="31" y="52"/>
                    <a:pt x="32" y="37"/>
                    <a:pt x="34" y="22"/>
                  </a:cubicBezTo>
                  <a:cubicBezTo>
                    <a:pt x="34" y="14"/>
                    <a:pt x="33" y="6"/>
                    <a:pt x="28" y="0"/>
                  </a:cubicBezTo>
                  <a:cubicBezTo>
                    <a:pt x="31" y="2"/>
                    <a:pt x="33" y="5"/>
                    <a:pt x="35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917951" y="3046413"/>
              <a:ext cx="169863" cy="336550"/>
            </a:xfrm>
            <a:custGeom>
              <a:avLst/>
              <a:gdLst>
                <a:gd name="T0" fmla="*/ 16 w 45"/>
                <a:gd name="T1" fmla="*/ 0 h 89"/>
                <a:gd name="T2" fmla="*/ 14 w 45"/>
                <a:gd name="T3" fmla="*/ 51 h 89"/>
                <a:gd name="T4" fmla="*/ 13 w 45"/>
                <a:gd name="T5" fmla="*/ 68 h 89"/>
                <a:gd name="T6" fmla="*/ 14 w 45"/>
                <a:gd name="T7" fmla="*/ 68 h 89"/>
                <a:gd name="T8" fmla="*/ 15 w 45"/>
                <a:gd name="T9" fmla="*/ 62 h 89"/>
                <a:gd name="T10" fmla="*/ 40 w 45"/>
                <a:gd name="T11" fmla="*/ 29 h 89"/>
                <a:gd name="T12" fmla="*/ 45 w 45"/>
                <a:gd name="T13" fmla="*/ 21 h 89"/>
                <a:gd name="T14" fmla="*/ 39 w 45"/>
                <a:gd name="T15" fmla="*/ 41 h 89"/>
                <a:gd name="T16" fmla="*/ 13 w 45"/>
                <a:gd name="T17" fmla="*/ 89 h 89"/>
                <a:gd name="T18" fmla="*/ 1 w 45"/>
                <a:gd name="T19" fmla="*/ 39 h 89"/>
                <a:gd name="T20" fmla="*/ 16 w 45"/>
                <a:gd name="T21" fmla="*/ 1 h 89"/>
                <a:gd name="T22" fmla="*/ 16 w 45"/>
                <a:gd name="T2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89">
                  <a:moveTo>
                    <a:pt x="16" y="0"/>
                  </a:moveTo>
                  <a:cubicBezTo>
                    <a:pt x="7" y="15"/>
                    <a:pt x="15" y="34"/>
                    <a:pt x="14" y="51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3" y="68"/>
                    <a:pt x="13" y="68"/>
                    <a:pt x="14" y="68"/>
                  </a:cubicBezTo>
                  <a:cubicBezTo>
                    <a:pt x="14" y="66"/>
                    <a:pt x="14" y="64"/>
                    <a:pt x="15" y="62"/>
                  </a:cubicBezTo>
                  <a:cubicBezTo>
                    <a:pt x="17" y="48"/>
                    <a:pt x="29" y="39"/>
                    <a:pt x="40" y="29"/>
                  </a:cubicBezTo>
                  <a:cubicBezTo>
                    <a:pt x="42" y="27"/>
                    <a:pt x="44" y="24"/>
                    <a:pt x="45" y="21"/>
                  </a:cubicBezTo>
                  <a:cubicBezTo>
                    <a:pt x="44" y="28"/>
                    <a:pt x="42" y="35"/>
                    <a:pt x="39" y="41"/>
                  </a:cubicBezTo>
                  <a:cubicBezTo>
                    <a:pt x="31" y="57"/>
                    <a:pt x="16" y="70"/>
                    <a:pt x="13" y="89"/>
                  </a:cubicBezTo>
                  <a:cubicBezTo>
                    <a:pt x="12" y="71"/>
                    <a:pt x="0" y="58"/>
                    <a:pt x="1" y="39"/>
                  </a:cubicBezTo>
                  <a:cubicBezTo>
                    <a:pt x="0" y="24"/>
                    <a:pt x="7" y="12"/>
                    <a:pt x="16" y="1"/>
                  </a:cubicBezTo>
                  <a:cubicBezTo>
                    <a:pt x="16" y="1"/>
                    <a:pt x="16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5094288" y="3213101"/>
              <a:ext cx="169863" cy="336550"/>
            </a:xfrm>
            <a:custGeom>
              <a:avLst/>
              <a:gdLst>
                <a:gd name="T0" fmla="*/ 33 w 45"/>
                <a:gd name="T1" fmla="*/ 61 h 89"/>
                <a:gd name="T2" fmla="*/ 12 w 45"/>
                <a:gd name="T3" fmla="*/ 89 h 89"/>
                <a:gd name="T4" fmla="*/ 11 w 45"/>
                <a:gd name="T5" fmla="*/ 64 h 89"/>
                <a:gd name="T6" fmla="*/ 0 w 45"/>
                <a:gd name="T7" fmla="*/ 16 h 89"/>
                <a:gd name="T8" fmla="*/ 0 w 45"/>
                <a:gd name="T9" fmla="*/ 9 h 89"/>
                <a:gd name="T10" fmla="*/ 20 w 45"/>
                <a:gd name="T11" fmla="*/ 58 h 89"/>
                <a:gd name="T12" fmla="*/ 18 w 45"/>
                <a:gd name="T13" fmla="*/ 71 h 89"/>
                <a:gd name="T14" fmla="*/ 18 w 45"/>
                <a:gd name="T15" fmla="*/ 72 h 89"/>
                <a:gd name="T16" fmla="*/ 19 w 45"/>
                <a:gd name="T17" fmla="*/ 71 h 89"/>
                <a:gd name="T18" fmla="*/ 27 w 45"/>
                <a:gd name="T19" fmla="*/ 42 h 89"/>
                <a:gd name="T20" fmla="*/ 37 w 45"/>
                <a:gd name="T21" fmla="*/ 0 h 89"/>
                <a:gd name="T22" fmla="*/ 33 w 45"/>
                <a:gd name="T23" fmla="*/ 6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89">
                  <a:moveTo>
                    <a:pt x="33" y="61"/>
                  </a:moveTo>
                  <a:cubicBezTo>
                    <a:pt x="26" y="70"/>
                    <a:pt x="18" y="79"/>
                    <a:pt x="12" y="89"/>
                  </a:cubicBezTo>
                  <a:cubicBezTo>
                    <a:pt x="13" y="81"/>
                    <a:pt x="14" y="72"/>
                    <a:pt x="11" y="64"/>
                  </a:cubicBezTo>
                  <a:cubicBezTo>
                    <a:pt x="6" y="49"/>
                    <a:pt x="1" y="33"/>
                    <a:pt x="0" y="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27"/>
                    <a:pt x="21" y="39"/>
                    <a:pt x="20" y="58"/>
                  </a:cubicBezTo>
                  <a:cubicBezTo>
                    <a:pt x="20" y="63"/>
                    <a:pt x="19" y="67"/>
                    <a:pt x="18" y="71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1" y="61"/>
                    <a:pt x="23" y="51"/>
                    <a:pt x="27" y="42"/>
                  </a:cubicBezTo>
                  <a:cubicBezTo>
                    <a:pt x="32" y="29"/>
                    <a:pt x="39" y="16"/>
                    <a:pt x="37" y="0"/>
                  </a:cubicBezTo>
                  <a:cubicBezTo>
                    <a:pt x="45" y="19"/>
                    <a:pt x="43" y="43"/>
                    <a:pt x="33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3883026" y="3224213"/>
              <a:ext cx="166688" cy="333375"/>
            </a:xfrm>
            <a:custGeom>
              <a:avLst/>
              <a:gdLst>
                <a:gd name="T0" fmla="*/ 20 w 44"/>
                <a:gd name="T1" fmla="*/ 52 h 88"/>
                <a:gd name="T2" fmla="*/ 25 w 44"/>
                <a:gd name="T3" fmla="*/ 71 h 88"/>
                <a:gd name="T4" fmla="*/ 26 w 44"/>
                <a:gd name="T5" fmla="*/ 71 h 88"/>
                <a:gd name="T6" fmla="*/ 38 w 44"/>
                <a:gd name="T7" fmla="*/ 21 h 88"/>
                <a:gd name="T8" fmla="*/ 43 w 44"/>
                <a:gd name="T9" fmla="*/ 8 h 88"/>
                <a:gd name="T10" fmla="*/ 41 w 44"/>
                <a:gd name="T11" fmla="*/ 35 h 88"/>
                <a:gd name="T12" fmla="*/ 32 w 44"/>
                <a:gd name="T13" fmla="*/ 67 h 88"/>
                <a:gd name="T14" fmla="*/ 32 w 44"/>
                <a:gd name="T15" fmla="*/ 88 h 88"/>
                <a:gd name="T16" fmla="*/ 31 w 44"/>
                <a:gd name="T17" fmla="*/ 87 h 88"/>
                <a:gd name="T18" fmla="*/ 6 w 44"/>
                <a:gd name="T19" fmla="*/ 50 h 88"/>
                <a:gd name="T20" fmla="*/ 3 w 44"/>
                <a:gd name="T21" fmla="*/ 14 h 88"/>
                <a:gd name="T22" fmla="*/ 6 w 44"/>
                <a:gd name="T23" fmla="*/ 0 h 88"/>
                <a:gd name="T24" fmla="*/ 20 w 44"/>
                <a:gd name="T25" fmla="*/ 5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88">
                  <a:moveTo>
                    <a:pt x="20" y="52"/>
                  </a:moveTo>
                  <a:cubicBezTo>
                    <a:pt x="22" y="58"/>
                    <a:pt x="23" y="65"/>
                    <a:pt x="25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19" y="52"/>
                    <a:pt x="29" y="35"/>
                    <a:pt x="38" y="21"/>
                  </a:cubicBezTo>
                  <a:cubicBezTo>
                    <a:pt x="41" y="17"/>
                    <a:pt x="42" y="13"/>
                    <a:pt x="43" y="8"/>
                  </a:cubicBezTo>
                  <a:cubicBezTo>
                    <a:pt x="44" y="17"/>
                    <a:pt x="42" y="26"/>
                    <a:pt x="41" y="35"/>
                  </a:cubicBezTo>
                  <a:cubicBezTo>
                    <a:pt x="39" y="46"/>
                    <a:pt x="35" y="56"/>
                    <a:pt x="32" y="67"/>
                  </a:cubicBezTo>
                  <a:cubicBezTo>
                    <a:pt x="30" y="73"/>
                    <a:pt x="31" y="81"/>
                    <a:pt x="32" y="88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24" y="74"/>
                    <a:pt x="10" y="64"/>
                    <a:pt x="6" y="50"/>
                  </a:cubicBezTo>
                  <a:cubicBezTo>
                    <a:pt x="2" y="39"/>
                    <a:pt x="0" y="26"/>
                    <a:pt x="3" y="14"/>
                  </a:cubicBezTo>
                  <a:cubicBezTo>
                    <a:pt x="4" y="9"/>
                    <a:pt x="4" y="4"/>
                    <a:pt x="6" y="0"/>
                  </a:cubicBezTo>
                  <a:cubicBezTo>
                    <a:pt x="3" y="20"/>
                    <a:pt x="16" y="34"/>
                    <a:pt x="20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041901" y="3402013"/>
              <a:ext cx="222250" cy="307975"/>
            </a:xfrm>
            <a:custGeom>
              <a:avLst/>
              <a:gdLst>
                <a:gd name="T0" fmla="*/ 21 w 59"/>
                <a:gd name="T1" fmla="*/ 41 h 81"/>
                <a:gd name="T2" fmla="*/ 13 w 59"/>
                <a:gd name="T3" fmla="*/ 64 h 81"/>
                <a:gd name="T4" fmla="*/ 14 w 59"/>
                <a:gd name="T5" fmla="*/ 64 h 81"/>
                <a:gd name="T6" fmla="*/ 32 w 59"/>
                <a:gd name="T7" fmla="*/ 40 h 81"/>
                <a:gd name="T8" fmla="*/ 56 w 59"/>
                <a:gd name="T9" fmla="*/ 3 h 81"/>
                <a:gd name="T10" fmla="*/ 25 w 59"/>
                <a:gd name="T11" fmla="*/ 64 h 81"/>
                <a:gd name="T12" fmla="*/ 0 w 59"/>
                <a:gd name="T13" fmla="*/ 81 h 81"/>
                <a:gd name="T14" fmla="*/ 0 w 59"/>
                <a:gd name="T15" fmla="*/ 80 h 81"/>
                <a:gd name="T16" fmla="*/ 14 w 59"/>
                <a:gd name="T17" fmla="*/ 8 h 81"/>
                <a:gd name="T18" fmla="*/ 17 w 59"/>
                <a:gd name="T19" fmla="*/ 0 h 81"/>
                <a:gd name="T20" fmla="*/ 21 w 59"/>
                <a:gd name="T21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1">
                  <a:moveTo>
                    <a:pt x="21" y="41"/>
                  </a:moveTo>
                  <a:cubicBezTo>
                    <a:pt x="20" y="50"/>
                    <a:pt x="17" y="57"/>
                    <a:pt x="13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20" y="56"/>
                    <a:pt x="25" y="47"/>
                    <a:pt x="32" y="40"/>
                  </a:cubicBezTo>
                  <a:cubicBezTo>
                    <a:pt x="43" y="29"/>
                    <a:pt x="54" y="18"/>
                    <a:pt x="56" y="3"/>
                  </a:cubicBezTo>
                  <a:cubicBezTo>
                    <a:pt x="59" y="28"/>
                    <a:pt x="46" y="50"/>
                    <a:pt x="25" y="64"/>
                  </a:cubicBezTo>
                  <a:cubicBezTo>
                    <a:pt x="16" y="69"/>
                    <a:pt x="8" y="75"/>
                    <a:pt x="0" y="8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2" y="59"/>
                    <a:pt x="6" y="31"/>
                    <a:pt x="14" y="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15"/>
                    <a:pt x="21" y="27"/>
                    <a:pt x="21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3887788" y="3413126"/>
              <a:ext cx="215900" cy="303213"/>
            </a:xfrm>
            <a:custGeom>
              <a:avLst/>
              <a:gdLst>
                <a:gd name="T0" fmla="*/ 52 w 57"/>
                <a:gd name="T1" fmla="*/ 66 h 80"/>
                <a:gd name="T2" fmla="*/ 57 w 57"/>
                <a:gd name="T3" fmla="*/ 80 h 80"/>
                <a:gd name="T4" fmla="*/ 4 w 57"/>
                <a:gd name="T5" fmla="*/ 31 h 80"/>
                <a:gd name="T6" fmla="*/ 1 w 57"/>
                <a:gd name="T7" fmla="*/ 3 h 80"/>
                <a:gd name="T8" fmla="*/ 36 w 57"/>
                <a:gd name="T9" fmla="*/ 53 h 80"/>
                <a:gd name="T10" fmla="*/ 44 w 57"/>
                <a:gd name="T11" fmla="*/ 63 h 80"/>
                <a:gd name="T12" fmla="*/ 40 w 57"/>
                <a:gd name="T13" fmla="*/ 57 h 80"/>
                <a:gd name="T14" fmla="*/ 36 w 57"/>
                <a:gd name="T15" fmla="*/ 32 h 80"/>
                <a:gd name="T16" fmla="*/ 40 w 57"/>
                <a:gd name="T17" fmla="*/ 0 h 80"/>
                <a:gd name="T18" fmla="*/ 52 w 57"/>
                <a:gd name="T19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80">
                  <a:moveTo>
                    <a:pt x="52" y="66"/>
                  </a:moveTo>
                  <a:cubicBezTo>
                    <a:pt x="53" y="71"/>
                    <a:pt x="56" y="75"/>
                    <a:pt x="57" y="80"/>
                  </a:cubicBezTo>
                  <a:cubicBezTo>
                    <a:pt x="38" y="67"/>
                    <a:pt x="13" y="54"/>
                    <a:pt x="4" y="31"/>
                  </a:cubicBezTo>
                  <a:cubicBezTo>
                    <a:pt x="1" y="22"/>
                    <a:pt x="0" y="12"/>
                    <a:pt x="1" y="3"/>
                  </a:cubicBezTo>
                  <a:cubicBezTo>
                    <a:pt x="2" y="24"/>
                    <a:pt x="25" y="35"/>
                    <a:pt x="36" y="53"/>
                  </a:cubicBezTo>
                  <a:cubicBezTo>
                    <a:pt x="38" y="56"/>
                    <a:pt x="40" y="60"/>
                    <a:pt x="44" y="63"/>
                  </a:cubicBezTo>
                  <a:cubicBezTo>
                    <a:pt x="43" y="61"/>
                    <a:pt x="41" y="59"/>
                    <a:pt x="40" y="57"/>
                  </a:cubicBezTo>
                  <a:cubicBezTo>
                    <a:pt x="37" y="49"/>
                    <a:pt x="35" y="41"/>
                    <a:pt x="36" y="32"/>
                  </a:cubicBezTo>
                  <a:cubicBezTo>
                    <a:pt x="37" y="21"/>
                    <a:pt x="42" y="11"/>
                    <a:pt x="40" y="0"/>
                  </a:cubicBezTo>
                  <a:cubicBezTo>
                    <a:pt x="49" y="20"/>
                    <a:pt x="46" y="44"/>
                    <a:pt x="52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4905376" y="3543301"/>
              <a:ext cx="301625" cy="276225"/>
            </a:xfrm>
            <a:custGeom>
              <a:avLst/>
              <a:gdLst>
                <a:gd name="T0" fmla="*/ 28 w 80"/>
                <a:gd name="T1" fmla="*/ 48 h 73"/>
                <a:gd name="T2" fmla="*/ 15 w 80"/>
                <a:gd name="T3" fmla="*/ 64 h 73"/>
                <a:gd name="T4" fmla="*/ 20 w 80"/>
                <a:gd name="T5" fmla="*/ 61 h 73"/>
                <a:gd name="T6" fmla="*/ 66 w 80"/>
                <a:gd name="T7" fmla="*/ 32 h 73"/>
                <a:gd name="T8" fmla="*/ 80 w 80"/>
                <a:gd name="T9" fmla="*/ 15 h 73"/>
                <a:gd name="T10" fmla="*/ 34 w 80"/>
                <a:gd name="T11" fmla="*/ 65 h 73"/>
                <a:gd name="T12" fmla="*/ 0 w 80"/>
                <a:gd name="T13" fmla="*/ 73 h 73"/>
                <a:gd name="T14" fmla="*/ 29 w 80"/>
                <a:gd name="T15" fmla="*/ 15 h 73"/>
                <a:gd name="T16" fmla="*/ 41 w 80"/>
                <a:gd name="T17" fmla="*/ 0 h 73"/>
                <a:gd name="T18" fmla="*/ 28 w 80"/>
                <a:gd name="T19" fmla="*/ 4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73">
                  <a:moveTo>
                    <a:pt x="28" y="48"/>
                  </a:moveTo>
                  <a:cubicBezTo>
                    <a:pt x="25" y="54"/>
                    <a:pt x="20" y="59"/>
                    <a:pt x="15" y="64"/>
                  </a:cubicBezTo>
                  <a:cubicBezTo>
                    <a:pt x="17" y="63"/>
                    <a:pt x="19" y="62"/>
                    <a:pt x="20" y="61"/>
                  </a:cubicBezTo>
                  <a:cubicBezTo>
                    <a:pt x="34" y="47"/>
                    <a:pt x="52" y="44"/>
                    <a:pt x="66" y="32"/>
                  </a:cubicBezTo>
                  <a:cubicBezTo>
                    <a:pt x="72" y="28"/>
                    <a:pt x="78" y="22"/>
                    <a:pt x="80" y="15"/>
                  </a:cubicBezTo>
                  <a:cubicBezTo>
                    <a:pt x="78" y="37"/>
                    <a:pt x="55" y="59"/>
                    <a:pt x="34" y="65"/>
                  </a:cubicBezTo>
                  <a:cubicBezTo>
                    <a:pt x="23" y="68"/>
                    <a:pt x="11" y="69"/>
                    <a:pt x="0" y="73"/>
                  </a:cubicBezTo>
                  <a:cubicBezTo>
                    <a:pt x="18" y="58"/>
                    <a:pt x="17" y="34"/>
                    <a:pt x="29" y="15"/>
                  </a:cubicBezTo>
                  <a:cubicBezTo>
                    <a:pt x="33" y="10"/>
                    <a:pt x="37" y="5"/>
                    <a:pt x="41" y="0"/>
                  </a:cubicBezTo>
                  <a:cubicBezTo>
                    <a:pt x="34" y="14"/>
                    <a:pt x="37" y="34"/>
                    <a:pt x="28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3932238" y="3549651"/>
              <a:ext cx="306388" cy="273050"/>
            </a:xfrm>
            <a:custGeom>
              <a:avLst/>
              <a:gdLst>
                <a:gd name="T0" fmla="*/ 57 w 81"/>
                <a:gd name="T1" fmla="*/ 27 h 72"/>
                <a:gd name="T2" fmla="*/ 81 w 81"/>
                <a:gd name="T3" fmla="*/ 72 h 72"/>
                <a:gd name="T4" fmla="*/ 32 w 81"/>
                <a:gd name="T5" fmla="*/ 58 h 72"/>
                <a:gd name="T6" fmla="*/ 0 w 81"/>
                <a:gd name="T7" fmla="*/ 15 h 72"/>
                <a:gd name="T8" fmla="*/ 55 w 81"/>
                <a:gd name="T9" fmla="*/ 56 h 72"/>
                <a:gd name="T10" fmla="*/ 66 w 81"/>
                <a:gd name="T11" fmla="*/ 63 h 72"/>
                <a:gd name="T12" fmla="*/ 66 w 81"/>
                <a:gd name="T13" fmla="*/ 63 h 72"/>
                <a:gd name="T14" fmla="*/ 54 w 81"/>
                <a:gd name="T15" fmla="*/ 50 h 72"/>
                <a:gd name="T16" fmla="*/ 40 w 81"/>
                <a:gd name="T17" fmla="*/ 0 h 72"/>
                <a:gd name="T18" fmla="*/ 57 w 81"/>
                <a:gd name="T19" fmla="*/ 2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72">
                  <a:moveTo>
                    <a:pt x="57" y="27"/>
                  </a:moveTo>
                  <a:cubicBezTo>
                    <a:pt x="64" y="42"/>
                    <a:pt x="66" y="60"/>
                    <a:pt x="81" y="72"/>
                  </a:cubicBezTo>
                  <a:cubicBezTo>
                    <a:pt x="65" y="67"/>
                    <a:pt x="46" y="68"/>
                    <a:pt x="32" y="58"/>
                  </a:cubicBezTo>
                  <a:cubicBezTo>
                    <a:pt x="17" y="49"/>
                    <a:pt x="3" y="33"/>
                    <a:pt x="0" y="15"/>
                  </a:cubicBezTo>
                  <a:cubicBezTo>
                    <a:pt x="11" y="39"/>
                    <a:pt x="37" y="41"/>
                    <a:pt x="55" y="56"/>
                  </a:cubicBezTo>
                  <a:cubicBezTo>
                    <a:pt x="58" y="59"/>
                    <a:pt x="62" y="61"/>
                    <a:pt x="66" y="63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2" y="59"/>
                    <a:pt x="57" y="55"/>
                    <a:pt x="54" y="50"/>
                  </a:cubicBezTo>
                  <a:cubicBezTo>
                    <a:pt x="44" y="36"/>
                    <a:pt x="47" y="15"/>
                    <a:pt x="40" y="0"/>
                  </a:cubicBezTo>
                  <a:cubicBezTo>
                    <a:pt x="47" y="8"/>
                    <a:pt x="53" y="17"/>
                    <a:pt x="57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4730751" y="3686176"/>
              <a:ext cx="379413" cy="220663"/>
            </a:xfrm>
            <a:custGeom>
              <a:avLst/>
              <a:gdLst>
                <a:gd name="T0" fmla="*/ 36 w 100"/>
                <a:gd name="T1" fmla="*/ 37 h 58"/>
                <a:gd name="T2" fmla="*/ 23 w 100"/>
                <a:gd name="T3" fmla="*/ 42 h 58"/>
                <a:gd name="T4" fmla="*/ 40 w 100"/>
                <a:gd name="T5" fmla="*/ 40 h 58"/>
                <a:gd name="T6" fmla="*/ 100 w 100"/>
                <a:gd name="T7" fmla="*/ 22 h 58"/>
                <a:gd name="T8" fmla="*/ 68 w 100"/>
                <a:gd name="T9" fmla="*/ 49 h 58"/>
                <a:gd name="T10" fmla="*/ 4 w 100"/>
                <a:gd name="T11" fmla="*/ 44 h 58"/>
                <a:gd name="T12" fmla="*/ 0 w 100"/>
                <a:gd name="T13" fmla="*/ 44 h 58"/>
                <a:gd name="T14" fmla="*/ 0 w 100"/>
                <a:gd name="T15" fmla="*/ 44 h 58"/>
                <a:gd name="T16" fmla="*/ 27 w 100"/>
                <a:gd name="T17" fmla="*/ 31 h 58"/>
                <a:gd name="T18" fmla="*/ 62 w 100"/>
                <a:gd name="T19" fmla="*/ 0 h 58"/>
                <a:gd name="T20" fmla="*/ 36 w 100"/>
                <a:gd name="T21" fmla="*/ 3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58">
                  <a:moveTo>
                    <a:pt x="36" y="37"/>
                  </a:moveTo>
                  <a:cubicBezTo>
                    <a:pt x="32" y="40"/>
                    <a:pt x="27" y="40"/>
                    <a:pt x="23" y="42"/>
                  </a:cubicBezTo>
                  <a:cubicBezTo>
                    <a:pt x="29" y="42"/>
                    <a:pt x="34" y="40"/>
                    <a:pt x="40" y="40"/>
                  </a:cubicBezTo>
                  <a:cubicBezTo>
                    <a:pt x="61" y="37"/>
                    <a:pt x="85" y="40"/>
                    <a:pt x="100" y="22"/>
                  </a:cubicBezTo>
                  <a:cubicBezTo>
                    <a:pt x="94" y="35"/>
                    <a:pt x="80" y="45"/>
                    <a:pt x="68" y="49"/>
                  </a:cubicBezTo>
                  <a:cubicBezTo>
                    <a:pt x="46" y="58"/>
                    <a:pt x="25" y="48"/>
                    <a:pt x="4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0" y="41"/>
                    <a:pt x="19" y="38"/>
                    <a:pt x="27" y="31"/>
                  </a:cubicBezTo>
                  <a:cubicBezTo>
                    <a:pt x="39" y="20"/>
                    <a:pt x="49" y="9"/>
                    <a:pt x="62" y="0"/>
                  </a:cubicBezTo>
                  <a:cubicBezTo>
                    <a:pt x="53" y="12"/>
                    <a:pt x="51" y="30"/>
                    <a:pt x="36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4038601" y="3694113"/>
              <a:ext cx="374650" cy="212725"/>
            </a:xfrm>
            <a:custGeom>
              <a:avLst/>
              <a:gdLst>
                <a:gd name="T0" fmla="*/ 71 w 99"/>
                <a:gd name="T1" fmla="*/ 30 h 56"/>
                <a:gd name="T2" fmla="*/ 99 w 99"/>
                <a:gd name="T3" fmla="*/ 42 h 56"/>
                <a:gd name="T4" fmla="*/ 91 w 99"/>
                <a:gd name="T5" fmla="*/ 44 h 56"/>
                <a:gd name="T6" fmla="*/ 32 w 99"/>
                <a:gd name="T7" fmla="*/ 49 h 56"/>
                <a:gd name="T8" fmla="*/ 0 w 99"/>
                <a:gd name="T9" fmla="*/ 22 h 56"/>
                <a:gd name="T10" fmla="*/ 67 w 99"/>
                <a:gd name="T11" fmla="*/ 40 h 56"/>
                <a:gd name="T12" fmla="*/ 76 w 99"/>
                <a:gd name="T13" fmla="*/ 41 h 56"/>
                <a:gd name="T14" fmla="*/ 67 w 99"/>
                <a:gd name="T15" fmla="*/ 38 h 56"/>
                <a:gd name="T16" fmla="*/ 37 w 99"/>
                <a:gd name="T17" fmla="*/ 0 h 56"/>
                <a:gd name="T18" fmla="*/ 71 w 99"/>
                <a:gd name="T19" fmla="*/ 3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56">
                  <a:moveTo>
                    <a:pt x="71" y="30"/>
                  </a:moveTo>
                  <a:cubicBezTo>
                    <a:pt x="79" y="37"/>
                    <a:pt x="89" y="40"/>
                    <a:pt x="99" y="42"/>
                  </a:cubicBezTo>
                  <a:cubicBezTo>
                    <a:pt x="97" y="43"/>
                    <a:pt x="94" y="43"/>
                    <a:pt x="91" y="44"/>
                  </a:cubicBezTo>
                  <a:cubicBezTo>
                    <a:pt x="72" y="48"/>
                    <a:pt x="52" y="56"/>
                    <a:pt x="32" y="49"/>
                  </a:cubicBezTo>
                  <a:cubicBezTo>
                    <a:pt x="19" y="45"/>
                    <a:pt x="6" y="35"/>
                    <a:pt x="0" y="22"/>
                  </a:cubicBezTo>
                  <a:cubicBezTo>
                    <a:pt x="17" y="41"/>
                    <a:pt x="44" y="35"/>
                    <a:pt x="67" y="40"/>
                  </a:cubicBezTo>
                  <a:cubicBezTo>
                    <a:pt x="70" y="40"/>
                    <a:pt x="73" y="42"/>
                    <a:pt x="76" y="41"/>
                  </a:cubicBezTo>
                  <a:cubicBezTo>
                    <a:pt x="74" y="40"/>
                    <a:pt x="70" y="40"/>
                    <a:pt x="67" y="38"/>
                  </a:cubicBezTo>
                  <a:cubicBezTo>
                    <a:pt x="49" y="32"/>
                    <a:pt x="47" y="13"/>
                    <a:pt x="37" y="0"/>
                  </a:cubicBezTo>
                  <a:cubicBezTo>
                    <a:pt x="49" y="8"/>
                    <a:pt x="60" y="19"/>
                    <a:pt x="71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0"/>
            <p:cNvSpPr>
              <a:spLocks/>
            </p:cNvSpPr>
            <p:nvPr userDrawn="1"/>
          </p:nvSpPr>
          <p:spPr bwMode="auto">
            <a:xfrm>
              <a:off x="4148138" y="3838576"/>
              <a:ext cx="847725" cy="169863"/>
            </a:xfrm>
            <a:custGeom>
              <a:avLst/>
              <a:gdLst>
                <a:gd name="T0" fmla="*/ 181 w 224"/>
                <a:gd name="T1" fmla="*/ 18 h 45"/>
                <a:gd name="T2" fmla="*/ 224 w 224"/>
                <a:gd name="T3" fmla="*/ 13 h 45"/>
                <a:gd name="T4" fmla="*/ 201 w 224"/>
                <a:gd name="T5" fmla="*/ 29 h 45"/>
                <a:gd name="T6" fmla="*/ 147 w 224"/>
                <a:gd name="T7" fmla="*/ 18 h 45"/>
                <a:gd name="T8" fmla="*/ 128 w 224"/>
                <a:gd name="T9" fmla="*/ 9 h 45"/>
                <a:gd name="T10" fmla="*/ 120 w 224"/>
                <a:gd name="T11" fmla="*/ 9 h 45"/>
                <a:gd name="T12" fmla="*/ 160 w 224"/>
                <a:gd name="T13" fmla="*/ 37 h 45"/>
                <a:gd name="T14" fmla="*/ 153 w 224"/>
                <a:gd name="T15" fmla="*/ 44 h 45"/>
                <a:gd name="T16" fmla="*/ 113 w 224"/>
                <a:gd name="T17" fmla="*/ 12 h 45"/>
                <a:gd name="T18" fmla="*/ 105 w 224"/>
                <a:gd name="T19" fmla="*/ 15 h 45"/>
                <a:gd name="T20" fmla="*/ 72 w 224"/>
                <a:gd name="T21" fmla="*/ 45 h 45"/>
                <a:gd name="T22" fmla="*/ 64 w 224"/>
                <a:gd name="T23" fmla="*/ 38 h 45"/>
                <a:gd name="T24" fmla="*/ 105 w 224"/>
                <a:gd name="T25" fmla="*/ 9 h 45"/>
                <a:gd name="T26" fmla="*/ 70 w 224"/>
                <a:gd name="T27" fmla="*/ 23 h 45"/>
                <a:gd name="T28" fmla="*/ 23 w 224"/>
                <a:gd name="T29" fmla="*/ 30 h 45"/>
                <a:gd name="T30" fmla="*/ 0 w 224"/>
                <a:gd name="T31" fmla="*/ 15 h 45"/>
                <a:gd name="T32" fmla="*/ 45 w 224"/>
                <a:gd name="T33" fmla="*/ 18 h 45"/>
                <a:gd name="T34" fmla="*/ 106 w 224"/>
                <a:gd name="T35" fmla="*/ 5 h 45"/>
                <a:gd name="T36" fmla="*/ 116 w 224"/>
                <a:gd name="T37" fmla="*/ 6 h 45"/>
                <a:gd name="T38" fmla="*/ 166 w 224"/>
                <a:gd name="T39" fmla="*/ 12 h 45"/>
                <a:gd name="T40" fmla="*/ 181 w 224"/>
                <a:gd name="T41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4" h="45">
                  <a:moveTo>
                    <a:pt x="181" y="18"/>
                  </a:moveTo>
                  <a:cubicBezTo>
                    <a:pt x="195" y="23"/>
                    <a:pt x="212" y="22"/>
                    <a:pt x="224" y="13"/>
                  </a:cubicBezTo>
                  <a:cubicBezTo>
                    <a:pt x="218" y="21"/>
                    <a:pt x="210" y="26"/>
                    <a:pt x="201" y="29"/>
                  </a:cubicBezTo>
                  <a:cubicBezTo>
                    <a:pt x="182" y="36"/>
                    <a:pt x="162" y="29"/>
                    <a:pt x="147" y="18"/>
                  </a:cubicBezTo>
                  <a:cubicBezTo>
                    <a:pt x="141" y="14"/>
                    <a:pt x="136" y="8"/>
                    <a:pt x="128" y="9"/>
                  </a:cubicBezTo>
                  <a:cubicBezTo>
                    <a:pt x="125" y="9"/>
                    <a:pt x="122" y="9"/>
                    <a:pt x="120" y="9"/>
                  </a:cubicBezTo>
                  <a:cubicBezTo>
                    <a:pt x="134" y="16"/>
                    <a:pt x="148" y="25"/>
                    <a:pt x="160" y="37"/>
                  </a:cubicBezTo>
                  <a:cubicBezTo>
                    <a:pt x="158" y="40"/>
                    <a:pt x="156" y="42"/>
                    <a:pt x="153" y="44"/>
                  </a:cubicBezTo>
                  <a:cubicBezTo>
                    <a:pt x="141" y="31"/>
                    <a:pt x="128" y="19"/>
                    <a:pt x="113" y="12"/>
                  </a:cubicBezTo>
                  <a:cubicBezTo>
                    <a:pt x="110" y="12"/>
                    <a:pt x="108" y="14"/>
                    <a:pt x="105" y="15"/>
                  </a:cubicBezTo>
                  <a:cubicBezTo>
                    <a:pt x="93" y="23"/>
                    <a:pt x="81" y="33"/>
                    <a:pt x="72" y="45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77" y="26"/>
                    <a:pt x="90" y="16"/>
                    <a:pt x="105" y="9"/>
                  </a:cubicBezTo>
                  <a:cubicBezTo>
                    <a:pt x="90" y="5"/>
                    <a:pt x="81" y="17"/>
                    <a:pt x="70" y="23"/>
                  </a:cubicBezTo>
                  <a:cubicBezTo>
                    <a:pt x="57" y="32"/>
                    <a:pt x="39" y="36"/>
                    <a:pt x="23" y="30"/>
                  </a:cubicBezTo>
                  <a:cubicBezTo>
                    <a:pt x="15" y="27"/>
                    <a:pt x="6" y="22"/>
                    <a:pt x="0" y="15"/>
                  </a:cubicBezTo>
                  <a:cubicBezTo>
                    <a:pt x="13" y="23"/>
                    <a:pt x="31" y="24"/>
                    <a:pt x="45" y="18"/>
                  </a:cubicBezTo>
                  <a:cubicBezTo>
                    <a:pt x="64" y="10"/>
                    <a:pt x="83" y="0"/>
                    <a:pt x="106" y="5"/>
                  </a:cubicBezTo>
                  <a:cubicBezTo>
                    <a:pt x="109" y="5"/>
                    <a:pt x="112" y="9"/>
                    <a:pt x="116" y="6"/>
                  </a:cubicBezTo>
                  <a:cubicBezTo>
                    <a:pt x="133" y="1"/>
                    <a:pt x="151" y="4"/>
                    <a:pt x="166" y="12"/>
                  </a:cubicBezTo>
                  <a:lnTo>
                    <a:pt x="181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2" name="TextBox 21"/>
          <p:cNvSpPr txBox="1"/>
          <p:nvPr userDrawn="1"/>
        </p:nvSpPr>
        <p:spPr>
          <a:xfrm>
            <a:off x="1388302" y="6448341"/>
            <a:ext cx="4881952" cy="55399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1800" b="1" baseline="0" dirty="0">
                <a:solidFill>
                  <a:schemeClr val="tx1"/>
                </a:solidFill>
              </a:rPr>
              <a:t>UNITED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baseline="0" dirty="0">
                <a:solidFill>
                  <a:schemeClr val="tx1"/>
                </a:solidFill>
              </a:rPr>
              <a:t>NATIONS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endParaRPr lang="en-US" sz="1800" b="1" baseline="0" dirty="0">
              <a:solidFill>
                <a:schemeClr val="tx1"/>
              </a:solidFill>
            </a:endParaRPr>
          </a:p>
          <a:p>
            <a:r>
              <a:rPr lang="en-US" sz="1800" baseline="0" dirty="0">
                <a:solidFill>
                  <a:schemeClr val="tx1"/>
                </a:solidFill>
              </a:rPr>
              <a:t>DEPARTMENT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baseline="0" dirty="0">
                <a:solidFill>
                  <a:schemeClr val="tx1"/>
                </a:solidFill>
              </a:rPr>
              <a:t>OF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baseline="0" dirty="0">
                <a:solidFill>
                  <a:schemeClr val="tx1"/>
                </a:solidFill>
              </a:rPr>
              <a:t>OPERATIONAL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baseline="0" dirty="0">
                <a:solidFill>
                  <a:schemeClr val="tx1"/>
                </a:solidFill>
              </a:rPr>
              <a:t>SUPPORT</a:t>
            </a:r>
          </a:p>
        </p:txBody>
      </p:sp>
    </p:spTree>
    <p:extLst>
      <p:ext uri="{BB962C8B-B14F-4D97-AF65-F5344CB8AC3E}">
        <p14:creationId xmlns:p14="http://schemas.microsoft.com/office/powerpoint/2010/main" val="3432424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B914CF1A-BB11-7C4C-8077-ADA9EDCF4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EF107-723E-6040-880B-786E23AB7CE1}" type="datetimeFigureOut">
              <a:rPr lang="en-US"/>
              <a:pPr>
                <a:defRPr/>
              </a:pPr>
              <a:t>12/24/19</a:t>
            </a:fld>
            <a:endParaRPr lang="en-GB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4CC136B4-18AC-5F41-A68B-B7A0326CF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9F06C132-DB38-5C45-8038-7800462BD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3F879-398D-F649-8015-B33F11262D7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2594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839" y="751027"/>
            <a:ext cx="8781098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839" y="1978931"/>
            <a:ext cx="4310937" cy="703309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56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133" b="1"/>
            </a:lvl2pPr>
            <a:lvl3pPr>
              <a:buNone/>
              <a:defRPr sz="1920" b="1"/>
            </a:lvl3pPr>
            <a:lvl4pPr>
              <a:buNone/>
              <a:defRPr sz="1707" b="1"/>
            </a:lvl4pPr>
            <a:lvl5pPr>
              <a:buNone/>
              <a:defRPr sz="1707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6307" y="1983741"/>
            <a:ext cx="4312630" cy="698499"/>
          </a:xfrm>
        </p:spPr>
        <p:txBody>
          <a:bodyPr lIns="45720" tIns="0" rIns="45720" bIns="0" anchor="ctr"/>
          <a:lstStyle>
            <a:lvl1pPr marL="0" indent="0">
              <a:buNone/>
              <a:defRPr sz="256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133" b="1"/>
            </a:lvl2pPr>
            <a:lvl3pPr>
              <a:buNone/>
              <a:defRPr sz="1920" b="1"/>
            </a:lvl3pPr>
            <a:lvl4pPr>
              <a:buNone/>
              <a:defRPr sz="1707" b="1"/>
            </a:lvl4pPr>
            <a:lvl5pPr>
              <a:buNone/>
              <a:defRPr sz="1707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87839" y="2682240"/>
            <a:ext cx="4310937" cy="4102101"/>
          </a:xfrm>
        </p:spPr>
        <p:txBody>
          <a:bodyPr tIns="0"/>
          <a:lstStyle>
            <a:lvl1pPr>
              <a:defRPr sz="2347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6307" y="2682240"/>
            <a:ext cx="4312630" cy="4102101"/>
          </a:xfrm>
        </p:spPr>
        <p:txBody>
          <a:bodyPr tIns="0"/>
          <a:lstStyle>
            <a:lvl1pPr>
              <a:defRPr sz="2347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5C1BD9F7-9BD9-9944-9FB8-F38A22C7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B9CA7-CE8F-B047-80C3-F8906510878D}" type="datetimeFigureOut">
              <a:rPr lang="en-US"/>
              <a:pPr>
                <a:defRPr/>
              </a:pPr>
              <a:t>12/24/19</a:t>
            </a:fld>
            <a:endParaRPr lang="en-GB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A0010402-8C97-5D4D-A07D-2F3F2875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8019D3F0-DFAC-064A-B34C-52B15EA81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69CEB-D2AE-0246-8D9D-59489431E54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446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839" y="751027"/>
            <a:ext cx="8862404" cy="12192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334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1D26AB1E-F3A8-7F44-A96C-497D3557F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ACB73-191D-5E40-978B-0C3D0819E6E5}" type="datetimeFigureOut">
              <a:rPr lang="en-US"/>
              <a:pPr>
                <a:defRPr/>
              </a:pPr>
              <a:t>12/24/19</a:t>
            </a:fld>
            <a:endParaRPr lang="en-GB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3808C92C-292D-DE45-AB27-EF9B051AE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53AC229C-5A70-0440-BE1F-B86529593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CC37A-155E-664A-8B44-1731DF6FA4C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5004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758" y="548642"/>
            <a:ext cx="2927033" cy="123952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773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1758" y="1788160"/>
            <a:ext cx="2927033" cy="4876800"/>
          </a:xfrm>
        </p:spPr>
        <p:txBody>
          <a:bodyPr lIns="18288" rIns="18288"/>
          <a:lstStyle>
            <a:lvl1pPr marL="0" indent="0" algn="l">
              <a:buNone/>
              <a:defRPr sz="1493"/>
            </a:lvl1pPr>
            <a:lvl2pPr indent="0" algn="l">
              <a:buNone/>
              <a:defRPr sz="1280"/>
            </a:lvl2pPr>
            <a:lvl3pPr indent="0" algn="l">
              <a:buNone/>
              <a:defRPr sz="1067"/>
            </a:lvl3pPr>
            <a:lvl4pPr indent="0" algn="l">
              <a:buNone/>
              <a:defRPr sz="960"/>
            </a:lvl4pPr>
            <a:lvl5pPr indent="0" algn="l">
              <a:buNone/>
              <a:defRPr sz="96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4628" y="1788160"/>
            <a:ext cx="5454308" cy="4876800"/>
          </a:xfrm>
        </p:spPr>
        <p:txBody>
          <a:bodyPr tIns="0"/>
          <a:lstStyle>
            <a:lvl1pPr>
              <a:defRPr sz="2987"/>
            </a:lvl1pPr>
            <a:lvl2pPr>
              <a:defRPr sz="2773"/>
            </a:lvl2pPr>
            <a:lvl3pPr>
              <a:defRPr sz="2560"/>
            </a:lvl3pPr>
            <a:lvl4pPr>
              <a:defRPr sz="2133"/>
            </a:lvl4pPr>
            <a:lvl5pPr>
              <a:defRPr sz="192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DD6EC05F-4068-2A49-9C3C-68310CCFB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F9E55-2324-634A-A5F6-47D933687084}" type="datetimeFigureOut">
              <a:rPr lang="en-US"/>
              <a:pPr>
                <a:defRPr/>
              </a:pPr>
              <a:t>12/24/19</a:t>
            </a:fld>
            <a:endParaRPr lang="en-GB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7E38588A-6BA7-3A42-AE4F-9E4F67931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CB9BDEE4-486D-5349-B8AA-5E09F96B1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1FB42-EB06-B648-9F33-AD9194D3E4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7422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18" Type="http://schemas.openxmlformats.org/officeDocument/2006/relationships/image" Target="../media/image5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svg"/><Relationship Id="rId20" Type="http://schemas.openxmlformats.org/officeDocument/2006/relationships/image" Target="../media/image7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vmlDrawing" Target="../drawings/vmlDrawing1.v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0837142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F82097C7-C17B-4180-84F8-A2955C72C9D0}"/>
              </a:ext>
            </a:extLst>
          </p:cNvPr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6A7DCE-6767-4E57-AC1C-C0E4C9129D9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960305" y="146798"/>
            <a:ext cx="694114" cy="638653"/>
            <a:chOff x="17454" y="2214"/>
            <a:chExt cx="465146" cy="427703"/>
          </a:xfrm>
        </p:grpSpPr>
        <p:pic>
          <p:nvPicPr>
            <p:cNvPr id="13" name="Graphic 3">
              <a:extLst>
                <a:ext uri="{FF2B5EF4-FFF2-40B4-BE49-F238E27FC236}">
                  <a16:creationId xmlns:a16="http://schemas.microsoft.com/office/drawing/2014/main" id="{865A7D88-63A3-4144-B73D-81304A8C30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rot="909593">
              <a:off x="209550" y="2214"/>
              <a:ext cx="273050" cy="236220"/>
            </a:xfrm>
            <a:prstGeom prst="rect">
              <a:avLst/>
            </a:prstGeom>
          </p:spPr>
        </p:pic>
        <p:pic>
          <p:nvPicPr>
            <p:cNvPr id="14" name="Graphic 4">
              <a:extLst>
                <a:ext uri="{FF2B5EF4-FFF2-40B4-BE49-F238E27FC236}">
                  <a16:creationId xmlns:a16="http://schemas.microsoft.com/office/drawing/2014/main" id="{164F39C1-9B01-4A15-86D3-C82D5EB703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 rot="909593">
              <a:off x="17454" y="51747"/>
              <a:ext cx="273050" cy="236220"/>
            </a:xfrm>
            <a:prstGeom prst="rect">
              <a:avLst/>
            </a:prstGeom>
          </p:spPr>
        </p:pic>
        <p:pic>
          <p:nvPicPr>
            <p:cNvPr id="15" name="Graphic 11">
              <a:extLst>
                <a:ext uri="{FF2B5EF4-FFF2-40B4-BE49-F238E27FC236}">
                  <a16:creationId xmlns:a16="http://schemas.microsoft.com/office/drawing/2014/main" id="{7C33119B-F315-4616-A11F-3817E3BDF3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909593">
              <a:off x="156828" y="193697"/>
              <a:ext cx="273050" cy="236220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0225" y="766085"/>
            <a:ext cx="8449247" cy="796736"/>
          </a:xfrm>
          <a:prstGeom prst="rect">
            <a:avLst/>
          </a:prstGeom>
        </p:spPr>
        <p:txBody>
          <a:bodyPr vert="horz" lIns="0" tIns="0" rIns="0" bIns="48774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578" y="1836738"/>
            <a:ext cx="8465610" cy="42116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522136" y="6921079"/>
            <a:ext cx="4440822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rtl="0"/>
            <a:r>
              <a:rPr lang="en-US" sz="1000" b="1" dirty="0"/>
              <a:t>UNITED NATIONS </a:t>
            </a:r>
            <a:r>
              <a:rPr lang="en-US" sz="1000" dirty="0"/>
              <a:t>| </a:t>
            </a:r>
            <a:r>
              <a:rPr lang="en-US" sz="1000" b="0" dirty="0"/>
              <a:t>DEPARTMENT OF OPERATIONAL SUPPORT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8030887" y="6921079"/>
            <a:ext cx="962301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2E9152CC-DD9B-47F6-8FF2-D87C763F937B}" type="slidenum">
              <a:rPr lang="en-US" sz="1000" b="1" smtClean="0">
                <a:solidFill>
                  <a:schemeClr val="bg2">
                    <a:lumMod val="50000"/>
                  </a:schemeClr>
                </a:solidFill>
              </a:rPr>
              <a:pPr algn="r"/>
              <a:t>‹#›</a:t>
            </a:fld>
            <a:endParaRPr lang="en-US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71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2" r:id="rId5"/>
    <p:sldLayoutId id="2147483663" r:id="rId6"/>
    <p:sldLayoutId id="2147483664" r:id="rId7"/>
    <p:sldLayoutId id="2147483665" r:id="rId8"/>
  </p:sldLayoutIdLst>
  <p:hf sldNum="0" hdr="0" ftr="0" dt="0"/>
  <p:txStyles>
    <p:titleStyle>
      <a:lvl1pPr algn="l" defTabSz="975482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82880" indent="-182880" algn="l" defTabSz="975482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•"/>
        <a:defRPr sz="1600" b="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420624" indent="-228600" algn="l" defTabSz="975482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–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914400" indent="-228600" algn="l" defTabSz="975482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–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1707093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2194834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2682575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0316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8057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45798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7741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5482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3223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0964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38705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26446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4187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1928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0" userDrawn="1">
          <p15:clr>
            <a:srgbClr val="F26B43"/>
          </p15:clr>
        </p15:guide>
        <p15:guide id="2" pos="6049" userDrawn="1">
          <p15:clr>
            <a:srgbClr val="F26B43"/>
          </p15:clr>
        </p15:guide>
        <p15:guide id="6" orient="horz" pos="96" userDrawn="1">
          <p15:clr>
            <a:srgbClr val="F26B43"/>
          </p15:clr>
        </p15:guide>
        <p15:guide id="7" orient="horz" pos="984" userDrawn="1">
          <p15:clr>
            <a:srgbClr val="F26B43"/>
          </p15:clr>
        </p15:guide>
        <p15:guide id="8" orient="horz" pos="1157" userDrawn="1">
          <p15:clr>
            <a:srgbClr val="F26B43"/>
          </p15:clr>
        </p15:guide>
        <p15:guide id="9" pos="324" userDrawn="1">
          <p15:clr>
            <a:srgbClr val="F26B43"/>
          </p15:clr>
        </p15:guide>
        <p15:guide id="10" pos="5665" userDrawn="1">
          <p15:clr>
            <a:srgbClr val="F26B43"/>
          </p15:clr>
        </p15:guide>
        <p15:guide id="12" orient="horz" pos="3978" userDrawn="1">
          <p15:clr>
            <a:srgbClr val="F26B43"/>
          </p15:clr>
        </p15:guide>
        <p15:guide id="13" orient="horz" pos="3810" userDrawn="1">
          <p15:clr>
            <a:srgbClr val="F26B43"/>
          </p15:clr>
        </p15:guide>
        <p15:guide id="14" orient="horz" pos="3636" userDrawn="1">
          <p15:clr>
            <a:srgbClr val="F26B43"/>
          </p15:clr>
        </p15:guide>
        <p15:guide id="15" orient="horz" pos="1488" userDrawn="1">
          <p15:clr>
            <a:srgbClr val="F26B43"/>
          </p15:clr>
        </p15:guide>
        <p15:guide id="16" pos="2760" userDrawn="1">
          <p15:clr>
            <a:srgbClr val="F26B43"/>
          </p15:clr>
        </p15:guide>
        <p15:guide id="17" pos="3234" userDrawn="1">
          <p15:clr>
            <a:srgbClr val="F26B43"/>
          </p15:clr>
        </p15:guide>
        <p15:guide id="18" orient="horz" pos="4608" userDrawn="1">
          <p15:clr>
            <a:srgbClr val="F26B43"/>
          </p15:clr>
        </p15:guide>
        <p15:guide id="19" orient="horz" pos="43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DOS_DHMOSH_PUBLIC_HEALTH@UN.ORG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Dos_dhmosh_public_health@un.org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dos_dhmosh_public_health@un.org" TargetMode="External"/><Relationship Id="rId2" Type="http://schemas.openxmlformats.org/officeDocument/2006/relationships/hyperlink" Target="https://hr.un.org/page/health-and-wellbeing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0F38BF67-C008-4A01-AB0C-422324EE692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716989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6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C3E1BF5F-09B6-437C-B25F-A3B49F77AAB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38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3EC7C1B-FDF5-4B29-8020-F341F91D9D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0291" y="723900"/>
            <a:ext cx="5496185" cy="1143000"/>
          </a:xfrm>
        </p:spPr>
        <p:txBody>
          <a:bodyPr/>
          <a:lstStyle/>
          <a:p>
            <a:pPr algn="ctr"/>
            <a:r>
              <a:rPr lang="en-US" sz="4000" dirty="0"/>
              <a:t>UN HIV PEP briefing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E0345B6-91BD-2F46-944C-8FD85C967C87}"/>
              </a:ext>
            </a:extLst>
          </p:cNvPr>
          <p:cNvSpPr txBox="1">
            <a:spLocks/>
          </p:cNvSpPr>
          <p:nvPr/>
        </p:nvSpPr>
        <p:spPr>
          <a:xfrm>
            <a:off x="1220788" y="2224278"/>
            <a:ext cx="7239000" cy="1304544"/>
          </a:xfrm>
          <a:prstGeom prst="rect">
            <a:avLst/>
          </a:prstGeom>
        </p:spPr>
        <p:txBody>
          <a:bodyPr/>
          <a:lstStyle>
            <a:lvl1pPr marL="182880" indent="-18288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600" b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20624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 pitchFamily="2" charset="2"/>
              <a:buNone/>
            </a:pPr>
            <a:br>
              <a:rPr lang="en-US" altLang="en-US" sz="3200" b="1" dirty="0">
                <a:solidFill>
                  <a:srgbClr val="FF0000"/>
                </a:solidFill>
                <a:latin typeface="Baskerville Old Face" panose="02020602080505020303" pitchFamily="18" charset="77"/>
              </a:rPr>
            </a:br>
            <a:r>
              <a:rPr lang="en-US" altLang="en-US" sz="3000" b="1" dirty="0">
                <a:latin typeface="+mn-lt"/>
              </a:rPr>
              <a:t>HIV Post-Exposure Prophylaxis (PEP)</a:t>
            </a:r>
          </a:p>
          <a:p>
            <a:pPr algn="ctr">
              <a:buFont typeface="Wingdings 2" pitchFamily="2" charset="2"/>
              <a:buNone/>
            </a:pPr>
            <a:endParaRPr lang="en-ZA" altLang="en-US" sz="1800" i="1" dirty="0">
              <a:solidFill>
                <a:srgbClr val="0000FF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598A9FC-A22D-C44B-BD50-4026B3D84128}"/>
              </a:ext>
            </a:extLst>
          </p:cNvPr>
          <p:cNvSpPr txBox="1">
            <a:spLocks/>
          </p:cNvSpPr>
          <p:nvPr/>
        </p:nvSpPr>
        <p:spPr>
          <a:xfrm>
            <a:off x="1444493" y="3886200"/>
            <a:ext cx="6867785" cy="2133600"/>
          </a:xfrm>
          <a:prstGeom prst="rect">
            <a:avLst/>
          </a:prstGeom>
        </p:spPr>
        <p:txBody>
          <a:bodyPr/>
          <a:lstStyle>
            <a:lvl1pPr marL="182880" indent="-18288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600" b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20624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 pitchFamily="2" charset="2"/>
              <a:buNone/>
            </a:pPr>
            <a:br>
              <a:rPr lang="en-US" alt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Baskerville Old Face" panose="02020602080505020303" pitchFamily="18" charset="77"/>
              </a:rPr>
            </a:br>
            <a:r>
              <a:rPr lang="en-US" alt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Division of Healthcare Management and Occupational Safety and Health (DHMOSH)</a:t>
            </a:r>
          </a:p>
          <a:p>
            <a:pPr algn="ctr">
              <a:buFont typeface="Wingdings 2" pitchFamily="2" charset="2"/>
              <a:buNone/>
            </a:pPr>
            <a:endParaRPr lang="en-US" altLang="en-US" sz="2000" b="1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  <a:p>
            <a:pPr algn="ctr">
              <a:buFont typeface="Wingdings 2" pitchFamily="2" charset="2"/>
              <a:buNone/>
            </a:pPr>
            <a:r>
              <a:rPr lang="en-US" alt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Public Health Unit</a:t>
            </a:r>
          </a:p>
          <a:p>
            <a:pPr algn="ctr">
              <a:buFont typeface="Wingdings 2" pitchFamily="2" charset="2"/>
              <a:buNone/>
            </a:pPr>
            <a:endParaRPr lang="en-ZA" altLang="en-US" sz="1800" i="1" dirty="0">
              <a:solidFill>
                <a:srgbClr val="0000FF"/>
              </a:solidFill>
              <a:latin typeface="Baskerville Old Face" panose="020206020805050203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63526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80975166-59A4-6840-BD09-1A89DBD13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827" y="0"/>
            <a:ext cx="8778240" cy="1219200"/>
          </a:xfrm>
        </p:spPr>
        <p:txBody>
          <a:bodyPr/>
          <a:lstStyle/>
          <a:p>
            <a:pPr algn="ctr"/>
            <a:r>
              <a:rPr lang="en-US" altLang="en-US" sz="2800" dirty="0">
                <a:solidFill>
                  <a:srgbClr val="3CBBED"/>
                </a:solidFill>
              </a:rPr>
              <a:t>Who is Not Eligible for HIV PEP ?</a:t>
            </a:r>
            <a:endParaRPr lang="en-GB" altLang="en-US" sz="2800" dirty="0">
              <a:solidFill>
                <a:srgbClr val="3CBBED"/>
              </a:solidFill>
            </a:endParaRP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AA769BDB-34AE-6F44-BBE4-9265A6BF8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559" y="1828800"/>
            <a:ext cx="8778240" cy="468206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fr-FR" altLang="en-US" sz="2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The kits are </a:t>
            </a:r>
            <a:r>
              <a:rPr lang="fr-FR" altLang="en-US" sz="2000" i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not</a:t>
            </a:r>
            <a:r>
              <a:rPr lang="fr-FR" altLang="en-US" sz="2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available for individuals who are/may </a:t>
            </a:r>
            <a:r>
              <a:rPr lang="fr-FR" altLang="en-US" sz="2000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be</a:t>
            </a:r>
            <a:r>
              <a:rPr lang="fr-FR" altLang="en-US" sz="2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;</a:t>
            </a:r>
          </a:p>
          <a:p>
            <a:pPr>
              <a:lnSpc>
                <a:spcPct val="110000"/>
              </a:lnSpc>
            </a:pPr>
            <a:endParaRPr lang="fr-FR" altLang="en-US" sz="20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10000"/>
              </a:lnSpc>
            </a:pPr>
            <a:endParaRPr lang="fr-FR" altLang="en-US" sz="2000" b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lvl="1"/>
            <a:r>
              <a:rPr lang="fr-FR" altLang="en-US" sz="20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 Already infected with the HIV virus, </a:t>
            </a:r>
            <a:r>
              <a:rPr lang="fr-FR" altLang="en-US" sz="2000" b="1" i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or</a:t>
            </a:r>
            <a:r>
              <a:rPr lang="fr-FR" altLang="en-US" sz="20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</a:p>
          <a:p>
            <a:pPr lvl="1"/>
            <a:endParaRPr lang="fr-FR" altLang="en-US" sz="20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marL="192024" lvl="1" indent="0">
              <a:buNone/>
            </a:pPr>
            <a:endParaRPr lang="fr-FR" altLang="en-US" sz="20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120000"/>
              </a:lnSpc>
            </a:pPr>
            <a:r>
              <a:rPr lang="fr-FR" altLang="en-US" sz="2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 </a:t>
            </a:r>
            <a:r>
              <a:rPr lang="fr-FR" altLang="en-US" sz="20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For medical reasons, PEP kits are not available to personnel or</a:t>
            </a:r>
          </a:p>
          <a:p>
            <a:pPr marL="192024" lvl="1" indent="0">
              <a:lnSpc>
                <a:spcPct val="120000"/>
              </a:lnSpc>
              <a:buNone/>
            </a:pPr>
            <a:r>
              <a:rPr lang="fr-FR" altLang="en-US" sz="20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    recognized dependents who are already living with HIV.</a:t>
            </a:r>
          </a:p>
          <a:p>
            <a:pPr marL="0" indent="0" eaLnBrk="1" hangingPunct="1">
              <a:buClr>
                <a:srgbClr val="FF0000"/>
              </a:buClr>
              <a:buNone/>
            </a:pPr>
            <a:endParaRPr lang="en-GB" alt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9805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80975166-59A4-6840-BD09-1A89DBD13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827" y="0"/>
            <a:ext cx="8778240" cy="1219200"/>
          </a:xfrm>
        </p:spPr>
        <p:txBody>
          <a:bodyPr/>
          <a:lstStyle/>
          <a:p>
            <a:pPr algn="ctr"/>
            <a:r>
              <a:rPr lang="en-US" altLang="en-US" sz="2800" dirty="0">
                <a:solidFill>
                  <a:srgbClr val="3CBBED"/>
                </a:solidFill>
              </a:rPr>
              <a:t>UN HIV PEP Kit</a:t>
            </a:r>
            <a:br>
              <a:rPr lang="en-US" altLang="en-US" sz="2800" dirty="0">
                <a:solidFill>
                  <a:srgbClr val="3CBBED"/>
                </a:solidFill>
              </a:rPr>
            </a:br>
            <a:r>
              <a:rPr lang="en-US" altLang="en-US" sz="2800" i="1" dirty="0">
                <a:solidFill>
                  <a:srgbClr val="3CBBED"/>
                </a:solidFill>
              </a:rPr>
              <a:t>Contents</a:t>
            </a:r>
            <a:endParaRPr lang="en-GB" altLang="en-US" sz="2800" dirty="0">
              <a:solidFill>
                <a:srgbClr val="3CBBED"/>
              </a:solidFill>
            </a:endParaRP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AA769BDB-34AE-6F44-BBE4-9265A6BF8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547" y="1300480"/>
            <a:ext cx="8778240" cy="4682067"/>
          </a:xfrm>
        </p:spPr>
        <p:txBody>
          <a:bodyPr/>
          <a:lstStyle/>
          <a:p>
            <a:pPr marL="0" indent="0" eaLnBrk="1" hangingPunct="1">
              <a:buClr>
                <a:srgbClr val="FF0000"/>
              </a:buClr>
              <a:buNone/>
            </a:pPr>
            <a:r>
              <a:rPr lang="en-GB" altLang="en-US" sz="2000" dirty="0">
                <a:solidFill>
                  <a:srgbClr val="80878A"/>
                </a:solidFill>
                <a:latin typeface="+mn-lt"/>
              </a:rPr>
              <a:t>1. </a:t>
            </a:r>
            <a:r>
              <a:rPr lang="en-GB" altLang="en-US" sz="2000" b="1" dirty="0">
                <a:latin typeface="+mn-lt"/>
              </a:rPr>
              <a:t>Anti-retroviral drugs:  </a:t>
            </a:r>
          </a:p>
          <a:p>
            <a:pPr marL="192024" lvl="1" indent="0" eaLnBrk="1" hangingPunct="1">
              <a:buClr>
                <a:srgbClr val="FF0000"/>
              </a:buClr>
              <a:buNone/>
            </a:pPr>
            <a:r>
              <a:rPr lang="en-ZA" altLang="en-US" sz="2000" dirty="0">
                <a:latin typeface="+mn-lt"/>
              </a:rPr>
              <a:t>    -   A full 28-day anti-retroviral HIV medication </a:t>
            </a:r>
          </a:p>
          <a:p>
            <a:pPr marL="192024" lvl="1" indent="0" eaLnBrk="1" hangingPunct="1">
              <a:buClr>
                <a:srgbClr val="FF0000"/>
              </a:buClr>
              <a:buNone/>
            </a:pPr>
            <a:r>
              <a:rPr lang="en-ZA" altLang="en-US" sz="2000" dirty="0">
                <a:latin typeface="+mn-lt"/>
              </a:rPr>
              <a:t>    -   A combination tablet (3 drugs in one tablet).</a:t>
            </a:r>
          </a:p>
          <a:p>
            <a:pPr marL="192024" lvl="1" indent="0" eaLnBrk="1" hangingPunct="1">
              <a:buClr>
                <a:srgbClr val="FF0000"/>
              </a:buClr>
              <a:buNone/>
            </a:pPr>
            <a:r>
              <a:rPr lang="en-ZA" altLang="en-US" sz="2000" dirty="0">
                <a:latin typeface="+mn-lt"/>
              </a:rPr>
              <a:t>    -   ONE tablet a DAY for 28 days</a:t>
            </a:r>
          </a:p>
          <a:p>
            <a:pPr marL="192024" lvl="1" indent="0" eaLnBrk="1" hangingPunct="1">
              <a:buClr>
                <a:srgbClr val="FF0000"/>
              </a:buClr>
              <a:buNone/>
            </a:pPr>
            <a:endParaRPr lang="en-ZA" altLang="en-US" sz="2000" dirty="0">
              <a:latin typeface="+mn-lt"/>
            </a:endParaRPr>
          </a:p>
          <a:p>
            <a:pPr marL="0" indent="0" eaLnBrk="1" hangingPunct="1">
              <a:buClr>
                <a:srgbClr val="FF0000"/>
              </a:buClr>
              <a:buNone/>
            </a:pPr>
            <a:r>
              <a:rPr lang="en-GB" altLang="en-US" sz="2000" dirty="0">
                <a:latin typeface="+mn-lt"/>
              </a:rPr>
              <a:t>2. </a:t>
            </a:r>
            <a:r>
              <a:rPr lang="en-GB" altLang="en-US" sz="2000" b="1" dirty="0">
                <a:latin typeface="+mn-lt"/>
              </a:rPr>
              <a:t>Pregnancy test strip</a:t>
            </a:r>
            <a:r>
              <a:rPr lang="en-ZA" altLang="en-US" sz="2000" b="1" dirty="0">
                <a:latin typeface="+mn-lt"/>
              </a:rPr>
              <a:t> </a:t>
            </a:r>
          </a:p>
          <a:p>
            <a:pPr marL="192024" lvl="1" indent="0" eaLnBrk="1" hangingPunct="1">
              <a:buClr>
                <a:srgbClr val="FF0000"/>
              </a:buClr>
              <a:buNone/>
            </a:pPr>
            <a:r>
              <a:rPr lang="en-ZA" altLang="en-US" sz="2000" dirty="0">
                <a:latin typeface="+mn-lt"/>
              </a:rPr>
              <a:t>    -   To identify if an exposed woman of childbearing age was already</a:t>
            </a:r>
          </a:p>
          <a:p>
            <a:pPr marL="192024" lvl="1" indent="0" eaLnBrk="1" hangingPunct="1">
              <a:buClr>
                <a:srgbClr val="FF0000"/>
              </a:buClr>
              <a:buNone/>
            </a:pPr>
            <a:r>
              <a:rPr lang="en-ZA" altLang="en-US" sz="2000" dirty="0">
                <a:latin typeface="+mn-lt"/>
              </a:rPr>
              <a:t>         pregnant before potential exposure to the virus </a:t>
            </a:r>
          </a:p>
          <a:p>
            <a:pPr marL="192024" lvl="1" indent="0" eaLnBrk="1" hangingPunct="1">
              <a:buClr>
                <a:srgbClr val="FF0000"/>
              </a:buClr>
              <a:buNone/>
            </a:pPr>
            <a:endParaRPr lang="en-ZA" altLang="en-US" sz="2000" dirty="0">
              <a:latin typeface="+mn-lt"/>
            </a:endParaRPr>
          </a:p>
          <a:p>
            <a:pPr marL="0" indent="0" eaLnBrk="1" hangingPunct="1">
              <a:buClr>
                <a:srgbClr val="FF0000"/>
              </a:buClr>
              <a:buNone/>
            </a:pPr>
            <a:r>
              <a:rPr lang="en-GB" altLang="en-US" sz="2000" dirty="0">
                <a:latin typeface="+mn-lt"/>
              </a:rPr>
              <a:t>3. </a:t>
            </a:r>
            <a:r>
              <a:rPr lang="en-GB" altLang="en-US" sz="2000" b="1" dirty="0">
                <a:latin typeface="+mn-lt"/>
              </a:rPr>
              <a:t>Emergency oral contraception</a:t>
            </a:r>
            <a:r>
              <a:rPr lang="en-GB" altLang="en-US" sz="2000" dirty="0">
                <a:latin typeface="+mn-lt"/>
              </a:rPr>
              <a:t> (“morning-after” pill)</a:t>
            </a:r>
          </a:p>
          <a:p>
            <a:pPr marL="192024" lvl="1" indent="0" eaLnBrk="1" hangingPunct="1">
              <a:buClr>
                <a:srgbClr val="FF0000"/>
              </a:buClr>
              <a:buNone/>
            </a:pPr>
            <a:r>
              <a:rPr lang="en-ZA" altLang="en-US" sz="2000" dirty="0">
                <a:latin typeface="+mn-lt"/>
              </a:rPr>
              <a:t>    -  Tablets of Levonorgestrel to prevent unwanted pregnancy. </a:t>
            </a:r>
          </a:p>
          <a:p>
            <a:pPr marL="192024" lvl="1" indent="0" eaLnBrk="1" hangingPunct="1">
              <a:buClr>
                <a:srgbClr val="FF0000"/>
              </a:buClr>
              <a:buNone/>
            </a:pPr>
            <a:endParaRPr lang="en-GB" altLang="en-US" sz="2000" dirty="0">
              <a:latin typeface="+mn-lt"/>
            </a:endParaRPr>
          </a:p>
          <a:p>
            <a:pPr marL="0" indent="0" eaLnBrk="1" hangingPunct="1">
              <a:buClr>
                <a:srgbClr val="FF0000"/>
              </a:buClr>
              <a:buNone/>
            </a:pPr>
            <a:r>
              <a:rPr lang="en-GB" altLang="en-US" sz="2000" dirty="0">
                <a:latin typeface="+mn-lt"/>
              </a:rPr>
              <a:t>4. </a:t>
            </a:r>
            <a:r>
              <a:rPr lang="en-GB" altLang="en-US" sz="2000" b="1" dirty="0">
                <a:latin typeface="+mn-lt"/>
              </a:rPr>
              <a:t>Guidance booklet </a:t>
            </a:r>
            <a:r>
              <a:rPr lang="en-GB" altLang="en-US" sz="2000" dirty="0">
                <a:latin typeface="+mn-lt"/>
              </a:rPr>
              <a:t>on the use of PEP Kits</a:t>
            </a:r>
          </a:p>
          <a:p>
            <a:pPr marL="192024" lvl="1" indent="0" eaLnBrk="1" hangingPunct="1">
              <a:buClr>
                <a:srgbClr val="FF0000"/>
              </a:buClr>
              <a:buNone/>
            </a:pPr>
            <a:r>
              <a:rPr lang="en-ZA" altLang="en-US" sz="2000" dirty="0">
                <a:latin typeface="+mn-lt"/>
              </a:rPr>
              <a:t>    -  Guidance for the PEP Kit custodian, Patient, and attending Physician</a:t>
            </a:r>
          </a:p>
          <a:p>
            <a:pPr eaLnBrk="1" hangingPunct="1">
              <a:buClr>
                <a:srgbClr val="FF0000"/>
              </a:buClr>
              <a:buFont typeface="Webdings" pitchFamily="2" charset="2"/>
              <a:buChar char="-"/>
            </a:pPr>
            <a:endParaRPr lang="en-GB" altLang="en-US" dirty="0">
              <a:solidFill>
                <a:srgbClr val="0000FF"/>
              </a:solidFill>
              <a:latin typeface="Baskerville Old Face" panose="020206020805050203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59048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4105D55A-E39D-084B-95EF-01D880B2E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827" y="0"/>
            <a:ext cx="8778240" cy="1219200"/>
          </a:xfrm>
        </p:spPr>
        <p:txBody>
          <a:bodyPr/>
          <a:lstStyle/>
          <a:p>
            <a:pPr algn="ctr"/>
            <a:r>
              <a:rPr lang="en-US" altLang="en-US" sz="2800" dirty="0">
                <a:solidFill>
                  <a:srgbClr val="3CBBED"/>
                </a:solidFill>
              </a:rPr>
              <a:t>Why have the Kits in duty stations? </a:t>
            </a:r>
            <a:endParaRPr lang="en-GB" altLang="en-US" sz="2800" dirty="0">
              <a:solidFill>
                <a:srgbClr val="3CBBED"/>
              </a:solidFill>
            </a:endParaRP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9D9A4EC2-00D2-477A-A73D-6C12403EF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267" y="1463040"/>
            <a:ext cx="8778240" cy="4682067"/>
          </a:xfrm>
        </p:spPr>
        <p:txBody>
          <a:bodyPr/>
          <a:lstStyle/>
          <a:p>
            <a:pPr marL="0" indent="0" algn="ctr">
              <a:buClr>
                <a:srgbClr val="FF0000"/>
              </a:buClr>
              <a:buNone/>
              <a:defRPr/>
            </a:pPr>
            <a:endParaRPr lang="en-ZA" altLang="en-US" i="1" dirty="0">
              <a:solidFill>
                <a:srgbClr val="0000FF"/>
              </a:solidFill>
              <a:latin typeface="Baskerville Old Face" panose="02020602080505020303" pitchFamily="18" charset="0"/>
            </a:endParaRPr>
          </a:p>
          <a:p>
            <a:r>
              <a:rPr lang="fr-FR" altLang="en-US" sz="2000" dirty="0">
                <a:latin typeface="+mn-lt"/>
              </a:rPr>
              <a:t>The kits are provided so that </a:t>
            </a:r>
          </a:p>
          <a:p>
            <a:endParaRPr lang="fr-FR" altLang="en-US" sz="2000" dirty="0">
              <a:latin typeface="+mn-lt"/>
            </a:endParaRPr>
          </a:p>
          <a:p>
            <a:pPr lvl="2">
              <a:lnSpc>
                <a:spcPct val="110000"/>
              </a:lnSpc>
            </a:pPr>
            <a:r>
              <a:rPr lang="fr-FR" altLang="en-US" sz="2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the medication can be initiated as soon as feasible after possible HIV exposure – that is, </a:t>
            </a:r>
            <a:r>
              <a:rPr lang="fr-FR" altLang="en-US" sz="2000" i="1" dirty="0">
                <a:solidFill>
                  <a:srgbClr val="FF9900"/>
                </a:solidFill>
                <a:latin typeface="+mn-lt"/>
              </a:rPr>
              <a:t>within 2 hours and not later than 72 hours</a:t>
            </a:r>
            <a:r>
              <a:rPr lang="fr-FR" altLang="en-US" sz="2000" dirty="0">
                <a:latin typeface="+mn-lt"/>
              </a:rPr>
              <a:t> </a:t>
            </a:r>
            <a:r>
              <a:rPr lang="fr-FR" altLang="en-US" sz="2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after</a:t>
            </a:r>
            <a:r>
              <a:rPr lang="fr-FR" altLang="en-US" sz="2000" dirty="0">
                <a:latin typeface="+mn-lt"/>
              </a:rPr>
              <a:t> </a:t>
            </a:r>
            <a:r>
              <a:rPr lang="fr-FR" altLang="en-US" sz="2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possible exposure, </a:t>
            </a:r>
            <a:r>
              <a:rPr lang="fr-FR" altLang="en-US" sz="2000" i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and</a:t>
            </a:r>
          </a:p>
          <a:p>
            <a:pPr lvl="2">
              <a:lnSpc>
                <a:spcPct val="110000"/>
              </a:lnSpc>
            </a:pPr>
            <a:endParaRPr lang="fr-FR" altLang="en-US" sz="2000" i="1" dirty="0">
              <a:latin typeface="+mn-lt"/>
            </a:endParaRPr>
          </a:p>
          <a:p>
            <a:pPr lvl="2">
              <a:lnSpc>
                <a:spcPct val="110000"/>
              </a:lnSpc>
            </a:pPr>
            <a:r>
              <a:rPr lang="fr-FR" altLang="en-US" sz="2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the necessary arrangements can be made for the evacuation of the patient to a location with adéquater medical facilities, in order to continue the PEP Treatment</a:t>
            </a:r>
          </a:p>
          <a:p>
            <a:pPr marL="0" indent="0">
              <a:buClr>
                <a:srgbClr val="FF0000"/>
              </a:buClr>
              <a:buNone/>
              <a:defRPr/>
            </a:pPr>
            <a:endParaRPr lang="en-GB" altLang="en-US" dirty="0">
              <a:solidFill>
                <a:srgbClr val="0000FF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605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4105D55A-E39D-084B-95EF-01D880B2E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827" y="0"/>
            <a:ext cx="8778240" cy="1219200"/>
          </a:xfrm>
        </p:spPr>
        <p:txBody>
          <a:bodyPr/>
          <a:lstStyle/>
          <a:p>
            <a:pPr algn="ctr"/>
            <a:r>
              <a:rPr lang="en-US" altLang="en-US" sz="2800" dirty="0">
                <a:solidFill>
                  <a:srgbClr val="3CBBED"/>
                </a:solidFill>
              </a:rPr>
              <a:t>Is the Patient’s Consent required?</a:t>
            </a:r>
            <a:endParaRPr lang="en-GB" altLang="en-US" sz="2800" dirty="0">
              <a:solidFill>
                <a:srgbClr val="3CBBED"/>
              </a:solidFill>
            </a:endParaRP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9D9A4EC2-00D2-477A-A73D-6C12403EF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267" y="1316566"/>
            <a:ext cx="8778240" cy="4682067"/>
          </a:xfrm>
        </p:spPr>
        <p:txBody>
          <a:bodyPr/>
          <a:lstStyle/>
          <a:p>
            <a:pPr marL="0" indent="0" algn="ctr">
              <a:buClr>
                <a:srgbClr val="FF0000"/>
              </a:buClr>
              <a:buNone/>
              <a:defRPr/>
            </a:pPr>
            <a:endParaRPr lang="en-ZA" altLang="en-US" sz="2000" i="1" dirty="0">
              <a:solidFill>
                <a:srgbClr val="0000FF"/>
              </a:solidFill>
              <a:latin typeface="+mn-lt"/>
            </a:endParaRPr>
          </a:p>
          <a:p>
            <a:pPr eaLnBrk="1" hangingPunct="1">
              <a:buClr>
                <a:srgbClr val="FF0000"/>
              </a:buClr>
              <a:buFontTx/>
              <a:buChar char="-"/>
              <a:defRPr/>
            </a:pPr>
            <a:r>
              <a:rPr lang="en-GB" altLang="en-US" sz="2000" b="1" dirty="0">
                <a:latin typeface="+mn-lt"/>
              </a:rPr>
              <a:t>YES</a:t>
            </a:r>
            <a:r>
              <a:rPr lang="en-GB" altLang="en-US" sz="2000" dirty="0">
                <a:latin typeface="+mn-lt"/>
              </a:rPr>
              <a:t> </a:t>
            </a:r>
          </a:p>
          <a:p>
            <a:pPr eaLnBrk="1" hangingPunct="1">
              <a:buClr>
                <a:srgbClr val="FF0000"/>
              </a:buClr>
              <a:buFontTx/>
              <a:buChar char="-"/>
              <a:defRPr/>
            </a:pPr>
            <a:endParaRPr lang="en-GB" altLang="en-US" sz="2000" dirty="0">
              <a:latin typeface="+mn-lt"/>
            </a:endParaRPr>
          </a:p>
          <a:p>
            <a:pPr eaLnBrk="1" hangingPunct="1">
              <a:buClr>
                <a:srgbClr val="FF0000"/>
              </a:buClr>
              <a:buFontTx/>
              <a:buChar char="-"/>
              <a:defRPr/>
            </a:pPr>
            <a:r>
              <a:rPr lang="en-GB" altLang="en-US" sz="2000" b="1" dirty="0">
                <a:latin typeface="+mn-lt"/>
              </a:rPr>
              <a:t>BEFORE</a:t>
            </a:r>
            <a:r>
              <a:rPr lang="en-GB" altLang="en-US" sz="2000" dirty="0">
                <a:latin typeface="+mn-lt"/>
              </a:rPr>
              <a:t> </a:t>
            </a:r>
            <a:r>
              <a:rPr lang="en-GB" altLang="en-US" sz="2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the attending physician initiates the PEP Treatment, he /she must first obtain the consent of the patient.</a:t>
            </a:r>
          </a:p>
          <a:p>
            <a:pPr eaLnBrk="1" hangingPunct="1">
              <a:buClr>
                <a:srgbClr val="FF0000"/>
              </a:buClr>
              <a:buFontTx/>
              <a:buChar char="-"/>
              <a:defRPr/>
            </a:pPr>
            <a:endParaRPr lang="en-GB" altLang="en-US" sz="2000" dirty="0">
              <a:latin typeface="+mn-lt"/>
            </a:endParaRPr>
          </a:p>
          <a:p>
            <a:pPr eaLnBrk="1" hangingPunct="1">
              <a:buClr>
                <a:srgbClr val="FF0000"/>
              </a:buClr>
              <a:buFontTx/>
              <a:buChar char="-"/>
              <a:defRPr/>
            </a:pPr>
            <a:r>
              <a:rPr lang="en-GB" altLang="en-US" sz="2000" b="1" dirty="0">
                <a:latin typeface="+mn-lt"/>
              </a:rPr>
              <a:t>CONFIDENTIALITY: </a:t>
            </a:r>
            <a:r>
              <a:rPr lang="en-GB" altLang="en-US" sz="2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Yes, all information  and documentation regarding HIV PEP and sexual assault incident or occupational accidents must be treated with the strictest confidentiality.</a:t>
            </a:r>
          </a:p>
          <a:p>
            <a:pPr>
              <a:buClr>
                <a:srgbClr val="FF0000"/>
              </a:buClr>
              <a:buFont typeface="Webdings" panose="05030102010509060703" pitchFamily="18" charset="2"/>
              <a:buChar char="-"/>
              <a:defRPr/>
            </a:pPr>
            <a:endParaRPr lang="en-GB" altLang="en-US" dirty="0">
              <a:solidFill>
                <a:srgbClr val="0000FF"/>
              </a:solidFill>
              <a:latin typeface="Baskerville Old Face" panose="02020602080505020303" pitchFamily="18" charset="0"/>
            </a:endParaRPr>
          </a:p>
          <a:p>
            <a:pPr marL="0" indent="0">
              <a:buClr>
                <a:srgbClr val="FF0000"/>
              </a:buClr>
              <a:buNone/>
              <a:defRPr/>
            </a:pPr>
            <a:endParaRPr lang="en-GB" altLang="en-US" dirty="0">
              <a:solidFill>
                <a:srgbClr val="0000FF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658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4105D55A-E39D-084B-95EF-01D880B2E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827" y="0"/>
            <a:ext cx="8778240" cy="1219200"/>
          </a:xfrm>
        </p:spPr>
        <p:txBody>
          <a:bodyPr/>
          <a:lstStyle/>
          <a:p>
            <a:pPr algn="ctr"/>
            <a:r>
              <a:rPr lang="en-US" altLang="en-US" sz="2800" dirty="0">
                <a:solidFill>
                  <a:srgbClr val="3CBBED"/>
                </a:solidFill>
              </a:rPr>
              <a:t>Who is Eligible for UN HIV PEP Kit</a:t>
            </a:r>
            <a:endParaRPr lang="en-GB" altLang="en-US" sz="2800" dirty="0">
              <a:solidFill>
                <a:srgbClr val="3CBBED"/>
              </a:solidFill>
            </a:endParaRP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9D9A4EC2-00D2-477A-A73D-6C12403EF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267" y="1463041"/>
            <a:ext cx="8778240" cy="1737360"/>
          </a:xfrm>
        </p:spPr>
        <p:txBody>
          <a:bodyPr/>
          <a:lstStyle/>
          <a:p>
            <a:pPr marL="0" indent="0" eaLnBrk="1" hangingPunct="1">
              <a:buClr>
                <a:srgbClr val="FF0000"/>
              </a:buClr>
              <a:buNone/>
              <a:defRPr/>
            </a:pPr>
            <a:endParaRPr lang="en-GB" altLang="en-US" dirty="0">
              <a:latin typeface="+mn-lt"/>
            </a:endParaRPr>
          </a:p>
          <a:p>
            <a:pPr>
              <a:buClr>
                <a:srgbClr val="FF0000"/>
              </a:buClr>
              <a:buFont typeface="Webdings" panose="05030102010509060703" pitchFamily="18" charset="2"/>
              <a:buChar char="-"/>
              <a:defRPr/>
            </a:pPr>
            <a:endParaRPr lang="en-GB" altLang="en-US" dirty="0">
              <a:solidFill>
                <a:srgbClr val="0000FF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9338F53-CD45-0B4A-96B2-5430A621DD8B}"/>
              </a:ext>
            </a:extLst>
          </p:cNvPr>
          <p:cNvSpPr txBox="1">
            <a:spLocks/>
          </p:cNvSpPr>
          <p:nvPr/>
        </p:nvSpPr>
        <p:spPr>
          <a:xfrm>
            <a:off x="382587" y="2895600"/>
            <a:ext cx="6867785" cy="2133600"/>
          </a:xfrm>
          <a:prstGeom prst="rect">
            <a:avLst/>
          </a:prstGeom>
        </p:spPr>
        <p:txBody>
          <a:bodyPr/>
          <a:lstStyle>
            <a:lvl1pPr marL="182880" indent="-18288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600" b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20624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itchFamily="2" charset="2"/>
              <a:buNone/>
            </a:pPr>
            <a:br>
              <a:rPr lang="en-US" altLang="en-US" sz="3200" b="1" dirty="0">
                <a:solidFill>
                  <a:srgbClr val="FF0000"/>
                </a:solidFill>
                <a:latin typeface="Baskerville Old Face" panose="02020602080505020303" pitchFamily="18" charset="77"/>
              </a:rPr>
            </a:br>
            <a:endParaRPr lang="en-ZA" altLang="en-US" sz="1800" i="1" dirty="0">
              <a:solidFill>
                <a:srgbClr val="0000FF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A62DF2-8E27-4A46-86B9-70542A4BCB82}"/>
              </a:ext>
            </a:extLst>
          </p:cNvPr>
          <p:cNvSpPr txBox="1">
            <a:spLocks/>
          </p:cNvSpPr>
          <p:nvPr/>
        </p:nvSpPr>
        <p:spPr>
          <a:xfrm>
            <a:off x="286092" y="1066800"/>
            <a:ext cx="9372600" cy="2133600"/>
          </a:xfrm>
          <a:prstGeom prst="rect">
            <a:avLst/>
          </a:prstGeom>
        </p:spPr>
        <p:txBody>
          <a:bodyPr/>
          <a:lstStyle>
            <a:lvl1pPr marL="182880" indent="-18288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600" b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20624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2000" dirty="0">
              <a:latin typeface="+mn-lt"/>
            </a:endParaRPr>
          </a:p>
          <a:p>
            <a:r>
              <a:rPr lang="en-US" altLang="en-US" sz="2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UN HIV PEP Kits are available to </a:t>
            </a:r>
            <a:r>
              <a:rPr lang="en-US" altLang="en-US" sz="2000" b="1" i="1" dirty="0">
                <a:latin typeface="+mn-lt"/>
              </a:rPr>
              <a:t>all individuals with a United Nations agency contract</a:t>
            </a:r>
            <a:r>
              <a:rPr lang="en-US" altLang="en-US" sz="2000" i="1" dirty="0">
                <a:latin typeface="+mn-lt"/>
              </a:rPr>
              <a:t> </a:t>
            </a:r>
            <a:r>
              <a:rPr lang="en-US" altLang="en-US" sz="2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and </a:t>
            </a:r>
            <a:r>
              <a:rPr lang="en-US" altLang="en-US" sz="2000" b="1" i="1" dirty="0">
                <a:latin typeface="+mn-lt"/>
              </a:rPr>
              <a:t>their spouses and dependent children </a:t>
            </a:r>
            <a:r>
              <a:rPr lang="en-US" altLang="en-US" sz="2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who may have been accidentally exposed to HIV, </a:t>
            </a:r>
            <a:r>
              <a:rPr lang="en-US" altLang="en-US" sz="2000" b="1" i="1" dirty="0">
                <a:latin typeface="+mn-lt"/>
              </a:rPr>
              <a:t>regardless of means of exposure.</a:t>
            </a:r>
          </a:p>
          <a:p>
            <a:pPr marL="0" indent="0">
              <a:buNone/>
            </a:pPr>
            <a:endParaRPr lang="en-US" altLang="en-US" sz="2000" b="1" i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The relevant fundamental principle is that UN Security Management System personnel and their eligible dependents should have rapid and reliable access to PEP treatment, if required, as a means of managing personal and organizational risks.</a:t>
            </a:r>
            <a:endParaRPr lang="en-US" altLang="en-US" sz="2000" b="1" i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>
              <a:buFont typeface="Wingdings 2" pitchFamily="2" charset="2"/>
              <a:buNone/>
            </a:pPr>
            <a:endParaRPr lang="en-US" altLang="en-US" sz="2000" b="1" i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Post-Exposure Prophylaxis (PEP) Kits are available for the immediate treatment of UN Security Management System personnel (including long-term, short-term, SSA and others) and eligible dependents, who may have been exposed to HIV infection, regardless of means of exposure. </a:t>
            </a:r>
            <a:endParaRPr lang="en-ZA" altLang="en-US" sz="1800" i="1" dirty="0">
              <a:solidFill>
                <a:schemeClr val="bg2">
                  <a:lumMod val="75000"/>
                </a:schemeClr>
              </a:solidFill>
              <a:latin typeface="Baskerville Old Face" panose="020206020805050203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13571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EF599-6115-8C45-8F60-FFB14436B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787" y="762000"/>
            <a:ext cx="8465610" cy="4211637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3CBBED"/>
                </a:solidFill>
              </a:rPr>
              <a:t>Procurement and distribution of PEP kits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The selection and validation of the PEP kit contents are coordinated by DHMOSH with UN Medical directors and other stakeholders.</a:t>
            </a:r>
          </a:p>
          <a:p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DHMOSH coordinates the procurement and distribution of PEP kits  to duty stations with UNDSS and countries UN senior management team/Office of the Designated Official (DO)</a:t>
            </a:r>
          </a:p>
          <a:p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Some UN Peacekeeping Missions are currently doing direct procurement of their PEP Kits.</a:t>
            </a:r>
          </a:p>
        </p:txBody>
      </p:sp>
    </p:spTree>
    <p:extLst>
      <p:ext uri="{BB962C8B-B14F-4D97-AF65-F5344CB8AC3E}">
        <p14:creationId xmlns:p14="http://schemas.microsoft.com/office/powerpoint/2010/main" val="2733988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Brace 4">
            <a:extLst>
              <a:ext uri="{FF2B5EF4-FFF2-40B4-BE49-F238E27FC236}">
                <a16:creationId xmlns:a16="http://schemas.microsoft.com/office/drawing/2014/main" id="{B6F79327-0F4E-4545-9072-CC11FC50A946}"/>
              </a:ext>
            </a:extLst>
          </p:cNvPr>
          <p:cNvSpPr/>
          <p:nvPr/>
        </p:nvSpPr>
        <p:spPr>
          <a:xfrm rot="5400000">
            <a:off x="4350067" y="325120"/>
            <a:ext cx="1137920" cy="8209280"/>
          </a:xfrm>
          <a:prstGeom prst="leftBrace">
            <a:avLst>
              <a:gd name="adj1" fmla="val 21269"/>
              <a:gd name="adj2" fmla="val 53314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2027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621317-2D48-4518-BAF7-E9EEB3633175}"/>
              </a:ext>
            </a:extLst>
          </p:cNvPr>
          <p:cNvSpPr/>
          <p:nvPr/>
        </p:nvSpPr>
        <p:spPr bwMode="auto">
          <a:xfrm>
            <a:off x="164147" y="4998721"/>
            <a:ext cx="1137920" cy="10058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1280" b="1" dirty="0">
                <a:solidFill>
                  <a:schemeClr val="bg2"/>
                </a:solidFill>
              </a:rPr>
              <a:t>UN Location A</a:t>
            </a:r>
          </a:p>
          <a:p>
            <a:pPr algn="ctr" eaLnBrk="1" hangingPunct="1">
              <a:defRPr/>
            </a:pPr>
            <a:endParaRPr lang="en-US" sz="1280" b="1" dirty="0">
              <a:solidFill>
                <a:schemeClr val="bg2"/>
              </a:solidFill>
            </a:endParaRPr>
          </a:p>
          <a:p>
            <a:pPr algn="ctr" eaLnBrk="1" hangingPunct="1">
              <a:defRPr/>
            </a:pPr>
            <a:r>
              <a:rPr lang="en-US" sz="1280" b="1" dirty="0">
                <a:solidFill>
                  <a:schemeClr val="bg2"/>
                </a:solidFill>
              </a:rPr>
              <a:t>Custodian</a:t>
            </a:r>
          </a:p>
          <a:p>
            <a:pPr algn="ctr" eaLnBrk="1" hangingPunct="1">
              <a:defRPr/>
            </a:pPr>
            <a:r>
              <a:rPr lang="en-US" sz="1280" b="1" dirty="0">
                <a:solidFill>
                  <a:schemeClr val="bg2"/>
                </a:solidFill>
              </a:rPr>
              <a:t>Alternate</a:t>
            </a:r>
            <a:endParaRPr lang="en-GB" sz="1280" b="1" dirty="0">
              <a:solidFill>
                <a:schemeClr val="bg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20FC18-87EE-E144-BB07-2E52B44F3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9747" y="4980094"/>
            <a:ext cx="1137920" cy="1024466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80" b="1" dirty="0">
                <a:solidFill>
                  <a:schemeClr val="bg2"/>
                </a:solidFill>
              </a:rPr>
              <a:t>UN Location B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80" b="1" dirty="0">
              <a:solidFill>
                <a:schemeClr val="bg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80" b="1" dirty="0">
                <a:solidFill>
                  <a:schemeClr val="bg2"/>
                </a:solidFill>
              </a:rPr>
              <a:t>Custodian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80" b="1" dirty="0">
                <a:solidFill>
                  <a:schemeClr val="bg2"/>
                </a:solidFill>
              </a:rPr>
              <a:t>Alternate</a:t>
            </a:r>
            <a:endParaRPr lang="en-GB" altLang="en-US" sz="1280" b="1" dirty="0">
              <a:solidFill>
                <a:schemeClr val="bg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5673C6-2D79-5E4B-A685-2773B9A3B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6627" y="4998721"/>
            <a:ext cx="1137920" cy="100584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80" b="1" dirty="0">
                <a:solidFill>
                  <a:schemeClr val="bg2"/>
                </a:solidFill>
              </a:rPr>
              <a:t>UN</a:t>
            </a:r>
            <a:r>
              <a:rPr lang="en-US" altLang="en-US" sz="1280" b="1" dirty="0">
                <a:solidFill>
                  <a:srgbClr val="FFFFFF"/>
                </a:solidFill>
              </a:rPr>
              <a:t> </a:t>
            </a:r>
            <a:r>
              <a:rPr lang="en-US" altLang="en-US" sz="1280" b="1" dirty="0">
                <a:solidFill>
                  <a:schemeClr val="bg2"/>
                </a:solidFill>
              </a:rPr>
              <a:t>Location C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80" b="1" dirty="0">
              <a:solidFill>
                <a:schemeClr val="bg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80" b="1" dirty="0">
                <a:solidFill>
                  <a:schemeClr val="bg2"/>
                </a:solidFill>
              </a:rPr>
              <a:t>Custodian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80" b="1" dirty="0">
                <a:solidFill>
                  <a:schemeClr val="bg2"/>
                </a:solidFill>
              </a:rPr>
              <a:t>Alternate</a:t>
            </a:r>
            <a:endParaRPr lang="en-GB" altLang="en-US" sz="1280" b="1" dirty="0">
              <a:solidFill>
                <a:schemeClr val="bg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5B6A83-581A-FF44-AD61-722B16217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507" y="4978401"/>
            <a:ext cx="1137920" cy="102616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80" b="1" dirty="0">
                <a:solidFill>
                  <a:schemeClr val="bg2"/>
                </a:solidFill>
              </a:rPr>
              <a:t>UN Location D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80" b="1" dirty="0">
              <a:solidFill>
                <a:schemeClr val="bg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80" b="1" dirty="0">
                <a:solidFill>
                  <a:schemeClr val="bg2"/>
                </a:solidFill>
              </a:rPr>
              <a:t>Custodian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80" b="1" dirty="0">
                <a:solidFill>
                  <a:schemeClr val="bg2"/>
                </a:solidFill>
              </a:rPr>
              <a:t>Alternate</a:t>
            </a:r>
            <a:endParaRPr lang="en-GB" altLang="en-US" sz="1280" b="1" dirty="0">
              <a:solidFill>
                <a:schemeClr val="bg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F5060D-0CD2-A94E-B4A8-9600476A3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4947" y="4980094"/>
            <a:ext cx="1137920" cy="1024466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80" b="1" dirty="0">
                <a:solidFill>
                  <a:schemeClr val="bg2"/>
                </a:solidFill>
              </a:rPr>
              <a:t>UN Location 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80" b="1" dirty="0">
              <a:solidFill>
                <a:schemeClr val="bg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80" b="1" dirty="0">
                <a:solidFill>
                  <a:schemeClr val="bg2"/>
                </a:solidFill>
              </a:rPr>
              <a:t>Custodian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80" b="1" dirty="0">
                <a:solidFill>
                  <a:schemeClr val="bg2"/>
                </a:solidFill>
              </a:rPr>
              <a:t>Alternate</a:t>
            </a:r>
            <a:endParaRPr lang="en-GB" altLang="en-US" sz="1280" b="1" dirty="0">
              <a:solidFill>
                <a:schemeClr val="bg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5D8E81-4A61-9F4C-A0B9-4E6F08579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9587" y="4998721"/>
            <a:ext cx="1137920" cy="100584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80" b="1" dirty="0">
                <a:solidFill>
                  <a:schemeClr val="bg2"/>
                </a:solidFill>
              </a:rPr>
              <a:t>UN Location F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80" b="1" dirty="0">
              <a:solidFill>
                <a:schemeClr val="bg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80" b="1" dirty="0">
                <a:solidFill>
                  <a:schemeClr val="bg2"/>
                </a:solidFill>
              </a:rPr>
              <a:t>Custodian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80" b="1" dirty="0">
                <a:solidFill>
                  <a:schemeClr val="bg2"/>
                </a:solidFill>
              </a:rPr>
              <a:t>Alternate</a:t>
            </a:r>
            <a:endParaRPr lang="en-GB" altLang="en-US" sz="1280" b="1" dirty="0">
              <a:solidFill>
                <a:schemeClr val="bg2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E1C2AB3-128B-4FBB-92CA-BD6C97D5E303}"/>
              </a:ext>
            </a:extLst>
          </p:cNvPr>
          <p:cNvCxnSpPr/>
          <p:nvPr/>
        </p:nvCxnSpPr>
        <p:spPr>
          <a:xfrm rot="5400000">
            <a:off x="2047135" y="4712547"/>
            <a:ext cx="568960" cy="338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68892F5-7482-4205-8F97-8E381D3213BC}"/>
              </a:ext>
            </a:extLst>
          </p:cNvPr>
          <p:cNvCxnSpPr/>
          <p:nvPr/>
        </p:nvCxnSpPr>
        <p:spPr>
          <a:xfrm rot="5400000">
            <a:off x="3792961" y="4712547"/>
            <a:ext cx="568960" cy="338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B5BD820-F02E-4664-9F09-4E3BE07BAC46}"/>
              </a:ext>
            </a:extLst>
          </p:cNvPr>
          <p:cNvCxnSpPr>
            <a:endCxn id="9" idx="0"/>
          </p:cNvCxnSpPr>
          <p:nvPr/>
        </p:nvCxnSpPr>
        <p:spPr>
          <a:xfrm flipH="1">
            <a:off x="5518467" y="4411134"/>
            <a:ext cx="1694" cy="56726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D6CA47F-4658-49EA-8B2F-F3556F94AFE7}"/>
              </a:ext>
            </a:extLst>
          </p:cNvPr>
          <p:cNvCxnSpPr/>
          <p:nvPr/>
        </p:nvCxnSpPr>
        <p:spPr>
          <a:xfrm rot="5400000">
            <a:off x="6627601" y="4693920"/>
            <a:ext cx="568960" cy="338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508F56A3-FB90-47AE-B9CC-8FC007C75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87" y="345439"/>
            <a:ext cx="8859520" cy="46736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3CBBED"/>
                </a:solidFill>
                <a:latin typeface="+mn-lt"/>
              </a:rPr>
              <a:t>Country-Level PEP Kit Management Structure</a:t>
            </a:r>
            <a:endParaRPr lang="en-GB" sz="2800" b="1" dirty="0">
              <a:solidFill>
                <a:srgbClr val="3CBBED"/>
              </a:solidFill>
              <a:latin typeface="+mn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A529FA-79CF-4B84-8151-E1AE4A8A8B25}"/>
              </a:ext>
            </a:extLst>
          </p:cNvPr>
          <p:cNvSpPr/>
          <p:nvPr/>
        </p:nvSpPr>
        <p:spPr bwMode="auto">
          <a:xfrm>
            <a:off x="3903027" y="975360"/>
            <a:ext cx="1544320" cy="6502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1707" b="1" dirty="0">
                <a:solidFill>
                  <a:schemeClr val="bg2"/>
                </a:solidFill>
              </a:rPr>
              <a:t>Designated Official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75D36B9-7061-4C9A-837A-E03E4755945A}"/>
              </a:ext>
            </a:extLst>
          </p:cNvPr>
          <p:cNvCxnSpPr/>
          <p:nvPr/>
        </p:nvCxnSpPr>
        <p:spPr>
          <a:xfrm>
            <a:off x="4637934" y="1625600"/>
            <a:ext cx="0" cy="3251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174064A-6935-4BE9-9B4D-0D891D3EEAC4}"/>
              </a:ext>
            </a:extLst>
          </p:cNvPr>
          <p:cNvSpPr/>
          <p:nvPr/>
        </p:nvSpPr>
        <p:spPr bwMode="auto">
          <a:xfrm>
            <a:off x="4006321" y="3088640"/>
            <a:ext cx="1544320" cy="7721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1493" b="1" dirty="0">
                <a:solidFill>
                  <a:schemeClr val="bg2"/>
                </a:solidFill>
              </a:rPr>
              <a:t>Country</a:t>
            </a:r>
          </a:p>
          <a:p>
            <a:pPr algn="ctr" eaLnBrk="1" hangingPunct="1">
              <a:defRPr/>
            </a:pPr>
            <a:r>
              <a:rPr lang="en-US" sz="1493" b="1" dirty="0">
                <a:solidFill>
                  <a:schemeClr val="bg2"/>
                </a:solidFill>
              </a:rPr>
              <a:t>PEP Kit Manager</a:t>
            </a:r>
            <a:endParaRPr lang="en-GB" sz="1493" b="1" dirty="0">
              <a:solidFill>
                <a:schemeClr val="bg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7B76463-F57B-4A48-A8A4-6ECAABA8B6F6}"/>
              </a:ext>
            </a:extLst>
          </p:cNvPr>
          <p:cNvSpPr/>
          <p:nvPr/>
        </p:nvSpPr>
        <p:spPr bwMode="auto">
          <a:xfrm>
            <a:off x="4006321" y="1950720"/>
            <a:ext cx="1544320" cy="7721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1493" b="1" dirty="0">
                <a:solidFill>
                  <a:schemeClr val="bg2"/>
                </a:solidFill>
              </a:rPr>
              <a:t>Security Management Team</a:t>
            </a:r>
            <a:endParaRPr lang="en-GB" sz="1493" b="1" dirty="0">
              <a:solidFill>
                <a:schemeClr val="bg2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8E471C7-FC73-4073-BEA2-C3B543C58F8C}"/>
              </a:ext>
            </a:extLst>
          </p:cNvPr>
          <p:cNvCxnSpPr/>
          <p:nvPr/>
        </p:nvCxnSpPr>
        <p:spPr>
          <a:xfrm>
            <a:off x="4675187" y="2763520"/>
            <a:ext cx="0" cy="3251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82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5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EF599-6115-8C45-8F60-FFB14436B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87" y="990600"/>
            <a:ext cx="8465610" cy="4211637"/>
          </a:xfrm>
        </p:spPr>
        <p:txBody>
          <a:bodyPr/>
          <a:lstStyle/>
          <a:p>
            <a:pPr marL="0" indent="0" algn="ctr">
              <a:buNone/>
            </a:pPr>
            <a:r>
              <a:rPr lang="en-US" sz="3500" b="1" dirty="0">
                <a:solidFill>
                  <a:srgbClr val="3CBBED"/>
                </a:solidFill>
              </a:rPr>
              <a:t>Role of Country Management</a:t>
            </a:r>
          </a:p>
          <a:p>
            <a:pPr marL="0" indent="0" algn="ctr">
              <a:buNone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In all countries receiving PEP kits, must ensure that the PEP Annex has been included in the country security plans all their country  .</a:t>
            </a:r>
          </a:p>
          <a:p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Must ensure the PEP kits manager has been designated for the country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The UN Designated Official and UN Security  Management team will coordinate the selection of Country PEP manager</a:t>
            </a:r>
          </a:p>
        </p:txBody>
      </p:sp>
    </p:spTree>
    <p:extLst>
      <p:ext uri="{BB962C8B-B14F-4D97-AF65-F5344CB8AC3E}">
        <p14:creationId xmlns:p14="http://schemas.microsoft.com/office/powerpoint/2010/main" val="3923228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EF599-6115-8C45-8F60-FFB14436B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787" y="381000"/>
            <a:ext cx="8465610" cy="4211637"/>
          </a:xfrm>
        </p:spPr>
        <p:txBody>
          <a:bodyPr/>
          <a:lstStyle/>
          <a:p>
            <a:pPr marL="0" indent="0" algn="ctr">
              <a:buNone/>
            </a:pPr>
            <a:r>
              <a:rPr lang="en-US" sz="3500" b="1" dirty="0">
                <a:solidFill>
                  <a:srgbClr val="3CBBED"/>
                </a:solidFill>
              </a:rPr>
              <a:t>Role of Country PEP Manager</a:t>
            </a:r>
          </a:p>
          <a:p>
            <a:pPr marL="0" indent="0" algn="ctr">
              <a:buNone/>
            </a:pPr>
            <a:endParaRPr lang="en-US" sz="2000" dirty="0"/>
          </a:p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Responsible for all PEP kits sent to the duty stations and the country.</a:t>
            </a:r>
          </a:p>
          <a:p>
            <a:pPr marL="0" indent="0">
              <a:buNone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Send a confirmation of receipt of PEP kits for the country to </a:t>
            </a:r>
            <a:r>
              <a:rPr lang="en-US" sz="2000" dirty="0">
                <a:hlinkClick r:id="rId2"/>
              </a:rPr>
              <a:t>DOS_DHMOSH_PUBLIC_HEALTH@UN.ORG</a:t>
            </a:r>
            <a:endParaRPr lang="en-US" sz="2000" dirty="0"/>
          </a:p>
          <a:p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Ensure that PEP kit custodian have been designated for all UN locations/duty stations in their respective country and provided them with PEP kits.</a:t>
            </a:r>
          </a:p>
          <a:p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Ensure that all selected PEP kits custodians have designated alternates or deputies.</a:t>
            </a:r>
          </a:p>
          <a:p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Ensure that all PEP kits custodians in the country have undergone  training on their roles and responsibilities.</a:t>
            </a:r>
            <a:br>
              <a:rPr lang="en-US" sz="2000" dirty="0"/>
            </a:b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3743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EF599-6115-8C45-8F60-FFB14436B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787" y="381000"/>
            <a:ext cx="8465610" cy="4211637"/>
          </a:xfrm>
        </p:spPr>
        <p:txBody>
          <a:bodyPr/>
          <a:lstStyle/>
          <a:p>
            <a:pPr marL="0" indent="0" algn="ctr">
              <a:buNone/>
            </a:pPr>
            <a:r>
              <a:rPr lang="en-US" sz="3500" b="1" dirty="0">
                <a:solidFill>
                  <a:srgbClr val="3CBBED"/>
                </a:solidFill>
              </a:rPr>
              <a:t>Role of Country PEP Manager</a:t>
            </a:r>
          </a:p>
          <a:p>
            <a:pPr marL="0" indent="0" algn="ctr">
              <a:buNone/>
            </a:pPr>
            <a:endParaRPr lang="en-US" sz="2000" dirty="0"/>
          </a:p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Ensure that PEP kits in all UN locations are safety kept under tamper-proof and hygienic conditions.</a:t>
            </a:r>
          </a:p>
          <a:p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Ensure that expired PEP kits are collected and safely destroyed (or returned to WHO Medical Services ,Geneva , for destruction).</a:t>
            </a:r>
          </a:p>
          <a:p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Ensure that PEP kit custodians contact list has been shared with all UN personnel in the country through most commonly used communications channels- emails. Security bulletin etc.</a:t>
            </a:r>
          </a:p>
          <a:p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Ensure that staffs are provided with PEP kit information through UN HIV orientation and other staff briefings.</a:t>
            </a:r>
            <a:br>
              <a:rPr lang="en-US" sz="2000" dirty="0">
                <a:solidFill>
                  <a:schemeClr val="bg2">
                    <a:lumMod val="75000"/>
                  </a:schemeClr>
                </a:solidFill>
              </a:rPr>
            </a:b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35043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71A7BBD2-0C36-F249-9479-C5EFF57BD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67" y="228600"/>
            <a:ext cx="6979920" cy="807720"/>
          </a:xfrm>
        </p:spPr>
        <p:txBody>
          <a:bodyPr/>
          <a:lstStyle/>
          <a:p>
            <a:r>
              <a:rPr lang="en-US" altLang="en-US" sz="2800" dirty="0">
                <a:solidFill>
                  <a:srgbClr val="3CBBED"/>
                </a:solidFill>
                <a:latin typeface="+mj-lt"/>
              </a:rPr>
              <a:t>Why HIV Post-Exposure Prophylaxis?</a:t>
            </a:r>
            <a:endParaRPr lang="en-GB" altLang="en-US" sz="2800" dirty="0">
              <a:solidFill>
                <a:srgbClr val="3CBBED"/>
              </a:solidFill>
              <a:latin typeface="+mj-lt"/>
            </a:endParaRPr>
          </a:p>
        </p:txBody>
      </p:sp>
      <p:sp>
        <p:nvSpPr>
          <p:cNvPr id="9219" name="Text Placeholder 2">
            <a:extLst>
              <a:ext uri="{FF2B5EF4-FFF2-40B4-BE49-F238E27FC236}">
                <a16:creationId xmlns:a16="http://schemas.microsoft.com/office/drawing/2014/main" id="{89618BA3-E797-024F-9C0B-9522D259D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489" y="2743200"/>
            <a:ext cx="8742017" cy="16764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en-US" sz="2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It is an emergency medical response  for individual exposed to HIV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en-US" sz="20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Consists of medications, laboratory tests and counseling services to the exposed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en-US" sz="20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Must be initiated within hours of possible HIV exposure and must continue for a period of 28 days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en-US" sz="20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Research studies suggest that if the medication is initiated quickly after the possible exposure Ideally within two hours and not later than 72 hours following possible HIV exposure- it may be beneficial in preventing HIV infection.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The main objective of PEP is prevention of 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highlight>
                  <a:srgbClr val="3CBBED"/>
                </a:highlight>
                <a:latin typeface="+mn-lt"/>
              </a:rPr>
              <a:t>HIV infection</a:t>
            </a:r>
            <a:endParaRPr lang="en-GB" altLang="en-US" sz="2800" dirty="0">
              <a:solidFill>
                <a:schemeClr val="bg2">
                  <a:lumMod val="50000"/>
                </a:schemeClr>
              </a:solidFill>
              <a:highlight>
                <a:srgbClr val="3CBBED"/>
              </a:highlight>
              <a:latin typeface="+mn-lt"/>
            </a:endParaRPr>
          </a:p>
        </p:txBody>
      </p:sp>
      <p:sp>
        <p:nvSpPr>
          <p:cNvPr id="9221" name="Content Placeholder 4">
            <a:extLst>
              <a:ext uri="{FF2B5EF4-FFF2-40B4-BE49-F238E27FC236}">
                <a16:creationId xmlns:a16="http://schemas.microsoft.com/office/drawing/2014/main" id="{94B9EB9F-0236-584A-BA3D-E66FC9B25A4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89267" y="2357121"/>
            <a:ext cx="4309534" cy="4102947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endParaRPr lang="en-ZA" altLang="en-US" dirty="0">
              <a:solidFill>
                <a:srgbClr val="0000FF"/>
              </a:solidFill>
              <a:latin typeface="Baskerville Old Face" panose="02020602080505020303" pitchFamily="18" charset="77"/>
            </a:endParaRPr>
          </a:p>
          <a:p>
            <a:pPr>
              <a:buClr>
                <a:srgbClr val="FF0000"/>
              </a:buClr>
              <a:buFont typeface="Webdings" pitchFamily="2" charset="2"/>
              <a:buChar char="-"/>
            </a:pPr>
            <a:endParaRPr lang="en-GB" altLang="en-US" dirty="0">
              <a:latin typeface="Baskerville Old Face" panose="020206020805050203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0784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EF599-6115-8C45-8F60-FFB14436B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787" y="381000"/>
            <a:ext cx="8465610" cy="4211637"/>
          </a:xfrm>
        </p:spPr>
        <p:txBody>
          <a:bodyPr/>
          <a:lstStyle/>
          <a:p>
            <a:pPr marL="0" indent="0" algn="ctr">
              <a:buNone/>
            </a:pPr>
            <a:r>
              <a:rPr lang="en-US" sz="3500" b="1" dirty="0">
                <a:solidFill>
                  <a:srgbClr val="3CBBED"/>
                </a:solidFill>
              </a:rPr>
              <a:t>Role of PEP kit Custodian</a:t>
            </a:r>
          </a:p>
          <a:p>
            <a:pPr marL="0" indent="0" algn="ctr">
              <a:buNone/>
            </a:pPr>
            <a:endParaRPr lang="en-US" sz="2000" dirty="0"/>
          </a:p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Provide PEP services to all clients based on the PEP guidelines and country  management  protocol.</a:t>
            </a:r>
          </a:p>
          <a:p>
            <a:endParaRPr lang="en-US" sz="2000" dirty="0"/>
          </a:p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For every PEP kit used, must complete  a MANDATORY report form and send to UN  Division of Healthcare Management and Occupational Safety and Health New York  at </a:t>
            </a:r>
            <a:r>
              <a:rPr lang="en-US" sz="2000" dirty="0">
                <a:hlinkClick r:id="rId2"/>
              </a:rPr>
              <a:t>Dos_dhmosh_public_health@un.org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Must send request for replacement of used PEP kit through their country manager to </a:t>
            </a:r>
            <a:r>
              <a:rPr lang="en-US" sz="2000" dirty="0">
                <a:hlinkClick r:id="rId2"/>
              </a:rPr>
              <a:t>Dos_dhmosh_public_health@un.org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immediately after usage.</a:t>
            </a:r>
          </a:p>
          <a:p>
            <a:endParaRPr lang="en-US" sz="2000" dirty="0"/>
          </a:p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Provide PEP kit users the option to receive follow-up support from UN  Division of Healthcare Management and Occupational Safety and Health New York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2057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A7CD9AEA-B4DB-5B44-B1E4-047FBBF6A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093" y="0"/>
            <a:ext cx="6478587" cy="9144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rgbClr val="3CBBED"/>
                </a:solidFill>
                <a:latin typeface="+mn-lt"/>
              </a:rPr>
              <a:t>Key Steps in Releasing a PEP Kit.</a:t>
            </a:r>
            <a:endParaRPr lang="en-GB" altLang="en-US" sz="2800" dirty="0">
              <a:solidFill>
                <a:srgbClr val="3CBBED"/>
              </a:solidFill>
              <a:latin typeface="+mn-lt"/>
            </a:endParaRP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EC3A9F47-4936-894E-BD17-844728330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427" y="1341120"/>
            <a:ext cx="9265920" cy="4632960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r>
              <a:rPr lang="en-GB" altLang="en-US" sz="2000" dirty="0">
                <a:solidFill>
                  <a:srgbClr val="80878A"/>
                </a:solidFill>
                <a:latin typeface="+mn-lt"/>
              </a:rPr>
              <a:t>1.  If necessary, offer basic emotional support and reassure the person.</a:t>
            </a:r>
          </a:p>
          <a:p>
            <a:pPr marL="457200" indent="-457200">
              <a:buClr>
                <a:srgbClr val="FF0000"/>
              </a:buClr>
              <a:buAutoNum type="arabicPeriod"/>
            </a:pPr>
            <a:endParaRPr lang="en-GB" altLang="en-US" sz="2000" dirty="0">
              <a:solidFill>
                <a:srgbClr val="80878A"/>
              </a:solidFill>
              <a:latin typeface="+mn-lt"/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en-GB" altLang="en-US" sz="2000" dirty="0">
                <a:solidFill>
                  <a:srgbClr val="80878A"/>
                </a:solidFill>
                <a:latin typeface="+mn-lt"/>
              </a:rPr>
              <a:t>2.   PEP kit Custodian Conduct administrative eligibility evaluation to determine if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GB" altLang="en-US" sz="2000" dirty="0">
                <a:solidFill>
                  <a:srgbClr val="80878A"/>
                </a:solidFill>
                <a:latin typeface="+mn-lt"/>
              </a:rPr>
              <a:t>      the individual qualifies for a UN HIV PEP Kit usage.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GB" altLang="en-US" sz="2000" dirty="0">
                <a:solidFill>
                  <a:srgbClr val="80878A"/>
                </a:solidFill>
                <a:latin typeface="+mn-lt"/>
              </a:rPr>
              <a:t>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GB" altLang="en-US" sz="2000" dirty="0">
                <a:solidFill>
                  <a:srgbClr val="80878A"/>
                </a:solidFill>
                <a:latin typeface="+mn-lt"/>
              </a:rPr>
              <a:t>3.   Full PEP treatment eligibility evaluation is only done by a health care provider.</a:t>
            </a:r>
          </a:p>
          <a:p>
            <a:pPr marL="0" indent="0">
              <a:buClr>
                <a:srgbClr val="FF0000"/>
              </a:buClr>
              <a:buNone/>
            </a:pPr>
            <a:endParaRPr lang="en-GB" altLang="en-US" sz="2000" dirty="0">
              <a:solidFill>
                <a:srgbClr val="80878A"/>
              </a:solidFill>
              <a:latin typeface="+mn-lt"/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en-GB" altLang="en-US" sz="2000" dirty="0">
                <a:solidFill>
                  <a:srgbClr val="80878A"/>
                </a:solidFill>
                <a:latin typeface="+mn-lt"/>
              </a:rPr>
              <a:t>4.   Custodian and Healthcare provider must mention to the individual what PEP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GB" altLang="en-US" sz="2000" dirty="0">
                <a:solidFill>
                  <a:srgbClr val="80878A"/>
                </a:solidFill>
                <a:latin typeface="+mn-lt"/>
              </a:rPr>
              <a:t>       treatment means and that it is important to go through the full treatment. </a:t>
            </a:r>
          </a:p>
          <a:p>
            <a:pPr marL="0" indent="0">
              <a:buClr>
                <a:srgbClr val="FF0000"/>
              </a:buClr>
              <a:buNone/>
            </a:pPr>
            <a:endParaRPr lang="en-GB" altLang="en-US" sz="2000" dirty="0">
              <a:solidFill>
                <a:srgbClr val="80878A"/>
              </a:solidFill>
              <a:latin typeface="+mn-lt"/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en-GB" altLang="en-US" sz="2000" dirty="0">
                <a:solidFill>
                  <a:srgbClr val="80878A"/>
                </a:solidFill>
                <a:latin typeface="+mn-lt"/>
              </a:rPr>
              <a:t>5.</a:t>
            </a:r>
            <a:r>
              <a:rPr lang="en-GB" altLang="en-US" sz="2000" dirty="0">
                <a:solidFill>
                  <a:srgbClr val="80878A"/>
                </a:solidFill>
              </a:rPr>
              <a:t>   Contact the UN Physician in the country or the health care provider listed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GB" altLang="en-US" sz="2000" dirty="0">
                <a:solidFill>
                  <a:srgbClr val="80878A"/>
                </a:solidFill>
              </a:rPr>
              <a:t>       in the PEP Annex to the Country Security Plan informing him/her of the case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GB" altLang="en-US" sz="2000" dirty="0">
                <a:solidFill>
                  <a:srgbClr val="80878A"/>
                </a:solidFill>
              </a:rPr>
              <a:t>       and making arrangements for PEP treatment.</a:t>
            </a:r>
          </a:p>
          <a:p>
            <a:pPr marL="0" indent="0">
              <a:buClr>
                <a:srgbClr val="FF0000"/>
              </a:buClr>
              <a:buNone/>
            </a:pPr>
            <a:endParaRPr lang="en-GB" altLang="en-US" sz="2000" dirty="0">
              <a:solidFill>
                <a:srgbClr val="80878A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en-GB" altLang="en-US" sz="2000" dirty="0">
                <a:solidFill>
                  <a:srgbClr val="80878A"/>
                </a:solidFill>
              </a:rPr>
              <a:t>6.    Accompany the individual to the health care provider and hand over the kit to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GB" altLang="en-US" sz="2000" dirty="0">
                <a:solidFill>
                  <a:srgbClr val="80878A"/>
                </a:solidFill>
              </a:rPr>
              <a:t>       the provider. </a:t>
            </a:r>
          </a:p>
          <a:p>
            <a:pPr marL="0" indent="0">
              <a:buClr>
                <a:srgbClr val="FF0000"/>
              </a:buClr>
              <a:buNone/>
            </a:pPr>
            <a:endParaRPr lang="en-GB" altLang="en-US" sz="2000" dirty="0">
              <a:solidFill>
                <a:srgbClr val="80878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0403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A47B5A3E-D96B-D840-8A71-78C6EF8D1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67" y="304800"/>
            <a:ext cx="8219440" cy="80264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rgbClr val="3CBBED"/>
                </a:solidFill>
                <a:latin typeface="+mn-lt"/>
              </a:rPr>
              <a:t>Key Duties and Responsibilities of a  Custodian</a:t>
            </a:r>
            <a:endParaRPr lang="en-GB" altLang="en-US" sz="2800" dirty="0">
              <a:solidFill>
                <a:srgbClr val="3CBBED"/>
              </a:solidFill>
              <a:latin typeface="+mn-lt"/>
            </a:endParaRPr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C6BA4FF1-44DD-8442-8B3D-A1DCE8CE3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267" y="1447800"/>
            <a:ext cx="8778240" cy="4632960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r>
              <a:rPr lang="en-GB" altLang="en-US" sz="2000" dirty="0">
                <a:solidFill>
                  <a:srgbClr val="80878A"/>
                </a:solidFill>
                <a:latin typeface="+mj-lt"/>
              </a:rPr>
              <a:t>7.  Ensure safe and proper storage of PEP Kit.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GB" altLang="en-US" sz="2000" dirty="0">
                <a:solidFill>
                  <a:srgbClr val="80878A"/>
                </a:solidFill>
                <a:latin typeface="+mj-lt"/>
              </a:rPr>
              <a:t>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GB" altLang="en-US" sz="2000" dirty="0">
                <a:solidFill>
                  <a:srgbClr val="80878A"/>
                </a:solidFill>
                <a:latin typeface="+mj-lt"/>
              </a:rPr>
              <a:t>8.  Maintain Proper inventory and record of the Kits, ensuring uninterrupted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GB" altLang="en-US" sz="2000" dirty="0">
                <a:solidFill>
                  <a:srgbClr val="80878A"/>
                </a:solidFill>
                <a:latin typeface="+mj-lt"/>
              </a:rPr>
              <a:t>     supply and availability.  </a:t>
            </a:r>
          </a:p>
          <a:p>
            <a:pPr marL="0" indent="0">
              <a:buClr>
                <a:srgbClr val="FF0000"/>
              </a:buClr>
              <a:buNone/>
            </a:pPr>
            <a:endParaRPr lang="en-GB" altLang="en-US" sz="2000" dirty="0">
              <a:solidFill>
                <a:srgbClr val="80878A"/>
              </a:solidFill>
              <a:latin typeface="+mj-lt"/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en-GB" altLang="en-US" sz="2000" dirty="0">
                <a:solidFill>
                  <a:srgbClr val="80878A"/>
                </a:solidFill>
                <a:latin typeface="+mj-lt"/>
              </a:rPr>
              <a:t>9. Evaluation of the administrative right of the person to receive the UN PEP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GB" altLang="en-US" sz="2000" dirty="0">
                <a:solidFill>
                  <a:srgbClr val="80878A"/>
                </a:solidFill>
                <a:latin typeface="+mj-lt"/>
              </a:rPr>
              <a:t>    Kit</a:t>
            </a:r>
          </a:p>
          <a:p>
            <a:pPr marL="0" indent="0">
              <a:buClr>
                <a:srgbClr val="FF0000"/>
              </a:buClr>
              <a:buNone/>
            </a:pPr>
            <a:endParaRPr lang="en-GB" altLang="en-US" sz="2000" dirty="0">
              <a:solidFill>
                <a:srgbClr val="80878A"/>
              </a:solidFill>
              <a:latin typeface="+mj-lt"/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en-GB" altLang="en-US" sz="2000" dirty="0">
                <a:solidFill>
                  <a:srgbClr val="80878A"/>
                </a:solidFill>
                <a:latin typeface="+mj-lt"/>
              </a:rPr>
              <a:t>10. Release a kit to a Health Care Provider after ensuring administrative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GB" altLang="en-US" sz="2000" dirty="0">
                <a:solidFill>
                  <a:srgbClr val="80878A"/>
                </a:solidFill>
                <a:latin typeface="+mj-lt"/>
              </a:rPr>
              <a:t>       eligibility of the individual. </a:t>
            </a:r>
          </a:p>
          <a:p>
            <a:pPr marL="0" indent="0">
              <a:buClr>
                <a:srgbClr val="FF0000"/>
              </a:buClr>
              <a:buNone/>
            </a:pPr>
            <a:endParaRPr lang="en-GB" altLang="en-US" sz="2000" dirty="0">
              <a:solidFill>
                <a:srgbClr val="80878A"/>
              </a:solidFill>
              <a:latin typeface="+mj-lt"/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en-GB" altLang="en-US" sz="2000" dirty="0">
                <a:solidFill>
                  <a:srgbClr val="80878A"/>
                </a:solidFill>
                <a:latin typeface="+mj-lt"/>
              </a:rPr>
              <a:t>11. Ensure confidentiality of all related information and documentation.</a:t>
            </a:r>
          </a:p>
          <a:p>
            <a:pPr>
              <a:buClr>
                <a:srgbClr val="FF0000"/>
              </a:buClr>
              <a:buFontTx/>
              <a:buChar char="-"/>
            </a:pPr>
            <a:endParaRPr lang="en-GB" altLang="en-US" sz="2000" dirty="0">
              <a:solidFill>
                <a:srgbClr val="80878A"/>
              </a:solidFill>
              <a:latin typeface="+mj-lt"/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en-GB" altLang="en-US" sz="2000" dirty="0">
                <a:solidFill>
                  <a:srgbClr val="80878A"/>
                </a:solidFill>
                <a:latin typeface="+mj-lt"/>
              </a:rPr>
              <a:t>12. Ensure 24/7 accessibility of Kits. </a:t>
            </a:r>
          </a:p>
          <a:p>
            <a:pPr marL="0" indent="0">
              <a:buClr>
                <a:srgbClr val="FF0000"/>
              </a:buClr>
              <a:buNone/>
            </a:pPr>
            <a:endParaRPr lang="en-GB" altLang="en-US" sz="2560" dirty="0">
              <a:solidFill>
                <a:srgbClr val="0000FF"/>
              </a:solidFill>
              <a:latin typeface="Baskerville Old Face" panose="020206020805050203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24133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A47B5A3E-D96B-D840-8A71-78C6EF8D1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67" y="304800"/>
            <a:ext cx="8219440" cy="80264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rgbClr val="3CBBED"/>
                </a:solidFill>
                <a:latin typeface="+mn-lt"/>
              </a:rPr>
              <a:t>Key Duties and Responsibilities of a  Custodian</a:t>
            </a:r>
            <a:endParaRPr lang="en-GB" altLang="en-US" sz="2800" dirty="0">
              <a:solidFill>
                <a:srgbClr val="3CBBED"/>
              </a:solidFill>
              <a:latin typeface="+mn-lt"/>
            </a:endParaRPr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C6BA4FF1-44DD-8442-8B3D-A1DCE8CE3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267" y="1447800"/>
            <a:ext cx="8778240" cy="4632960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endParaRPr lang="en-GB" altLang="en-US" sz="2000" dirty="0">
              <a:solidFill>
                <a:srgbClr val="80878A"/>
              </a:solidFill>
              <a:latin typeface="+mj-lt"/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en-GB" altLang="en-US" sz="2000" dirty="0">
                <a:solidFill>
                  <a:srgbClr val="80878A"/>
                </a:solidFill>
                <a:latin typeface="+mj-lt"/>
              </a:rPr>
              <a:t>13. Ensure that w</a:t>
            </a:r>
            <a:r>
              <a:rPr lang="en-GB" altLang="en-US" sz="2000" dirty="0">
                <a:solidFill>
                  <a:srgbClr val="80878A"/>
                </a:solidFill>
              </a:rPr>
              <a:t>here a health care provider cannot be reached within 72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GB" altLang="en-US" sz="2000" dirty="0">
                <a:solidFill>
                  <a:srgbClr val="80878A"/>
                </a:solidFill>
              </a:rPr>
              <a:t>      hours of exposure, </a:t>
            </a:r>
            <a:r>
              <a:rPr lang="en-US" altLang="en-US" sz="2000" dirty="0">
                <a:solidFill>
                  <a:srgbClr val="80878A"/>
                </a:solidFill>
              </a:rPr>
              <a:t>that they  advise exposed persons to call a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altLang="en-US" sz="2000" dirty="0">
                <a:solidFill>
                  <a:srgbClr val="80878A"/>
                </a:solidFill>
              </a:rPr>
              <a:t>      center of excellence on HIV, as listed in the PEP Annex to the Country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altLang="en-US" sz="2000" dirty="0">
                <a:solidFill>
                  <a:srgbClr val="80878A"/>
                </a:solidFill>
              </a:rPr>
              <a:t>      Security Plan.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altLang="en-US" sz="2000" dirty="0">
                <a:solidFill>
                  <a:srgbClr val="80878A"/>
                </a:solidFill>
              </a:rPr>
              <a:t>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altLang="en-US" sz="2000" dirty="0">
                <a:solidFill>
                  <a:srgbClr val="80878A"/>
                </a:solidFill>
              </a:rPr>
              <a:t>14. A medical provider at the center of excellence can perform a risk 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altLang="en-US" sz="2000" dirty="0">
                <a:solidFill>
                  <a:srgbClr val="80878A"/>
                </a:solidFill>
              </a:rPr>
              <a:t>      assessment over the telephone.</a:t>
            </a:r>
            <a:endParaRPr lang="en-GB" altLang="en-US" sz="2000" dirty="0">
              <a:solidFill>
                <a:srgbClr val="80878A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en-GB" altLang="en-US" sz="2560" dirty="0">
              <a:solidFill>
                <a:srgbClr val="0000FF"/>
              </a:solidFill>
              <a:latin typeface="Baskerville Old Face" panose="020206020805050203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00622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48AC2ABE-9B8E-1843-BA50-49F3303F7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927" y="0"/>
            <a:ext cx="5074920" cy="127508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rgbClr val="3CBBED"/>
                </a:solidFill>
                <a:latin typeface="+mn-lt"/>
              </a:rPr>
              <a:t>Care and Storage of PEP Kits</a:t>
            </a:r>
            <a:endParaRPr lang="en-GB" altLang="en-US" sz="2800" dirty="0">
              <a:solidFill>
                <a:srgbClr val="3CBBED"/>
              </a:solidFill>
              <a:latin typeface="+mn-lt"/>
            </a:endParaRPr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75EACA76-965D-2546-8F2A-334C4AF2D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267" y="2057400"/>
            <a:ext cx="8778240" cy="4113106"/>
          </a:xfrm>
        </p:spPr>
        <p:txBody>
          <a:bodyPr/>
          <a:lstStyle/>
          <a:p>
            <a:pPr>
              <a:buClr>
                <a:srgbClr val="FF0000"/>
              </a:buClr>
              <a:buFontTx/>
              <a:buChar char="-"/>
            </a:pPr>
            <a:r>
              <a:rPr lang="en-GB" altLang="en-US" sz="2000" dirty="0">
                <a:solidFill>
                  <a:srgbClr val="80878A"/>
                </a:solidFill>
                <a:latin typeface="+mn-lt"/>
              </a:rPr>
              <a:t> PEP Kits contain medication that should be carefully stored according to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GB" altLang="en-US" sz="2000" dirty="0">
                <a:solidFill>
                  <a:srgbClr val="80878A"/>
                </a:solidFill>
                <a:latin typeface="+mn-lt"/>
              </a:rPr>
              <a:t>    manufacturer’s specifications.</a:t>
            </a:r>
          </a:p>
          <a:p>
            <a:pPr marL="0" indent="0">
              <a:buClr>
                <a:srgbClr val="FF0000"/>
              </a:buClr>
              <a:buNone/>
            </a:pPr>
            <a:endParaRPr lang="en-GB" altLang="en-US" sz="2000" dirty="0">
              <a:solidFill>
                <a:srgbClr val="80878A"/>
              </a:solidFill>
              <a:latin typeface="+mn-lt"/>
            </a:endParaRPr>
          </a:p>
          <a:p>
            <a:pPr>
              <a:buClr>
                <a:srgbClr val="FF0000"/>
              </a:buClr>
              <a:buFontTx/>
              <a:buChar char="-"/>
            </a:pPr>
            <a:r>
              <a:rPr lang="en-GB" altLang="en-US" sz="2000" dirty="0">
                <a:solidFill>
                  <a:srgbClr val="80878A"/>
                </a:solidFill>
                <a:latin typeface="+mn-lt"/>
              </a:rPr>
              <a:t> Locked containers to avoid misuse, theft or vandalism.</a:t>
            </a:r>
          </a:p>
          <a:p>
            <a:pPr>
              <a:buClr>
                <a:srgbClr val="FF0000"/>
              </a:buClr>
              <a:buFontTx/>
              <a:buChar char="-"/>
            </a:pPr>
            <a:endParaRPr lang="en-GB" altLang="en-US" sz="2000" dirty="0">
              <a:solidFill>
                <a:srgbClr val="80878A"/>
              </a:solidFill>
              <a:latin typeface="+mn-lt"/>
            </a:endParaRPr>
          </a:p>
          <a:p>
            <a:pPr>
              <a:buClr>
                <a:srgbClr val="FF0000"/>
              </a:buClr>
              <a:buFontTx/>
              <a:buChar char="-"/>
            </a:pPr>
            <a:r>
              <a:rPr lang="en-GB" altLang="en-US" sz="2000" dirty="0">
                <a:solidFill>
                  <a:srgbClr val="80878A"/>
                </a:solidFill>
                <a:latin typeface="+mn-lt"/>
              </a:rPr>
              <a:t>Temperatures below 30</a:t>
            </a:r>
            <a:r>
              <a:rPr lang="en-GB" altLang="en-US" sz="2000" baseline="30000" dirty="0">
                <a:solidFill>
                  <a:srgbClr val="80878A"/>
                </a:solidFill>
                <a:latin typeface="+mn-lt"/>
              </a:rPr>
              <a:t>o</a:t>
            </a:r>
            <a:r>
              <a:rPr lang="en-GB" altLang="en-US" sz="2000" dirty="0">
                <a:solidFill>
                  <a:srgbClr val="80878A"/>
                </a:solidFill>
                <a:latin typeface="+mn-lt"/>
              </a:rPr>
              <a:t>C. No refrigeration is required though.</a:t>
            </a:r>
          </a:p>
          <a:p>
            <a:pPr>
              <a:buClr>
                <a:srgbClr val="FF0000"/>
              </a:buClr>
              <a:buFontTx/>
              <a:buChar char="-"/>
            </a:pPr>
            <a:endParaRPr lang="en-GB" altLang="en-US" sz="2000" dirty="0">
              <a:solidFill>
                <a:srgbClr val="80878A"/>
              </a:solidFill>
              <a:latin typeface="+mn-lt"/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en-GB" altLang="en-US" sz="2000" dirty="0">
                <a:solidFill>
                  <a:srgbClr val="80878A"/>
                </a:solidFill>
                <a:latin typeface="+mn-lt"/>
              </a:rPr>
              <a:t>-  Dry and protected from light, humidity and excessive heat. </a:t>
            </a:r>
          </a:p>
        </p:txBody>
      </p:sp>
    </p:spTree>
    <p:extLst>
      <p:ext uri="{BB962C8B-B14F-4D97-AF65-F5344CB8AC3E}">
        <p14:creationId xmlns:p14="http://schemas.microsoft.com/office/powerpoint/2010/main" val="1374705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17EB3FEC-FD3D-7D44-9305-D697B00FE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027" y="0"/>
            <a:ext cx="4236720" cy="96012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rgbClr val="3CBBED"/>
                </a:solidFill>
                <a:latin typeface="+mn-lt"/>
              </a:rPr>
              <a:t>PEP Kit Record Keeping</a:t>
            </a:r>
            <a:endParaRPr lang="en-GB" altLang="en-US" sz="2800" dirty="0">
              <a:solidFill>
                <a:srgbClr val="3CBBED"/>
              </a:solidFill>
              <a:latin typeface="+mn-lt"/>
            </a:endParaRP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491E83C3-A40E-DC4E-8B3B-7D1E1DEEE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7" y="1447800"/>
            <a:ext cx="9103360" cy="4682066"/>
          </a:xfrm>
        </p:spPr>
        <p:txBody>
          <a:bodyPr/>
          <a:lstStyle/>
          <a:p>
            <a:pPr>
              <a:buClr>
                <a:srgbClr val="FF0000"/>
              </a:buClr>
              <a:buFontTx/>
              <a:buChar char="-"/>
            </a:pPr>
            <a:r>
              <a:rPr lang="en-GB" altLang="en-US" sz="2000" dirty="0">
                <a:solidFill>
                  <a:srgbClr val="80878A"/>
                </a:solidFill>
                <a:latin typeface="+mn-lt"/>
              </a:rPr>
              <a:t> Keep proper inventory of kits under custody </a:t>
            </a:r>
          </a:p>
          <a:p>
            <a:pPr>
              <a:buClr>
                <a:srgbClr val="FF0000"/>
              </a:buClr>
              <a:buFontTx/>
              <a:buChar char="-"/>
            </a:pPr>
            <a:endParaRPr lang="en-GB" altLang="en-US" sz="2000" dirty="0">
              <a:solidFill>
                <a:srgbClr val="80878A"/>
              </a:solidFill>
              <a:latin typeface="+mn-lt"/>
            </a:endParaRPr>
          </a:p>
          <a:p>
            <a:pPr>
              <a:buClr>
                <a:srgbClr val="FF0000"/>
              </a:buClr>
              <a:buFontTx/>
              <a:buChar char="-"/>
            </a:pPr>
            <a:r>
              <a:rPr lang="en-GB" altLang="en-US" sz="2000" dirty="0">
                <a:solidFill>
                  <a:srgbClr val="80878A"/>
                </a:solidFill>
                <a:latin typeface="+mn-lt"/>
              </a:rPr>
              <a:t> Record and monitor expiry dates.</a:t>
            </a:r>
          </a:p>
          <a:p>
            <a:pPr>
              <a:buClr>
                <a:srgbClr val="FF0000"/>
              </a:buClr>
              <a:buFontTx/>
              <a:buChar char="-"/>
            </a:pPr>
            <a:endParaRPr lang="en-GB" altLang="en-US" sz="2000" dirty="0">
              <a:solidFill>
                <a:srgbClr val="80878A"/>
              </a:solidFill>
              <a:latin typeface="+mn-lt"/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en-GB" altLang="en-US" sz="2000" dirty="0">
                <a:solidFill>
                  <a:srgbClr val="80878A"/>
                </a:solidFill>
                <a:latin typeface="+mn-lt"/>
              </a:rPr>
              <a:t>-  Promptly record and report usage of every Kit</a:t>
            </a:r>
          </a:p>
          <a:p>
            <a:pPr marL="0" indent="0">
              <a:buClr>
                <a:srgbClr val="FF0000"/>
              </a:buClr>
              <a:buNone/>
            </a:pPr>
            <a:endParaRPr lang="en-GB" altLang="en-US" sz="2000" dirty="0">
              <a:solidFill>
                <a:srgbClr val="80878A"/>
              </a:solidFill>
              <a:latin typeface="+mn-lt"/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en-GB" altLang="en-US" sz="2000" dirty="0">
                <a:solidFill>
                  <a:srgbClr val="80878A"/>
                </a:solidFill>
                <a:latin typeface="+mn-lt"/>
              </a:rPr>
              <a:t>-  Order replenishment of a used Kit.</a:t>
            </a:r>
          </a:p>
          <a:p>
            <a:pPr marL="0" indent="0">
              <a:buClr>
                <a:srgbClr val="FF0000"/>
              </a:buClr>
              <a:buNone/>
            </a:pPr>
            <a:endParaRPr lang="en-GB" altLang="en-US" sz="2000" dirty="0">
              <a:solidFill>
                <a:srgbClr val="80878A"/>
              </a:solidFill>
              <a:latin typeface="+mn-lt"/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en-GB" altLang="en-US" sz="2000" dirty="0">
                <a:solidFill>
                  <a:srgbClr val="80878A"/>
                </a:solidFill>
                <a:latin typeface="+mn-lt"/>
              </a:rPr>
              <a:t>-  Promptly record new stock when received.</a:t>
            </a:r>
          </a:p>
          <a:p>
            <a:pPr marL="0" indent="0">
              <a:buClr>
                <a:srgbClr val="FF0000"/>
              </a:buClr>
              <a:buNone/>
            </a:pPr>
            <a:endParaRPr lang="en-GB" altLang="en-US" sz="2000" dirty="0">
              <a:solidFill>
                <a:srgbClr val="80878A"/>
              </a:solidFill>
              <a:latin typeface="+mn-lt"/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en-GB" altLang="en-US" sz="2000" dirty="0">
                <a:solidFill>
                  <a:srgbClr val="80878A"/>
                </a:solidFill>
                <a:latin typeface="+mn-lt"/>
              </a:rPr>
              <a:t>-  All done in consultation with Country PEP Kit Manager</a:t>
            </a:r>
          </a:p>
        </p:txBody>
      </p:sp>
    </p:spTree>
    <p:extLst>
      <p:ext uri="{BB962C8B-B14F-4D97-AF65-F5344CB8AC3E}">
        <p14:creationId xmlns:p14="http://schemas.microsoft.com/office/powerpoint/2010/main" val="19474219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EF599-6115-8C45-8F60-FFB14436B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582" y="609600"/>
            <a:ext cx="8465610" cy="4211637"/>
          </a:xfrm>
        </p:spPr>
        <p:txBody>
          <a:bodyPr/>
          <a:lstStyle/>
          <a:p>
            <a:pPr marL="0" indent="0" algn="ctr">
              <a:buNone/>
            </a:pPr>
            <a:r>
              <a:rPr lang="en-US" sz="3500" b="1" dirty="0">
                <a:solidFill>
                  <a:srgbClr val="3CBBED"/>
                </a:solidFill>
              </a:rPr>
              <a:t>Resources  and Contacts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For more information on HIV/AIDS and staff wellbeing : </a:t>
            </a:r>
            <a:r>
              <a:rPr lang="en-US" sz="2000" dirty="0">
                <a:hlinkClick r:id="rId2"/>
              </a:rPr>
              <a:t>https://hr.un.org/page/health-and-wellbeing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For further information and enquiries contact Division of Healthcare Management and Occupational Safety and Health : </a:t>
            </a:r>
            <a:r>
              <a:rPr lang="en-US" sz="2000" dirty="0">
                <a:hlinkClick r:id="rId3"/>
              </a:rPr>
              <a:t>dos_dhmosh_public_health@un.org</a:t>
            </a:r>
            <a:r>
              <a:rPr lang="en-US" sz="2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10856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71A7BBD2-0C36-F249-9479-C5EFF57BD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67" y="487680"/>
            <a:ext cx="8778240" cy="833120"/>
          </a:xfrm>
        </p:spPr>
        <p:txBody>
          <a:bodyPr/>
          <a:lstStyle/>
          <a:p>
            <a:r>
              <a:rPr lang="en-US" altLang="en-US" sz="2800" dirty="0">
                <a:solidFill>
                  <a:srgbClr val="3CBBED"/>
                </a:solidFill>
                <a:latin typeface="+mj-lt"/>
              </a:rPr>
              <a:t>How is HIV Transmitted?</a:t>
            </a:r>
            <a:endParaRPr lang="en-GB" altLang="en-US" sz="2800" dirty="0">
              <a:solidFill>
                <a:srgbClr val="3CBBED"/>
              </a:solidFill>
              <a:latin typeface="+mj-lt"/>
            </a:endParaRPr>
          </a:p>
        </p:txBody>
      </p:sp>
      <p:sp>
        <p:nvSpPr>
          <p:cNvPr id="9219" name="Text Placeholder 2">
            <a:extLst>
              <a:ext uri="{FF2B5EF4-FFF2-40B4-BE49-F238E27FC236}">
                <a16:creationId xmlns:a16="http://schemas.microsoft.com/office/drawing/2014/main" id="{89618BA3-E797-024F-9C0B-9522D259D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9267" y="1625600"/>
            <a:ext cx="4309534" cy="702734"/>
          </a:xfrm>
        </p:spPr>
        <p:txBody>
          <a:bodyPr/>
          <a:lstStyle/>
          <a:p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What's the Fluid?</a:t>
            </a:r>
            <a:endParaRPr lang="en-GB" altLang="en-US" sz="20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220" name="Text Placeholder 3">
            <a:extLst>
              <a:ext uri="{FF2B5EF4-FFF2-40B4-BE49-F238E27FC236}">
                <a16:creationId xmlns:a16="http://schemas.microsoft.com/office/drawing/2014/main" id="{1A8EB81F-29B3-F445-ACE7-2956F621364C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959667" y="1625600"/>
            <a:ext cx="4311227" cy="697653"/>
          </a:xfrm>
        </p:spPr>
        <p:txBody>
          <a:bodyPr/>
          <a:lstStyle/>
          <a:p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Where’s the Door?</a:t>
            </a:r>
            <a:endParaRPr lang="en-GB" altLang="en-US" sz="20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221" name="Content Placeholder 4">
            <a:extLst>
              <a:ext uri="{FF2B5EF4-FFF2-40B4-BE49-F238E27FC236}">
                <a16:creationId xmlns:a16="http://schemas.microsoft.com/office/drawing/2014/main" id="{94B9EB9F-0236-584A-BA3D-E66FC9B25A4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89267" y="2357121"/>
            <a:ext cx="4309534" cy="4102947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buClr>
                <a:srgbClr val="80878A"/>
              </a:buClr>
              <a:buFont typeface="+mj-lt"/>
              <a:buAutoNum type="arabicPeriod"/>
            </a:pPr>
            <a:r>
              <a:rPr lang="en-ZA" altLang="en-US" sz="2000" dirty="0">
                <a:solidFill>
                  <a:srgbClr val="80878A"/>
                </a:solidFill>
                <a:latin typeface="+mn-lt"/>
              </a:rPr>
              <a:t>Blood</a:t>
            </a:r>
          </a:p>
          <a:p>
            <a:pPr marL="457200" indent="-457200">
              <a:buClr>
                <a:srgbClr val="80878A"/>
              </a:buClr>
              <a:buFont typeface="+mj-lt"/>
              <a:buAutoNum type="arabicPeriod"/>
            </a:pPr>
            <a:r>
              <a:rPr lang="en-ZA" altLang="en-US" sz="2000" dirty="0">
                <a:solidFill>
                  <a:srgbClr val="80878A"/>
                </a:solidFill>
                <a:latin typeface="+mn-lt"/>
              </a:rPr>
              <a:t>Semen</a:t>
            </a:r>
          </a:p>
          <a:p>
            <a:pPr marL="457200" indent="-457200">
              <a:buClr>
                <a:srgbClr val="80878A"/>
              </a:buClr>
              <a:buFont typeface="+mj-lt"/>
              <a:buAutoNum type="arabicPeriod"/>
            </a:pPr>
            <a:r>
              <a:rPr lang="en-ZA" altLang="en-US" sz="2000" dirty="0">
                <a:solidFill>
                  <a:srgbClr val="80878A"/>
                </a:solidFill>
                <a:latin typeface="+mn-lt"/>
              </a:rPr>
              <a:t>Vaginal fluids</a:t>
            </a:r>
          </a:p>
          <a:p>
            <a:pPr marL="457200" indent="-457200">
              <a:buClr>
                <a:srgbClr val="80878A"/>
              </a:buClr>
              <a:buFont typeface="+mj-lt"/>
              <a:buAutoNum type="arabicPeriod"/>
            </a:pPr>
            <a:r>
              <a:rPr lang="en-ZA" altLang="en-US" sz="2000" dirty="0">
                <a:solidFill>
                  <a:srgbClr val="80878A"/>
                </a:solidFill>
                <a:latin typeface="+mn-lt"/>
              </a:rPr>
              <a:t>Breast milk</a:t>
            </a:r>
          </a:p>
          <a:p>
            <a:pPr marL="457200" indent="-457200">
              <a:buClr>
                <a:srgbClr val="80878A"/>
              </a:buClr>
              <a:buFont typeface="+mj-lt"/>
              <a:buAutoNum type="arabicPeriod"/>
            </a:pPr>
            <a:r>
              <a:rPr lang="en-ZA" altLang="en-US" sz="2000" dirty="0">
                <a:solidFill>
                  <a:srgbClr val="80878A"/>
                </a:solidFill>
                <a:latin typeface="+mn-lt"/>
              </a:rPr>
              <a:t>Saliva</a:t>
            </a:r>
          </a:p>
          <a:p>
            <a:pPr marL="457200" indent="-457200">
              <a:buClr>
                <a:srgbClr val="80878A"/>
              </a:buClr>
              <a:buFont typeface="+mj-lt"/>
              <a:buAutoNum type="arabicPeriod"/>
            </a:pPr>
            <a:r>
              <a:rPr lang="en-ZA" altLang="en-US" sz="2000" dirty="0">
                <a:solidFill>
                  <a:srgbClr val="80878A"/>
                </a:solidFill>
                <a:latin typeface="+mn-lt"/>
              </a:rPr>
              <a:t>Diarrhoea</a:t>
            </a:r>
          </a:p>
          <a:p>
            <a:pPr marL="457200" indent="-457200">
              <a:buClr>
                <a:srgbClr val="80878A"/>
              </a:buClr>
              <a:buFont typeface="+mj-lt"/>
              <a:buAutoNum type="arabicPeriod"/>
            </a:pPr>
            <a:r>
              <a:rPr lang="en-ZA" altLang="en-US" sz="2000" dirty="0">
                <a:solidFill>
                  <a:srgbClr val="80878A"/>
                </a:solidFill>
                <a:latin typeface="+mn-lt"/>
              </a:rPr>
              <a:t>Vomit</a:t>
            </a:r>
          </a:p>
          <a:p>
            <a:pPr marL="457200" indent="-457200">
              <a:buClr>
                <a:srgbClr val="80878A"/>
              </a:buClr>
              <a:buFont typeface="+mj-lt"/>
              <a:buAutoNum type="arabicPeriod"/>
            </a:pPr>
            <a:r>
              <a:rPr lang="en-ZA" altLang="en-US" sz="2000" dirty="0">
                <a:solidFill>
                  <a:srgbClr val="80878A"/>
                </a:solidFill>
                <a:latin typeface="+mn-lt"/>
              </a:rPr>
              <a:t>Sweat</a:t>
            </a:r>
          </a:p>
          <a:p>
            <a:pPr marL="457200" indent="-457200">
              <a:buClr>
                <a:srgbClr val="80878A"/>
              </a:buClr>
              <a:buFont typeface="+mj-lt"/>
              <a:buAutoNum type="arabicPeriod"/>
            </a:pPr>
            <a:r>
              <a:rPr lang="en-ZA" altLang="en-US" sz="2000" dirty="0">
                <a:solidFill>
                  <a:srgbClr val="80878A"/>
                </a:solidFill>
                <a:latin typeface="+mn-lt"/>
              </a:rPr>
              <a:t>Tears</a:t>
            </a:r>
          </a:p>
          <a:p>
            <a:pPr marL="457200" indent="-457200">
              <a:buClr>
                <a:srgbClr val="80878A"/>
              </a:buClr>
              <a:buFont typeface="+mj-lt"/>
              <a:buAutoNum type="arabicPeriod"/>
            </a:pPr>
            <a:r>
              <a:rPr lang="en-ZA" altLang="en-US" sz="2000" dirty="0">
                <a:solidFill>
                  <a:srgbClr val="80878A"/>
                </a:solidFill>
                <a:latin typeface="+mn-lt"/>
              </a:rPr>
              <a:t>Urine</a:t>
            </a:r>
          </a:p>
          <a:p>
            <a:pPr>
              <a:buClr>
                <a:srgbClr val="FF0000"/>
              </a:buClr>
              <a:buFont typeface="Webdings" pitchFamily="2" charset="2"/>
              <a:buChar char="-"/>
            </a:pPr>
            <a:endParaRPr lang="en-ZA" altLang="en-US" dirty="0">
              <a:solidFill>
                <a:srgbClr val="0000FF"/>
              </a:solidFill>
              <a:latin typeface="Baskerville Old Face" panose="02020602080505020303" pitchFamily="18" charset="77"/>
            </a:endParaRPr>
          </a:p>
          <a:p>
            <a:pPr>
              <a:buClr>
                <a:srgbClr val="FF0000"/>
              </a:buClr>
              <a:buFont typeface="Webdings" pitchFamily="2" charset="2"/>
              <a:buChar char="-"/>
            </a:pPr>
            <a:endParaRPr lang="en-GB" altLang="en-US" dirty="0">
              <a:latin typeface="Baskerville Old Face" panose="02020602080505020303" pitchFamily="18" charset="77"/>
            </a:endParaRPr>
          </a:p>
        </p:txBody>
      </p:sp>
      <p:sp>
        <p:nvSpPr>
          <p:cNvPr id="9222" name="Content Placeholder 5">
            <a:extLst>
              <a:ext uri="{FF2B5EF4-FFF2-40B4-BE49-F238E27FC236}">
                <a16:creationId xmlns:a16="http://schemas.microsoft.com/office/drawing/2014/main" id="{37EFCFFA-5511-F94A-BA9C-D6B5724997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59667" y="2357121"/>
            <a:ext cx="4311227" cy="4102947"/>
          </a:xfrm>
        </p:spPr>
        <p:txBody>
          <a:bodyPr/>
          <a:lstStyle/>
          <a:p>
            <a:pPr marL="457200" indent="-457200">
              <a:buClr>
                <a:srgbClr val="80878A"/>
              </a:buClr>
              <a:buFont typeface="+mj-lt"/>
              <a:buAutoNum type="arabicPeriod"/>
            </a:pPr>
            <a:r>
              <a:rPr lang="en-ZA" altLang="en-US" sz="2000" dirty="0">
                <a:solidFill>
                  <a:srgbClr val="80878A"/>
                </a:solidFill>
                <a:latin typeface="+mn-lt"/>
              </a:rPr>
              <a:t>Cuts, sores, and bruises</a:t>
            </a:r>
          </a:p>
          <a:p>
            <a:pPr marL="457200" indent="-457200">
              <a:buClr>
                <a:srgbClr val="80878A"/>
              </a:buClr>
              <a:buFont typeface="+mj-lt"/>
              <a:buAutoNum type="arabicPeriod"/>
            </a:pPr>
            <a:r>
              <a:rPr lang="en-ZA" altLang="en-US" sz="2000" dirty="0">
                <a:solidFill>
                  <a:srgbClr val="80878A"/>
                </a:solidFill>
                <a:latin typeface="+mn-lt"/>
              </a:rPr>
              <a:t>Open wounds</a:t>
            </a:r>
          </a:p>
          <a:p>
            <a:pPr marL="457200" indent="-457200">
              <a:buClr>
                <a:srgbClr val="80878A"/>
              </a:buClr>
              <a:buFont typeface="+mj-lt"/>
              <a:buAutoNum type="arabicPeriod"/>
            </a:pPr>
            <a:r>
              <a:rPr lang="en-ZA" altLang="en-US" sz="2000" dirty="0">
                <a:solidFill>
                  <a:srgbClr val="80878A"/>
                </a:solidFill>
                <a:latin typeface="+mn-lt"/>
              </a:rPr>
              <a:t>Vaginal lining</a:t>
            </a:r>
          </a:p>
          <a:p>
            <a:pPr marL="457200" indent="-457200">
              <a:buClr>
                <a:srgbClr val="80878A"/>
              </a:buClr>
              <a:buFont typeface="+mj-lt"/>
              <a:buAutoNum type="arabicPeriod"/>
            </a:pPr>
            <a:r>
              <a:rPr lang="en-ZA" altLang="en-US" sz="2000" dirty="0">
                <a:solidFill>
                  <a:srgbClr val="80878A"/>
                </a:solidFill>
                <a:latin typeface="+mn-lt"/>
              </a:rPr>
              <a:t>Mucous membrane</a:t>
            </a:r>
          </a:p>
          <a:p>
            <a:pPr marL="457200" indent="-457200">
              <a:buClr>
                <a:srgbClr val="80878A"/>
              </a:buClr>
              <a:buFont typeface="+mj-lt"/>
              <a:buAutoNum type="arabicPeriod"/>
            </a:pPr>
            <a:r>
              <a:rPr lang="en-ZA" altLang="en-US" sz="2000" dirty="0">
                <a:solidFill>
                  <a:srgbClr val="80878A"/>
                </a:solidFill>
                <a:latin typeface="+mn-lt"/>
              </a:rPr>
              <a:t>Rectum</a:t>
            </a:r>
          </a:p>
          <a:p>
            <a:pPr marL="457200" indent="-457200">
              <a:buClr>
                <a:srgbClr val="80878A"/>
              </a:buClr>
              <a:buFont typeface="+mj-lt"/>
              <a:buAutoNum type="arabicPeriod"/>
            </a:pPr>
            <a:r>
              <a:rPr lang="en-ZA" altLang="en-US" sz="2000" dirty="0">
                <a:solidFill>
                  <a:srgbClr val="80878A"/>
                </a:solidFill>
                <a:latin typeface="+mn-lt"/>
              </a:rPr>
              <a:t>Urethra</a:t>
            </a:r>
          </a:p>
          <a:p>
            <a:pPr>
              <a:buClr>
                <a:srgbClr val="FF0000"/>
              </a:buClr>
              <a:buFont typeface="Webdings" pitchFamily="2" charset="2"/>
              <a:buChar char="-"/>
            </a:pPr>
            <a:endParaRPr lang="en-GB" altLang="en-US" dirty="0">
              <a:latin typeface="Baskerville Old Face" panose="020206020805050203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9324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9220" grpId="0" build="p"/>
      <p:bldP spid="9221" grpId="0" build="p"/>
      <p:bldP spid="922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>
            <a:extLst>
              <a:ext uri="{FF2B5EF4-FFF2-40B4-BE49-F238E27FC236}">
                <a16:creationId xmlns:a16="http://schemas.microsoft.com/office/drawing/2014/main" id="{1494A301-146D-724E-A029-808A98A45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SzPct val="95000"/>
              <a:buFont typeface="Wingdings 2" pitchFamily="2" charset="2"/>
              <a:buChar char=""/>
              <a:defRPr sz="2773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92505" indent="-30481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56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219238" indent="-243848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24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706933" indent="-243848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2" charset="2"/>
              <a:buChar char=""/>
              <a:defRPr sz="2133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194629" indent="-243848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2" charset="2"/>
              <a:buChar char=""/>
              <a:defRPr sz="2133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682324" indent="-24384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133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170019" indent="-24384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133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657714" indent="-24384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133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4145410" indent="-24384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133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4D839CB-B3C2-734D-903B-8CAB81F3917B}" type="slidenum">
              <a:rPr lang="en-US" altLang="en-US" sz="128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280">
              <a:latin typeface="Arial" panose="020B0604020202020204" pitchFamily="34" charset="0"/>
            </a:endParaRPr>
          </a:p>
        </p:txBody>
      </p:sp>
      <p:sp>
        <p:nvSpPr>
          <p:cNvPr id="35845" name="Rectangle 2">
            <a:extLst>
              <a:ext uri="{FF2B5EF4-FFF2-40B4-BE49-F238E27FC236}">
                <a16:creationId xmlns:a16="http://schemas.microsoft.com/office/drawing/2014/main" id="{08EA37A6-F5EA-422B-ACC4-B715D62C07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813" y="160829"/>
            <a:ext cx="9428480" cy="5816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800" b="1" dirty="0">
                <a:solidFill>
                  <a:srgbClr val="3CBBED"/>
                </a:solidFill>
                <a:latin typeface="+mn-lt"/>
              </a:rPr>
              <a:t>Most common ways through which HIV is transmitted</a:t>
            </a:r>
          </a:p>
        </p:txBody>
      </p:sp>
      <p:sp>
        <p:nvSpPr>
          <p:cNvPr id="13316" name="Rectangle 6">
            <a:extLst>
              <a:ext uri="{FF2B5EF4-FFF2-40B4-BE49-F238E27FC236}">
                <a16:creationId xmlns:a16="http://schemas.microsoft.com/office/drawing/2014/main" id="{1D778E13-BB2B-F04B-B98A-A5C15F791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75" y="385221"/>
            <a:ext cx="184731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920">
              <a:latin typeface="Arial" panose="020B0604020202020204" pitchFamily="34" charset="0"/>
            </a:endParaRPr>
          </a:p>
        </p:txBody>
      </p:sp>
      <p:sp>
        <p:nvSpPr>
          <p:cNvPr id="35850" name="Rectangle 7">
            <a:extLst>
              <a:ext uri="{FF2B5EF4-FFF2-40B4-BE49-F238E27FC236}">
                <a16:creationId xmlns:a16="http://schemas.microsoft.com/office/drawing/2014/main" id="{C1A5F9C7-8025-4C01-AE0E-960204043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1077046"/>
            <a:ext cx="2992119" cy="124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493" b="1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itchFamily="18" charset="0"/>
              </a:rPr>
              <a:t>During sexual contact</a:t>
            </a:r>
            <a:endParaRPr lang="en-US" altLang="en-US" sz="1493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285750" indent="-285750">
              <a:buClr>
                <a:srgbClr val="80878A"/>
              </a:buClr>
              <a:buFontTx/>
              <a:buChar char="-"/>
              <a:tabLst>
                <a:tab pos="93137" algn="l"/>
              </a:tabLst>
              <a:defRPr/>
            </a:pPr>
            <a:r>
              <a:rPr lang="en-GB" altLang="en-US" sz="1493" dirty="0">
                <a:solidFill>
                  <a:srgbClr val="80878A"/>
                </a:solidFill>
                <a:latin typeface="+mn-lt"/>
                <a:cs typeface="Times New Roman" pitchFamily="18" charset="0"/>
              </a:rPr>
              <a:t>Unprotected anal, vaginal sex </a:t>
            </a:r>
          </a:p>
          <a:p>
            <a:pPr>
              <a:buClr>
                <a:srgbClr val="80878A"/>
              </a:buClr>
              <a:tabLst>
                <a:tab pos="93137" algn="l"/>
              </a:tabLst>
              <a:defRPr/>
            </a:pPr>
            <a:r>
              <a:rPr lang="en-GB" altLang="en-US" sz="1493" dirty="0">
                <a:solidFill>
                  <a:srgbClr val="80878A"/>
                </a:solidFill>
                <a:latin typeface="+mn-lt"/>
                <a:cs typeface="Times New Roman" pitchFamily="18" charset="0"/>
              </a:rPr>
              <a:t>      with infected partner</a:t>
            </a:r>
          </a:p>
          <a:p>
            <a:pPr>
              <a:buClr>
                <a:srgbClr val="FF0000"/>
              </a:buClr>
              <a:tabLst>
                <a:tab pos="93137" algn="l"/>
              </a:tabLst>
              <a:defRPr/>
            </a:pPr>
            <a:r>
              <a:rPr lang="en-ZA" altLang="en-US" sz="1493" dirty="0">
                <a:solidFill>
                  <a:srgbClr val="80878A"/>
                </a:solidFill>
                <a:latin typeface="+mn-lt"/>
                <a:cs typeface="Times New Roman" pitchFamily="18" charset="0"/>
              </a:rPr>
              <a:t>-     Possibly oral sex</a:t>
            </a:r>
            <a:endParaRPr lang="en-US" altLang="en-US" sz="1493" dirty="0">
              <a:solidFill>
                <a:srgbClr val="80878A"/>
              </a:solidFill>
              <a:latin typeface="+mn-lt"/>
            </a:endParaRPr>
          </a:p>
          <a:p>
            <a:pPr>
              <a:defRPr/>
            </a:pPr>
            <a:endParaRPr lang="en-US" altLang="en-US" sz="1493" dirty="0">
              <a:solidFill>
                <a:srgbClr val="FFFF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3318" name="Rectangle 8">
            <a:extLst>
              <a:ext uri="{FF2B5EF4-FFF2-40B4-BE49-F238E27FC236}">
                <a16:creationId xmlns:a16="http://schemas.microsoft.com/office/drawing/2014/main" id="{40ADDBBE-7DD6-5149-A475-B100AA12D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75" y="2208941"/>
            <a:ext cx="184731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920">
              <a:latin typeface="Arial" panose="020B0604020202020204" pitchFamily="34" charset="0"/>
            </a:endParaRPr>
          </a:p>
        </p:txBody>
      </p:sp>
      <p:sp>
        <p:nvSpPr>
          <p:cNvPr id="13319" name="Rectangle 9">
            <a:extLst>
              <a:ext uri="{FF2B5EF4-FFF2-40B4-BE49-F238E27FC236}">
                <a16:creationId xmlns:a16="http://schemas.microsoft.com/office/drawing/2014/main" id="{DA39D06D-0835-B94A-AC90-D21B42669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581" y="5450840"/>
            <a:ext cx="2463873" cy="78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lr>
                <a:srgbClr val="0000FF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lvl="1">
              <a:spcBef>
                <a:spcPct val="0"/>
              </a:spcBef>
              <a:buClrTx/>
              <a:buSzTx/>
              <a:buNone/>
            </a:pPr>
            <a:r>
              <a:rPr lang="en-GB" altLang="en-US" sz="1493" dirty="0">
                <a:solidFill>
                  <a:srgbClr val="80878A"/>
                </a:solidFill>
                <a:latin typeface="+mn-lt"/>
                <a:cs typeface="Times New Roman" panose="02020603050405020304" pitchFamily="18" charset="0"/>
              </a:rPr>
              <a:t>Injury from/sharing </a:t>
            </a:r>
            <a:r>
              <a:rPr lang="en-GB" altLang="en-US" sz="1493" b="1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contaminated needles &amp; syringes</a:t>
            </a:r>
            <a:endParaRPr lang="en-US" altLang="en-US" sz="1493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320" name="Rectangle 10">
            <a:extLst>
              <a:ext uri="{FF2B5EF4-FFF2-40B4-BE49-F238E27FC236}">
                <a16:creationId xmlns:a16="http://schemas.microsoft.com/office/drawing/2014/main" id="{8CA392F9-E654-D641-9283-C404491EF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75" y="3766829"/>
            <a:ext cx="184731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en-US" altLang="en-US" sz="1920">
                <a:latin typeface="Verdana" panose="020B0604030504040204" pitchFamily="34" charset="0"/>
              </a:rPr>
            </a:br>
            <a:endParaRPr lang="en-US" altLang="en-US" sz="192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920">
              <a:latin typeface="Verdana" panose="020B0604030504040204" pitchFamily="34" charset="0"/>
            </a:endParaRPr>
          </a:p>
        </p:txBody>
      </p:sp>
      <p:sp>
        <p:nvSpPr>
          <p:cNvPr id="35854" name="Rectangle 11">
            <a:extLst>
              <a:ext uri="{FF2B5EF4-FFF2-40B4-BE49-F238E27FC236}">
                <a16:creationId xmlns:a16="http://schemas.microsoft.com/office/drawing/2014/main" id="{800B8827-8310-45BA-919C-A7E78B91A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2680" y="3262016"/>
            <a:ext cx="2436707" cy="101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72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493" b="1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itchFamily="18" charset="0"/>
              </a:rPr>
              <a:t>Transfusion  </a:t>
            </a:r>
            <a:r>
              <a:rPr lang="en-GB" altLang="en-US" sz="1493" b="1" dirty="0">
                <a:solidFill>
                  <a:srgbClr val="80878A"/>
                </a:solidFill>
                <a:latin typeface="+mn-lt"/>
                <a:cs typeface="Times New Roman" pitchFamily="18" charset="0"/>
              </a:rPr>
              <a:t>   </a:t>
            </a:r>
          </a:p>
          <a:p>
            <a:pPr indent="0" eaLnBrk="1" hangingPunct="1">
              <a:tabLst/>
              <a:defRPr/>
            </a:pPr>
            <a:r>
              <a:rPr lang="en-GB" altLang="en-US" sz="1493" dirty="0">
                <a:solidFill>
                  <a:srgbClr val="80878A"/>
                </a:solidFill>
                <a:latin typeface="+mn-lt"/>
                <a:cs typeface="Times New Roman" pitchFamily="18" charset="0"/>
              </a:rPr>
              <a:t>of untested HIV-infected blood or blood products</a:t>
            </a:r>
            <a:endParaRPr lang="en-US" altLang="en-US" sz="1493" dirty="0">
              <a:solidFill>
                <a:srgbClr val="80878A"/>
              </a:solidFill>
              <a:latin typeface="+mn-lt"/>
            </a:endParaRPr>
          </a:p>
          <a:p>
            <a:pPr>
              <a:defRPr/>
            </a:pPr>
            <a:endParaRPr lang="en-US" altLang="en-US" sz="1493" dirty="0">
              <a:solidFill>
                <a:srgbClr val="0000FF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5856" name="Rectangle 13">
            <a:extLst>
              <a:ext uri="{FF2B5EF4-FFF2-40B4-BE49-F238E27FC236}">
                <a16:creationId xmlns:a16="http://schemas.microsoft.com/office/drawing/2014/main" id="{CC125BFB-566A-446B-BBD8-C7B7E6487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5786" y="2522601"/>
            <a:ext cx="2819401" cy="78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GB" altLang="en-US" sz="1493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From mother to child</a:t>
            </a:r>
            <a:endParaRPr lang="en-US" altLang="en-US" sz="1493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93137" indent="-93137">
              <a:buClr>
                <a:srgbClr val="80878A"/>
              </a:buClr>
              <a:buFontTx/>
              <a:buChar char="•"/>
              <a:tabLst/>
              <a:defRPr/>
            </a:pPr>
            <a:r>
              <a:rPr lang="en-GB" altLang="en-US" sz="1493" dirty="0">
                <a:solidFill>
                  <a:srgbClr val="80878A"/>
                </a:solidFill>
                <a:latin typeface="+mn-lt"/>
                <a:cs typeface="Times New Roman" pitchFamily="18" charset="0"/>
              </a:rPr>
              <a:t>During pregnancy, child birth, breast feeding </a:t>
            </a:r>
          </a:p>
        </p:txBody>
      </p:sp>
      <p:pic>
        <p:nvPicPr>
          <p:cNvPr id="13323" name="Picture 2">
            <a:extLst>
              <a:ext uri="{FF2B5EF4-FFF2-40B4-BE49-F238E27FC236}">
                <a16:creationId xmlns:a16="http://schemas.microsoft.com/office/drawing/2014/main" id="{7A176B5F-652F-7642-A273-DD10110B6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30" y="988824"/>
            <a:ext cx="2885440" cy="132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3">
            <a:extLst>
              <a:ext uri="{FF2B5EF4-FFF2-40B4-BE49-F238E27FC236}">
                <a16:creationId xmlns:a16="http://schemas.microsoft.com/office/drawing/2014/main" id="{6D13ED1D-DD33-C743-ADF4-FAADA8E8A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7" y="939801"/>
            <a:ext cx="2624667" cy="139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4">
            <a:extLst>
              <a:ext uri="{FF2B5EF4-FFF2-40B4-BE49-F238E27FC236}">
                <a16:creationId xmlns:a16="http://schemas.microsoft.com/office/drawing/2014/main" id="{7E387471-E4B4-1942-A2DE-2BE3CB69C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2965028"/>
            <a:ext cx="2794000" cy="185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5">
            <a:extLst>
              <a:ext uri="{FF2B5EF4-FFF2-40B4-BE49-F238E27FC236}">
                <a16:creationId xmlns:a16="http://schemas.microsoft.com/office/drawing/2014/main" id="{9140024E-3C13-F84A-8D68-56C0B1494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673" y="3860906"/>
            <a:ext cx="2236893" cy="161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7" name="Rectangle 1">
            <a:extLst>
              <a:ext uri="{FF2B5EF4-FFF2-40B4-BE49-F238E27FC236}">
                <a16:creationId xmlns:a16="http://schemas.microsoft.com/office/drawing/2014/main" id="{915A298C-D4A0-8E41-B50A-06A87BBD1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4180" y="5778831"/>
            <a:ext cx="3386667" cy="55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ZA" altLang="en-US" sz="1493" dirty="0">
                <a:solidFill>
                  <a:srgbClr val="80878A"/>
                </a:solidFill>
                <a:latin typeface="+mn-lt"/>
              </a:rPr>
              <a:t>Accidental contact with </a:t>
            </a:r>
            <a:r>
              <a:rPr lang="en-ZA" altLang="en-US" sz="1493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contaminated blood, other body fluids</a:t>
            </a:r>
            <a:endParaRPr lang="en-GB" altLang="en-US" sz="1493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3328" name="Picture 6">
            <a:extLst>
              <a:ext uri="{FF2B5EF4-FFF2-40B4-BE49-F238E27FC236}">
                <a16:creationId xmlns:a16="http://schemas.microsoft.com/office/drawing/2014/main" id="{D4CA0901-B885-1E4E-9665-CA09FB03E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7" y="5230498"/>
            <a:ext cx="1701799" cy="154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79574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>
            <a:extLst>
              <a:ext uri="{FF2B5EF4-FFF2-40B4-BE49-F238E27FC236}">
                <a16:creationId xmlns:a16="http://schemas.microsoft.com/office/drawing/2014/main" id="{07959AC9-9584-F44C-81ED-6388E720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SzPct val="95000"/>
              <a:buFont typeface="Wingdings 2" pitchFamily="2" charset="2"/>
              <a:buChar char=""/>
              <a:defRPr sz="2773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92505" indent="-30481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56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219238" indent="-243848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24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706933" indent="-243848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2" charset="2"/>
              <a:buChar char=""/>
              <a:defRPr sz="2133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194629" indent="-243848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2" charset="2"/>
              <a:buChar char=""/>
              <a:defRPr sz="2133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682324" indent="-24384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133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170019" indent="-24384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133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657714" indent="-24384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133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4145410" indent="-24384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133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330AF25-363F-9F42-870F-54DED05EB41C}" type="slidenum">
              <a:rPr lang="en-US" altLang="en-US" sz="128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280">
              <a:latin typeface="Arial" panose="020B0604020202020204" pitchFamily="34" charset="0"/>
            </a:endParaRPr>
          </a:p>
        </p:txBody>
      </p:sp>
      <p:sp>
        <p:nvSpPr>
          <p:cNvPr id="36869" name="Rectangle 2">
            <a:extLst>
              <a:ext uri="{FF2B5EF4-FFF2-40B4-BE49-F238E27FC236}">
                <a16:creationId xmlns:a16="http://schemas.microsoft.com/office/drawing/2014/main" id="{DB22D988-79A4-424F-AE61-6622B6440A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5667" y="162560"/>
            <a:ext cx="8534400" cy="7315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sz="2800" b="1" dirty="0">
                <a:solidFill>
                  <a:srgbClr val="3CBBED"/>
                </a:solidFill>
              </a:rPr>
              <a:t>HIV is NOT transmitted by</a:t>
            </a:r>
            <a:endParaRPr lang="en-US" altLang="en-US" sz="2800" dirty="0">
              <a:solidFill>
                <a:srgbClr val="3CBBED"/>
              </a:solidFill>
            </a:endParaRPr>
          </a:p>
        </p:txBody>
      </p:sp>
      <p:grpSp>
        <p:nvGrpSpPr>
          <p:cNvPr id="15364" name="Group 3">
            <a:extLst>
              <a:ext uri="{FF2B5EF4-FFF2-40B4-BE49-F238E27FC236}">
                <a16:creationId xmlns:a16="http://schemas.microsoft.com/office/drawing/2014/main" id="{13FEAD20-9808-B849-A119-F1494139C1F1}"/>
              </a:ext>
            </a:extLst>
          </p:cNvPr>
          <p:cNvGrpSpPr>
            <a:grpSpLocks/>
          </p:cNvGrpSpPr>
          <p:nvPr/>
        </p:nvGrpSpPr>
        <p:grpSpPr bwMode="auto">
          <a:xfrm>
            <a:off x="230187" y="1219200"/>
            <a:ext cx="8915400" cy="5529310"/>
            <a:chOff x="780" y="3900"/>
            <a:chExt cx="7200" cy="7806"/>
          </a:xfrm>
        </p:grpSpPr>
        <p:pic>
          <p:nvPicPr>
            <p:cNvPr id="15367" name="Picture 4" descr="ShareCloth">
              <a:extLst>
                <a:ext uri="{FF2B5EF4-FFF2-40B4-BE49-F238E27FC236}">
                  <a16:creationId xmlns:a16="http://schemas.microsoft.com/office/drawing/2014/main" id="{DABCCB5D-8732-A042-8FE2-B806D49369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0" y="3960"/>
              <a:ext cx="1990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5" descr="kissing">
              <a:extLst>
                <a:ext uri="{FF2B5EF4-FFF2-40B4-BE49-F238E27FC236}">
                  <a16:creationId xmlns:a16="http://schemas.microsoft.com/office/drawing/2014/main" id="{8DF05E6E-0B0A-C846-A217-242BAE075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" y="3960"/>
              <a:ext cx="2047" cy="1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Picture 6" descr="sharecomb">
              <a:extLst>
                <a:ext uri="{FF2B5EF4-FFF2-40B4-BE49-F238E27FC236}">
                  <a16:creationId xmlns:a16="http://schemas.microsoft.com/office/drawing/2014/main" id="{DDC25F1E-C89D-9940-99B3-41435EB48D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0" y="7549"/>
              <a:ext cx="1920" cy="1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0" name="Picture 7" descr="family">
              <a:extLst>
                <a:ext uri="{FF2B5EF4-FFF2-40B4-BE49-F238E27FC236}">
                  <a16:creationId xmlns:a16="http://schemas.microsoft.com/office/drawing/2014/main" id="{EF6F7A67-6A6B-C949-ABB8-D53DA14499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0" y="9591"/>
              <a:ext cx="1860" cy="1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8" descr="sickcare">
              <a:extLst>
                <a:ext uri="{FF2B5EF4-FFF2-40B4-BE49-F238E27FC236}">
                  <a16:creationId xmlns:a16="http://schemas.microsoft.com/office/drawing/2014/main" id="{40AA1B86-63EE-4041-855F-FD1F39218D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0" y="9505"/>
              <a:ext cx="1920" cy="1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2" name="Picture 9" descr="toilet">
              <a:extLst>
                <a:ext uri="{FF2B5EF4-FFF2-40B4-BE49-F238E27FC236}">
                  <a16:creationId xmlns:a16="http://schemas.microsoft.com/office/drawing/2014/main" id="{BA51C52A-C12B-7A40-824C-CACFE7CF40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68" r="10612"/>
            <a:stretch>
              <a:fillRect/>
            </a:stretch>
          </p:blipFill>
          <p:spPr bwMode="auto">
            <a:xfrm>
              <a:off x="900" y="7605"/>
              <a:ext cx="1790" cy="1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0" descr="handshake">
              <a:extLst>
                <a:ext uri="{FF2B5EF4-FFF2-40B4-BE49-F238E27FC236}">
                  <a16:creationId xmlns:a16="http://schemas.microsoft.com/office/drawing/2014/main" id="{8D6CA3A9-6A75-FD45-9B1C-60CCFC3CA9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08" t="16600" r="3453" b="8704"/>
            <a:stretch>
              <a:fillRect/>
            </a:stretch>
          </p:blipFill>
          <p:spPr bwMode="auto">
            <a:xfrm>
              <a:off x="3360" y="5915"/>
              <a:ext cx="1675" cy="1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4" name="Picture 11" descr="cough">
              <a:extLst>
                <a:ext uri="{FF2B5EF4-FFF2-40B4-BE49-F238E27FC236}">
                  <a16:creationId xmlns:a16="http://schemas.microsoft.com/office/drawing/2014/main" id="{FA515D93-5D29-5D4E-8689-6BCEB3E2D3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" y="5920"/>
              <a:ext cx="1833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2" name="Text Box 12">
              <a:extLst>
                <a:ext uri="{FF2B5EF4-FFF2-40B4-BE49-F238E27FC236}">
                  <a16:creationId xmlns:a16="http://schemas.microsoft.com/office/drawing/2014/main" id="{1000641A-F664-4866-BC3A-A24F47345A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" y="5361"/>
              <a:ext cx="44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1067" dirty="0">
                  <a:solidFill>
                    <a:srgbClr val="000000"/>
                  </a:solidFill>
                  <a:latin typeface="+mn-lt"/>
                </a:rPr>
                <a:t>      </a:t>
              </a:r>
              <a:r>
                <a:rPr lang="en-US" altLang="en-US" sz="1493" b="1" dirty="0">
                  <a:solidFill>
                    <a:srgbClr val="000000"/>
                  </a:solidFill>
                  <a:latin typeface="+mn-lt"/>
                </a:rPr>
                <a:t>Kissing		   	   Sharing Clothes</a:t>
              </a:r>
            </a:p>
          </p:txBody>
        </p:sp>
        <p:sp>
          <p:nvSpPr>
            <p:cNvPr id="36883" name="Text Box 13">
              <a:extLst>
                <a:ext uri="{FF2B5EF4-FFF2-40B4-BE49-F238E27FC236}">
                  <a16:creationId xmlns:a16="http://schemas.microsoft.com/office/drawing/2014/main" id="{AFF83ECD-8AB3-4FC3-B7BF-C6071AD8D1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" y="6979"/>
              <a:ext cx="4340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1493" dirty="0">
                  <a:solidFill>
                    <a:srgbClr val="0000FF"/>
                  </a:solidFill>
                  <a:latin typeface="+mn-lt"/>
                </a:rPr>
                <a:t> </a:t>
              </a:r>
              <a:r>
                <a:rPr lang="en-US" altLang="en-US" sz="1493" b="1" dirty="0">
                  <a:solidFill>
                    <a:srgbClr val="000000"/>
                  </a:solidFill>
                  <a:latin typeface="+mn-lt"/>
                </a:rPr>
                <a:t>Coughing /Sneezing	   	Shaking Hands</a:t>
              </a:r>
            </a:p>
          </p:txBody>
        </p:sp>
        <p:sp>
          <p:nvSpPr>
            <p:cNvPr id="36884" name="Text Box 14">
              <a:extLst>
                <a:ext uri="{FF2B5EF4-FFF2-40B4-BE49-F238E27FC236}">
                  <a16:creationId xmlns:a16="http://schemas.microsoft.com/office/drawing/2014/main" id="{C2A42F63-EB08-497F-A577-8985F0A824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0" y="8801"/>
              <a:ext cx="4440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1493" dirty="0">
                  <a:solidFill>
                    <a:srgbClr val="0000FF"/>
                  </a:solidFill>
                  <a:latin typeface="+mn-lt"/>
                </a:rPr>
                <a:t>  </a:t>
              </a:r>
              <a:r>
                <a:rPr lang="en-US" altLang="en-US" sz="1493" b="1" dirty="0">
                  <a:solidFill>
                    <a:srgbClr val="000000"/>
                  </a:solidFill>
                  <a:latin typeface="+mn-lt"/>
                </a:rPr>
                <a:t>Sharing Toilets		    Sharing Combs</a:t>
              </a:r>
            </a:p>
          </p:txBody>
        </p:sp>
        <p:sp>
          <p:nvSpPr>
            <p:cNvPr id="36885" name="Text Box 15">
              <a:extLst>
                <a:ext uri="{FF2B5EF4-FFF2-40B4-BE49-F238E27FC236}">
                  <a16:creationId xmlns:a16="http://schemas.microsoft.com/office/drawing/2014/main" id="{1DF7D93E-055F-4015-A6FE-FAC3A85E41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1" y="10986"/>
              <a:ext cx="2315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1493" b="1" dirty="0">
                  <a:solidFill>
                    <a:srgbClr val="000000"/>
                  </a:solidFill>
                  <a:latin typeface="+mn-lt"/>
                </a:rPr>
                <a:t>Living together in a Family</a:t>
              </a:r>
              <a:r>
                <a:rPr lang="en-US" altLang="en-US" sz="1493" dirty="0">
                  <a:solidFill>
                    <a:srgbClr val="0000FF"/>
                  </a:solidFill>
                  <a:latin typeface="+mn-lt"/>
                </a:rPr>
                <a:t>	               </a:t>
              </a:r>
            </a:p>
          </p:txBody>
        </p:sp>
        <p:sp>
          <p:nvSpPr>
            <p:cNvPr id="36886" name="Text Box 16">
              <a:extLst>
                <a:ext uri="{FF2B5EF4-FFF2-40B4-BE49-F238E27FC236}">
                  <a16:creationId xmlns:a16="http://schemas.microsoft.com/office/drawing/2014/main" id="{C9E7C036-7C51-4736-84A5-15B0DF10B7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0" y="11096"/>
              <a:ext cx="2400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1493" b="1" dirty="0">
                  <a:solidFill>
                    <a:srgbClr val="000000"/>
                  </a:solidFill>
                  <a:latin typeface="+mn-lt"/>
                </a:rPr>
                <a:t>Caring for Infected Persons</a:t>
              </a:r>
              <a:r>
                <a:rPr lang="en-US" altLang="en-US" sz="1493" b="1" dirty="0">
                  <a:solidFill>
                    <a:srgbClr val="0000FF"/>
                  </a:solidFill>
                  <a:latin typeface="+mn-lt"/>
                </a:rPr>
                <a:t>	               </a:t>
              </a:r>
            </a:p>
          </p:txBody>
        </p:sp>
        <p:pic>
          <p:nvPicPr>
            <p:cNvPr id="15380" name="Picture 17" descr="MosquitoBite">
              <a:extLst>
                <a:ext uri="{FF2B5EF4-FFF2-40B4-BE49-F238E27FC236}">
                  <a16:creationId xmlns:a16="http://schemas.microsoft.com/office/drawing/2014/main" id="{CFB06F40-7F7E-CA4A-AE31-E9ADF3871B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001"/>
            <a:stretch>
              <a:fillRect/>
            </a:stretch>
          </p:blipFill>
          <p:spPr bwMode="auto">
            <a:xfrm>
              <a:off x="5600" y="5940"/>
              <a:ext cx="2090" cy="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1" name="Picture 18" descr="Swimming">
              <a:extLst>
                <a:ext uri="{FF2B5EF4-FFF2-40B4-BE49-F238E27FC236}">
                  <a16:creationId xmlns:a16="http://schemas.microsoft.com/office/drawing/2014/main" id="{75331A01-247D-D04C-8B44-092E4CBF6E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7" t="14851"/>
            <a:stretch>
              <a:fillRect/>
            </a:stretch>
          </p:blipFill>
          <p:spPr bwMode="auto">
            <a:xfrm>
              <a:off x="5720" y="7460"/>
              <a:ext cx="2010" cy="1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2" name="Picture 19" descr="ShareFood">
              <a:extLst>
                <a:ext uri="{FF2B5EF4-FFF2-40B4-BE49-F238E27FC236}">
                  <a16:creationId xmlns:a16="http://schemas.microsoft.com/office/drawing/2014/main" id="{C08EF043-47E8-5C41-9F52-61A3780E1A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930"/>
            <a:stretch>
              <a:fillRect/>
            </a:stretch>
          </p:blipFill>
          <p:spPr bwMode="auto">
            <a:xfrm>
              <a:off x="5616" y="3900"/>
              <a:ext cx="2064" cy="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3" name="Text Box 20">
              <a:extLst>
                <a:ext uri="{FF2B5EF4-FFF2-40B4-BE49-F238E27FC236}">
                  <a16:creationId xmlns:a16="http://schemas.microsoft.com/office/drawing/2014/main" id="{C01834B0-9FFC-8848-8511-6736D987C6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0" y="5360"/>
              <a:ext cx="19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00FF"/>
                </a:buClr>
                <a:buSzPct val="95000"/>
                <a:buFont typeface="Wingdings 2" pitchFamily="2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920">
                <a:solidFill>
                  <a:srgbClr val="0000FF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6891" name="Text Box 21">
              <a:extLst>
                <a:ext uri="{FF2B5EF4-FFF2-40B4-BE49-F238E27FC236}">
                  <a16:creationId xmlns:a16="http://schemas.microsoft.com/office/drawing/2014/main" id="{AB79E91A-CA8D-4B0C-98C6-FF5AFC7D35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0" y="7020"/>
              <a:ext cx="1961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1493" b="1" dirty="0">
                  <a:solidFill>
                    <a:srgbClr val="000000"/>
                  </a:solidFill>
                  <a:latin typeface="+mn-lt"/>
                </a:rPr>
                <a:t>Mosquito bites              </a:t>
              </a:r>
            </a:p>
          </p:txBody>
        </p:sp>
        <p:sp>
          <p:nvSpPr>
            <p:cNvPr id="36892" name="Text Box 22">
              <a:extLst>
                <a:ext uri="{FF2B5EF4-FFF2-40B4-BE49-F238E27FC236}">
                  <a16:creationId xmlns:a16="http://schemas.microsoft.com/office/drawing/2014/main" id="{21792DD9-058A-46DB-B647-EDC405D934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0" y="8820"/>
              <a:ext cx="240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1493" b="1" dirty="0">
                  <a:solidFill>
                    <a:srgbClr val="000000"/>
                  </a:solidFill>
                  <a:latin typeface="+mn-lt"/>
                </a:rPr>
                <a:t>Sharing Swimming Pool               </a:t>
              </a:r>
            </a:p>
          </p:txBody>
        </p:sp>
      </p:grpSp>
      <p:sp>
        <p:nvSpPr>
          <p:cNvPr id="15365" name="Text Box 25">
            <a:extLst>
              <a:ext uri="{FF2B5EF4-FFF2-40B4-BE49-F238E27FC236}">
                <a16:creationId xmlns:a16="http://schemas.microsoft.com/office/drawing/2014/main" id="{82DD670C-7F94-BC47-B4E1-B5B1E1469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8334" y="2275840"/>
            <a:ext cx="1612053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920">
              <a:latin typeface="Verdana" panose="020B0604030504040204" pitchFamily="34" charset="0"/>
            </a:endParaRPr>
          </a:p>
        </p:txBody>
      </p:sp>
      <p:sp>
        <p:nvSpPr>
          <p:cNvPr id="36872" name="Text Box 26">
            <a:extLst>
              <a:ext uri="{FF2B5EF4-FFF2-40B4-BE49-F238E27FC236}">
                <a16:creationId xmlns:a16="http://schemas.microsoft.com/office/drawing/2014/main" id="{215F7905-70C8-4F22-8F32-2F079B136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8333" y="2197947"/>
            <a:ext cx="1587294" cy="32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en-US" sz="1493" b="1" dirty="0">
                <a:solidFill>
                  <a:srgbClr val="000000"/>
                </a:solidFill>
                <a:latin typeface="+mn-lt"/>
              </a:rPr>
              <a:t>Eating together</a:t>
            </a:r>
          </a:p>
        </p:txBody>
      </p:sp>
    </p:spTree>
    <p:extLst>
      <p:ext uri="{BB962C8B-B14F-4D97-AF65-F5344CB8AC3E}">
        <p14:creationId xmlns:p14="http://schemas.microsoft.com/office/powerpoint/2010/main" val="87235010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6EC8206D-3FC5-604A-98BE-169636C02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67" y="406400"/>
            <a:ext cx="8778240" cy="548640"/>
          </a:xfrm>
        </p:spPr>
        <p:txBody>
          <a:bodyPr/>
          <a:lstStyle/>
          <a:p>
            <a:r>
              <a:rPr lang="en-US" altLang="en-US" sz="2800" dirty="0">
                <a:solidFill>
                  <a:srgbClr val="3CBBED"/>
                </a:solidFill>
                <a:latin typeface="+mj-lt"/>
              </a:rPr>
              <a:t>Preventing HIV Infection</a:t>
            </a:r>
            <a:endParaRPr lang="en-GB" altLang="en-US" sz="2800" dirty="0">
              <a:solidFill>
                <a:srgbClr val="3CBBED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8FA1A7-D13A-45C4-92F8-1BE0652F2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095" y="1300480"/>
            <a:ext cx="4311227" cy="48768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  <a:defRPr/>
            </a:pPr>
            <a:r>
              <a:rPr lang="en-GB" altLang="en-US" sz="2000" i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Pre-exposure prevention </a:t>
            </a:r>
            <a:endParaRPr lang="en-GB" sz="2000" i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168C32-FAF9-47A4-8FA2-2BC0C404144A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5203507" y="1137920"/>
            <a:ext cx="3823547" cy="697653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  <a:defRPr/>
            </a:pPr>
            <a:r>
              <a:rPr lang="en-GB" altLang="en-US" sz="2000" i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Post-exposure Prevention</a:t>
            </a:r>
            <a:endParaRPr lang="en-GB" sz="2000" i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293" name="Content Placeholder 5">
            <a:extLst>
              <a:ext uri="{FF2B5EF4-FFF2-40B4-BE49-F238E27FC236}">
                <a16:creationId xmlns:a16="http://schemas.microsoft.com/office/drawing/2014/main" id="{B65F3697-A5A8-5F47-BC03-7A3AAD9332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99606" y="1910650"/>
            <a:ext cx="4226560" cy="4102947"/>
          </a:xfrm>
        </p:spPr>
        <p:txBody>
          <a:bodyPr/>
          <a:lstStyle/>
          <a:p>
            <a:pPr marL="0" indent="0">
              <a:buNone/>
            </a:pPr>
            <a:r>
              <a:rPr lang="en-ZA" altLang="en-US" sz="1493" b="1" dirty="0">
                <a:solidFill>
                  <a:srgbClr val="80878A"/>
                </a:solidFill>
                <a:latin typeface="Baskerville Old Face" panose="02020602080505020303" pitchFamily="18" charset="77"/>
              </a:rPr>
              <a:t>Emergency HIV Post-Exposure Prophylaxis</a:t>
            </a:r>
            <a:endParaRPr lang="en-GB" altLang="en-US" sz="1493" b="1" dirty="0">
              <a:solidFill>
                <a:srgbClr val="80878A"/>
              </a:solidFill>
              <a:latin typeface="Baskerville Old Face" panose="02020602080505020303" pitchFamily="18" charset="77"/>
            </a:endParaRPr>
          </a:p>
        </p:txBody>
      </p:sp>
      <p:pic>
        <p:nvPicPr>
          <p:cNvPr id="12294" name="Picture 2">
            <a:extLst>
              <a:ext uri="{FF2B5EF4-FFF2-40B4-BE49-F238E27FC236}">
                <a16:creationId xmlns:a16="http://schemas.microsoft.com/office/drawing/2014/main" id="{21AA9B79-CB9A-4D4E-AC8A-369A8103D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81" y="1895561"/>
            <a:ext cx="1358053" cy="10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3">
            <a:extLst>
              <a:ext uri="{FF2B5EF4-FFF2-40B4-BE49-F238E27FC236}">
                <a16:creationId xmlns:a16="http://schemas.microsoft.com/office/drawing/2014/main" id="{CF8E7FF8-3A76-7549-9011-50C97FE0E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087" y="1862667"/>
            <a:ext cx="1349586" cy="109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4">
            <a:extLst>
              <a:ext uri="{FF2B5EF4-FFF2-40B4-BE49-F238E27FC236}">
                <a16:creationId xmlns:a16="http://schemas.microsoft.com/office/drawing/2014/main" id="{1B989384-82DC-0641-B901-18577F877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736" y="3200400"/>
            <a:ext cx="1349586" cy="119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 Placeholder 2">
            <a:extLst>
              <a:ext uri="{FF2B5EF4-FFF2-40B4-BE49-F238E27FC236}">
                <a16:creationId xmlns:a16="http://schemas.microsoft.com/office/drawing/2014/main" id="{22A7CEC6-3F27-0B4E-9595-255C708BB247}"/>
              </a:ext>
            </a:extLst>
          </p:cNvPr>
          <p:cNvSpPr txBox="1">
            <a:spLocks/>
          </p:cNvSpPr>
          <p:nvPr/>
        </p:nvSpPr>
        <p:spPr bwMode="auto">
          <a:xfrm>
            <a:off x="307233" y="3129280"/>
            <a:ext cx="2145454" cy="4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768" tIns="0" rIns="48768" bIns="0" anchor="ctr"/>
          <a:lstStyle>
            <a:lvl1pPr>
              <a:spcBef>
                <a:spcPct val="20000"/>
              </a:spcBef>
              <a:buClr>
                <a:srgbClr val="0000FF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buFont typeface="Wingdings 2" pitchFamily="2" charset="2"/>
              <a:buNone/>
            </a:pPr>
            <a:r>
              <a:rPr lang="en-GB" altLang="en-US" sz="1493" b="1" dirty="0">
                <a:solidFill>
                  <a:srgbClr val="80878A"/>
                </a:solidFill>
                <a:latin typeface="Baskerville Old Face" panose="02020602080505020303" pitchFamily="18" charset="77"/>
              </a:rPr>
              <a:t>Standards Precautions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14BE960-BB23-4297-AB0D-BA5158FBCF60}"/>
              </a:ext>
            </a:extLst>
          </p:cNvPr>
          <p:cNvSpPr txBox="1">
            <a:spLocks/>
          </p:cNvSpPr>
          <p:nvPr/>
        </p:nvSpPr>
        <p:spPr bwMode="auto">
          <a:xfrm>
            <a:off x="336867" y="1869440"/>
            <a:ext cx="1043093" cy="4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768" tIns="0" rIns="48768" bIns="0" anchor="ctr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5000"/>
              <a:buFont typeface="Wingdings 2" pitchFamily="18" charset="2"/>
              <a:buNone/>
              <a:defRPr sz="2400" b="1" kern="1200" cap="none" baseline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493" dirty="0">
                <a:solidFill>
                  <a:srgbClr val="80878A"/>
                </a:solidFill>
                <a:latin typeface="Baskerville Old Face" panose="02020602080505020303" pitchFamily="18" charset="0"/>
                <a:ea typeface="+mj-ea"/>
                <a:cs typeface="+mj-cs"/>
              </a:rPr>
              <a:t>Condoms</a:t>
            </a:r>
            <a:endParaRPr lang="en-GB" sz="1493" dirty="0">
              <a:solidFill>
                <a:srgbClr val="80878A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2299" name="Text Placeholder 2">
            <a:extLst>
              <a:ext uri="{FF2B5EF4-FFF2-40B4-BE49-F238E27FC236}">
                <a16:creationId xmlns:a16="http://schemas.microsoft.com/office/drawing/2014/main" id="{F249B2D1-7510-354D-8D9B-6CE7091B19F0}"/>
              </a:ext>
            </a:extLst>
          </p:cNvPr>
          <p:cNvSpPr txBox="1">
            <a:spLocks/>
          </p:cNvSpPr>
          <p:nvPr/>
        </p:nvSpPr>
        <p:spPr bwMode="auto">
          <a:xfrm>
            <a:off x="294535" y="5364480"/>
            <a:ext cx="2475653" cy="4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768" tIns="0" rIns="48768" bIns="0" anchor="ctr"/>
          <a:lstStyle>
            <a:lvl1pPr>
              <a:spcBef>
                <a:spcPct val="20000"/>
              </a:spcBef>
              <a:buClr>
                <a:srgbClr val="0000FF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buFont typeface="Wingdings 2" pitchFamily="2" charset="2"/>
              <a:buNone/>
            </a:pPr>
            <a:r>
              <a:rPr lang="en-GB" altLang="en-US" sz="1493" b="1" dirty="0">
                <a:solidFill>
                  <a:srgbClr val="80878A"/>
                </a:solidFill>
                <a:latin typeface="Baskerville Old Face" panose="02020602080505020303" pitchFamily="18" charset="77"/>
              </a:rPr>
              <a:t>Pre-Exposure Prophylaxis</a:t>
            </a:r>
          </a:p>
          <a:p>
            <a:pPr>
              <a:buFont typeface="Wingdings 2" pitchFamily="2" charset="2"/>
              <a:buNone/>
            </a:pPr>
            <a:r>
              <a:rPr lang="en-ZA" altLang="en-US" sz="1493" i="1" dirty="0">
                <a:solidFill>
                  <a:srgbClr val="80878A"/>
                </a:solidFill>
                <a:latin typeface="Baskerville Old Face" panose="02020602080505020303" pitchFamily="18" charset="77"/>
              </a:rPr>
              <a:t>An HIV-negative person at high risk of exposure taking a pill a day of anti-HIV medication to prevent HIV infection in case of accidental exposure. </a:t>
            </a:r>
            <a:endParaRPr lang="en-GB" altLang="en-US" sz="1493" i="1" dirty="0">
              <a:solidFill>
                <a:srgbClr val="80878A"/>
              </a:solidFill>
              <a:latin typeface="Baskerville Old Face" panose="02020602080505020303" pitchFamily="18" charset="77"/>
            </a:endParaRPr>
          </a:p>
        </p:txBody>
      </p:sp>
      <p:pic>
        <p:nvPicPr>
          <p:cNvPr id="12300" name="Picture 5">
            <a:extLst>
              <a:ext uri="{FF2B5EF4-FFF2-40B4-BE49-F238E27FC236}">
                <a16:creationId xmlns:a16="http://schemas.microsoft.com/office/drawing/2014/main" id="{E9C66490-7B9A-784F-B31D-BFEB12482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736" y="4800600"/>
            <a:ext cx="1349586" cy="13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6">
            <a:extLst>
              <a:ext uri="{FF2B5EF4-FFF2-40B4-BE49-F238E27FC236}">
                <a16:creationId xmlns:a16="http://schemas.microsoft.com/office/drawing/2014/main" id="{759DCCF6-CB10-C749-A261-6BD7229E2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87" y="2357120"/>
            <a:ext cx="2113280" cy="168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70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2293" grpId="0" build="p"/>
      <p:bldP spid="12297" grpId="0"/>
      <p:bldP spid="12" grpId="0"/>
      <p:bldP spid="122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7C1657D2-1948-4C4E-9B1B-D27E58165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67" y="76200"/>
            <a:ext cx="8778240" cy="812800"/>
          </a:xfrm>
        </p:spPr>
        <p:txBody>
          <a:bodyPr/>
          <a:lstStyle/>
          <a:p>
            <a:pPr algn="ctr" eaLnBrk="1" hangingPunct="1"/>
            <a:r>
              <a:rPr lang="en-US" altLang="en-US" sz="2800" dirty="0">
                <a:solidFill>
                  <a:srgbClr val="3CBBED"/>
                </a:solidFill>
              </a:rPr>
              <a:t>HIV Post-Exposure Prophylaxis (PEP)</a:t>
            </a:r>
            <a:endParaRPr lang="en-GB" altLang="en-US" sz="2800" dirty="0">
              <a:solidFill>
                <a:srgbClr val="3CBBE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1883F-5AC2-4836-AABE-6E915305E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143000"/>
            <a:ext cx="8940800" cy="4356947"/>
          </a:xfrm>
        </p:spPr>
        <p:txBody>
          <a:bodyPr>
            <a:noAutofit/>
          </a:bodyPr>
          <a:lstStyle/>
          <a:p>
            <a:pPr algn="just">
              <a:buClr>
                <a:srgbClr val="FF0000"/>
              </a:buClr>
              <a:buFontTx/>
              <a:buChar char="-"/>
              <a:defRPr/>
            </a:pPr>
            <a:r>
              <a:rPr lang="en-ZA" sz="2000" dirty="0">
                <a:latin typeface="+mj-lt"/>
                <a:ea typeface="Times New Roman"/>
                <a:cs typeface="Times New Roman"/>
              </a:rPr>
              <a:t>Post-Exposure Prophylaxis (PEP) – emergency medical response given to prevent transmission of blood-borne pathogens following a potential exposure</a:t>
            </a:r>
            <a:r>
              <a:rPr lang="en-GB" sz="2000" dirty="0">
                <a:latin typeface="+mj-lt"/>
                <a:ea typeface="Calibri"/>
                <a:cs typeface="Times New Roman"/>
              </a:rPr>
              <a:t>.</a:t>
            </a:r>
          </a:p>
          <a:p>
            <a:pPr algn="just">
              <a:buClr>
                <a:srgbClr val="FF0000"/>
              </a:buClr>
              <a:buFontTx/>
              <a:buChar char="-"/>
              <a:defRPr/>
            </a:pPr>
            <a:endParaRPr lang="en-GB" sz="2000" dirty="0">
              <a:latin typeface="+mj-lt"/>
              <a:ea typeface="Calibri"/>
              <a:cs typeface="Times New Roman"/>
            </a:endParaRPr>
          </a:p>
          <a:p>
            <a:pPr algn="just">
              <a:buClr>
                <a:srgbClr val="FF0000"/>
              </a:buClr>
              <a:buFontTx/>
              <a:buChar char="-"/>
              <a:defRPr/>
            </a:pPr>
            <a:r>
              <a:rPr lang="en-ZA" sz="2000" dirty="0">
                <a:latin typeface="+mj-lt"/>
                <a:ea typeface="Calibri"/>
                <a:cs typeface="Times New Roman"/>
              </a:rPr>
              <a:t>HIV Post-Exposure Prophylaxis (HIV PEP) - a set of services provided to</a:t>
            </a:r>
          </a:p>
          <a:p>
            <a:pPr marL="0" indent="0" algn="just">
              <a:buClr>
                <a:srgbClr val="FF0000"/>
              </a:buClr>
              <a:buNone/>
              <a:defRPr/>
            </a:pPr>
            <a:r>
              <a:rPr lang="en-ZA" sz="2000" dirty="0">
                <a:latin typeface="+mj-lt"/>
                <a:ea typeface="Calibri"/>
                <a:cs typeface="Times New Roman"/>
              </a:rPr>
              <a:t>  prevent HIV infection following potential exposure to the virus.</a:t>
            </a:r>
          </a:p>
          <a:p>
            <a:pPr marL="0" indent="0" algn="just">
              <a:buClr>
                <a:srgbClr val="FF0000"/>
              </a:buClr>
              <a:buNone/>
              <a:defRPr/>
            </a:pPr>
            <a:endParaRPr lang="en-ZA" sz="2000" dirty="0">
              <a:latin typeface="+mj-lt"/>
              <a:ea typeface="Calibri"/>
              <a:cs typeface="Times New Roman"/>
            </a:endParaRPr>
          </a:p>
          <a:p>
            <a:pPr marL="0" indent="0" algn="just">
              <a:buClr>
                <a:srgbClr val="FF0000"/>
              </a:buClr>
              <a:buNone/>
              <a:defRPr/>
            </a:pPr>
            <a:r>
              <a:rPr lang="en-ZA" sz="2000" dirty="0">
                <a:latin typeface="+mj-lt"/>
                <a:ea typeface="Calibri"/>
                <a:cs typeface="Times New Roman"/>
              </a:rPr>
              <a:t>- Services include first aid, counselling, HIV exposure risk assessment, HIV</a:t>
            </a:r>
          </a:p>
          <a:p>
            <a:pPr marL="0" indent="0" algn="just">
              <a:buClr>
                <a:srgbClr val="FF0000"/>
              </a:buClr>
              <a:buNone/>
              <a:defRPr/>
            </a:pPr>
            <a:r>
              <a:rPr lang="en-ZA" sz="2000" dirty="0">
                <a:latin typeface="+mj-lt"/>
                <a:ea typeface="Calibri"/>
                <a:cs typeface="Times New Roman"/>
              </a:rPr>
              <a:t>  testing (with informed consent), a course of anti-HIV medication, with</a:t>
            </a:r>
          </a:p>
          <a:p>
            <a:pPr marL="0" indent="0" algn="just">
              <a:buClr>
                <a:srgbClr val="FF0000"/>
              </a:buClr>
              <a:buNone/>
              <a:defRPr/>
            </a:pPr>
            <a:r>
              <a:rPr lang="en-ZA" sz="2000" dirty="0">
                <a:latin typeface="+mj-lt"/>
                <a:ea typeface="Calibri"/>
                <a:cs typeface="Times New Roman"/>
              </a:rPr>
              <a:t>  appropriate support and follow up.</a:t>
            </a:r>
          </a:p>
          <a:p>
            <a:pPr marL="0" indent="0" algn="just">
              <a:buClr>
                <a:srgbClr val="FF0000"/>
              </a:buClr>
              <a:buNone/>
              <a:defRPr/>
            </a:pPr>
            <a:endParaRPr lang="en-GB" sz="2000" dirty="0">
              <a:latin typeface="+mj-lt"/>
              <a:ea typeface="Calibri"/>
              <a:cs typeface="Times New Roman"/>
            </a:endParaRPr>
          </a:p>
          <a:p>
            <a:pPr>
              <a:buClr>
                <a:srgbClr val="FF0000"/>
              </a:buClr>
              <a:buFontTx/>
              <a:buChar char="-"/>
              <a:tabLst>
                <a:tab pos="379319" algn="l"/>
              </a:tabLst>
              <a:defRPr/>
            </a:pPr>
            <a:r>
              <a:rPr lang="en-GB" altLang="en-US" sz="2000" dirty="0">
                <a:latin typeface="+mj-lt"/>
              </a:rPr>
              <a:t>Should be initiated as soon as possible after exposure – Ideally within 2 hours</a:t>
            </a:r>
          </a:p>
          <a:p>
            <a:pPr marL="0" indent="0">
              <a:buClr>
                <a:srgbClr val="FF0000"/>
              </a:buClr>
              <a:buNone/>
              <a:tabLst>
                <a:tab pos="379319" algn="l"/>
              </a:tabLst>
              <a:defRPr/>
            </a:pPr>
            <a:r>
              <a:rPr lang="en-GB" altLang="en-US" sz="2000" dirty="0">
                <a:latin typeface="+mj-lt"/>
              </a:rPr>
              <a:t>   or less – and no later than 72 hours post- exposure.</a:t>
            </a:r>
          </a:p>
          <a:p>
            <a:pPr marL="0" indent="0">
              <a:buClr>
                <a:srgbClr val="FF0000"/>
              </a:buClr>
              <a:buNone/>
              <a:tabLst>
                <a:tab pos="379319" algn="l"/>
              </a:tabLst>
              <a:defRPr/>
            </a:pPr>
            <a:r>
              <a:rPr lang="en-GB" altLang="en-US" sz="2000" dirty="0">
                <a:latin typeface="+mj-lt"/>
              </a:rPr>
              <a:t> </a:t>
            </a:r>
          </a:p>
          <a:p>
            <a:pPr>
              <a:buClr>
                <a:srgbClr val="FF0000"/>
              </a:buClr>
              <a:buFontTx/>
              <a:buChar char="-"/>
              <a:tabLst>
                <a:tab pos="379319" algn="l"/>
              </a:tabLst>
              <a:defRPr/>
            </a:pPr>
            <a:r>
              <a:rPr lang="en-GB" altLang="en-US" sz="2000" dirty="0">
                <a:latin typeface="+mj-lt"/>
              </a:rPr>
              <a:t>Adherence to a full 28-day course of anti-retroviral (ARV) medicines is critical</a:t>
            </a:r>
          </a:p>
          <a:p>
            <a:pPr marL="0" indent="0">
              <a:buClr>
                <a:srgbClr val="FF0000"/>
              </a:buClr>
              <a:buNone/>
              <a:tabLst>
                <a:tab pos="379319" algn="l"/>
              </a:tabLst>
              <a:defRPr/>
            </a:pPr>
            <a:r>
              <a:rPr lang="en-GB" altLang="en-US" sz="2000" dirty="0">
                <a:latin typeface="+mj-lt"/>
              </a:rPr>
              <a:t>   to successful treatment.</a:t>
            </a:r>
          </a:p>
        </p:txBody>
      </p:sp>
    </p:spTree>
    <p:extLst>
      <p:ext uri="{BB962C8B-B14F-4D97-AF65-F5344CB8AC3E}">
        <p14:creationId xmlns:p14="http://schemas.microsoft.com/office/powerpoint/2010/main" val="2068715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DE30D2F4-4B1D-AF48-964C-8D9E9964C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47" y="162560"/>
            <a:ext cx="8696960" cy="1219200"/>
          </a:xfrm>
        </p:spPr>
        <p:txBody>
          <a:bodyPr/>
          <a:lstStyle/>
          <a:p>
            <a:pPr algn="ctr"/>
            <a:r>
              <a:rPr lang="en-US" altLang="en-US" sz="2800" dirty="0">
                <a:solidFill>
                  <a:srgbClr val="3CBBED"/>
                </a:solidFill>
                <a:latin typeface="+mj-lt"/>
              </a:rPr>
              <a:t>Why the UN Provides HIV PEP.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8519F5B1-42F0-0A40-BA95-E68DC0FA7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267" y="1706880"/>
            <a:ext cx="9103360" cy="4682067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r>
              <a:rPr lang="en-US" altLang="en-US" sz="2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1. Ideally, HIV PEP treatment should be available from any emergency medical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altLang="en-US" sz="2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   service anywhere in the world. </a:t>
            </a:r>
          </a:p>
          <a:p>
            <a:pPr marL="0" indent="0">
              <a:buClr>
                <a:srgbClr val="FF0000"/>
              </a:buClr>
              <a:buNone/>
            </a:pPr>
            <a:endParaRPr lang="en-US" altLang="en-US" sz="20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en-US" altLang="en-US" sz="2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2. This is true already in many places, but not yet in all.</a:t>
            </a:r>
          </a:p>
          <a:p>
            <a:pPr marL="0" indent="0">
              <a:buClr>
                <a:srgbClr val="FF0000"/>
              </a:buClr>
              <a:buNone/>
            </a:pPr>
            <a:endParaRPr lang="en-US" altLang="en-US" sz="20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en-US" altLang="en-US" sz="2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3. Therefore, the UN provides HIV PEP to field offices</a:t>
            </a:r>
          </a:p>
          <a:p>
            <a:pPr marL="192024" lvl="1" indent="0">
              <a:buClr>
                <a:srgbClr val="FF0000"/>
              </a:buClr>
              <a:buNone/>
            </a:pPr>
            <a:r>
              <a:rPr lang="en-US" altLang="en-US" sz="2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  -  As a responsible employer, because personnel can be at risk while working   </a:t>
            </a:r>
          </a:p>
          <a:p>
            <a:pPr marL="192024" lvl="1" indent="0">
              <a:buClr>
                <a:srgbClr val="FF0000"/>
              </a:buClr>
              <a:buNone/>
            </a:pPr>
            <a:r>
              <a:rPr lang="en-US" altLang="en-US" sz="2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     for the UN, especially in locations where HIV PEP is not available from </a:t>
            </a:r>
          </a:p>
          <a:p>
            <a:pPr marL="192024" lvl="1" indent="0">
              <a:buClr>
                <a:srgbClr val="FF0000"/>
              </a:buClr>
              <a:buNone/>
            </a:pPr>
            <a:r>
              <a:rPr lang="en-US" altLang="en-US" sz="2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     local medical services.</a:t>
            </a:r>
          </a:p>
          <a:p>
            <a:pPr marL="192024" lvl="1" indent="0">
              <a:buClr>
                <a:srgbClr val="FF0000"/>
              </a:buClr>
              <a:buNone/>
            </a:pPr>
            <a:r>
              <a:rPr lang="en-US" altLang="en-US" sz="2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  -To standardize access to HIV PEP for UN personnel as different countries</a:t>
            </a:r>
          </a:p>
          <a:p>
            <a:pPr marL="192024" lvl="1" indent="0">
              <a:buClr>
                <a:srgbClr val="FF0000"/>
              </a:buClr>
              <a:buNone/>
            </a:pPr>
            <a:r>
              <a:rPr lang="en-US" altLang="en-US" sz="2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    still apply various degrees of restriction to access to HIV PEP.</a:t>
            </a:r>
          </a:p>
        </p:txBody>
      </p:sp>
    </p:spTree>
    <p:extLst>
      <p:ext uri="{BB962C8B-B14F-4D97-AF65-F5344CB8AC3E}">
        <p14:creationId xmlns:p14="http://schemas.microsoft.com/office/powerpoint/2010/main" val="59262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68E28988-85C1-7040-B9CB-AE5E26F76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043" y="1869440"/>
            <a:ext cx="4632960" cy="463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Text Placeholder 2">
            <a:extLst>
              <a:ext uri="{FF2B5EF4-FFF2-40B4-BE49-F238E27FC236}">
                <a16:creationId xmlns:a16="http://schemas.microsoft.com/office/drawing/2014/main" id="{F06F8CE7-C432-B049-80C2-861DAAFE947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26707" y="1869440"/>
            <a:ext cx="4226560" cy="4876800"/>
          </a:xfrm>
        </p:spPr>
        <p:txBody>
          <a:bodyPr/>
          <a:lstStyle/>
          <a:p>
            <a:pPr algn="just">
              <a:buClr>
                <a:srgbClr val="FF0000"/>
              </a:buClr>
            </a:pPr>
            <a:r>
              <a:rPr lang="en-GB" altLang="en-US" sz="2000" dirty="0">
                <a:solidFill>
                  <a:srgbClr val="80878A"/>
                </a:solidFill>
                <a:latin typeface="+mn-lt"/>
              </a:rPr>
              <a:t>- </a:t>
            </a:r>
            <a:r>
              <a:rPr lang="en-GB" altLang="en-US" sz="2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An emergency UN HIV PEP Kit that provides a full 28-day HIV Post-Exposure Prophylaxis to UN personnel and their recognised dependants who may have been accidentally exposed to HIV. </a:t>
            </a:r>
          </a:p>
        </p:txBody>
      </p:sp>
      <p:sp>
        <p:nvSpPr>
          <p:cNvPr id="20484" name="Title 1">
            <a:extLst>
              <a:ext uri="{FF2B5EF4-FFF2-40B4-BE49-F238E27FC236}">
                <a16:creationId xmlns:a16="http://schemas.microsoft.com/office/drawing/2014/main" id="{D39B81EC-DE54-CC4D-8435-1ED65869B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283" y="477520"/>
            <a:ext cx="8859520" cy="670560"/>
          </a:xfrm>
        </p:spPr>
        <p:txBody>
          <a:bodyPr/>
          <a:lstStyle/>
          <a:p>
            <a:pPr algn="ctr"/>
            <a:r>
              <a:rPr lang="en-ZA" altLang="en-US" sz="2800" b="1" dirty="0">
                <a:solidFill>
                  <a:srgbClr val="3CBBED"/>
                </a:solidFill>
                <a:latin typeface="+mn-lt"/>
              </a:rPr>
              <a:t>UN HIV PEP Kit   </a:t>
            </a:r>
            <a:endParaRPr lang="en-GB" altLang="en-US" sz="2800" b="1" i="1" dirty="0">
              <a:solidFill>
                <a:srgbClr val="3CBBE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9144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706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d.41mcsTOyq8SpygRFfv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T_PymPRvmkgiZOPA4XN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YakX4mS3CzDWeBOx6hE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72y60WDRPqlsiossrMuh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thqKfTQEKgihgUsR7khw"/>
</p:tagLst>
</file>

<file path=ppt/theme/theme1.xml><?xml version="1.0" encoding="utf-8"?>
<a:theme xmlns:a="http://schemas.openxmlformats.org/drawingml/2006/main" name="Office Theme">
  <a:themeElements>
    <a:clrScheme name="DOS Color Scheme">
      <a:dk1>
        <a:srgbClr val="3CBBED"/>
      </a:dk1>
      <a:lt1>
        <a:srgbClr val="FFFFFF"/>
      </a:lt1>
      <a:dk2>
        <a:srgbClr val="117DB3"/>
      </a:dk2>
      <a:lt2>
        <a:srgbClr val="80878A"/>
      </a:lt2>
      <a:accent1>
        <a:srgbClr val="A8E6F8"/>
      </a:accent1>
      <a:accent2>
        <a:srgbClr val="FC8604"/>
      </a:accent2>
      <a:accent3>
        <a:srgbClr val="D13F05"/>
      </a:accent3>
      <a:accent4>
        <a:srgbClr val="FACD8A"/>
      </a:accent4>
      <a:accent5>
        <a:srgbClr val="4E5254"/>
      </a:accent5>
      <a:accent6>
        <a:srgbClr val="C3C6C7"/>
      </a:accent6>
      <a:hlink>
        <a:srgbClr val="3CBBED"/>
      </a:hlink>
      <a:folHlink>
        <a:srgbClr val="3CBBE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92F3AF9F-4725-4D89-A6E1-D6CD67EC1CC9}" vid="{AEE2439E-81F7-49CD-898D-8511187BF3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C7B2F9682F424595E1499B619D917F" ma:contentTypeVersion="8" ma:contentTypeDescription="Create a new document." ma:contentTypeScope="" ma:versionID="b0114cd0def965f44d9360d1cde2f6e4">
  <xsd:schema xmlns:xsd="http://www.w3.org/2001/XMLSchema" xmlns:xs="http://www.w3.org/2001/XMLSchema" xmlns:p="http://schemas.microsoft.com/office/2006/metadata/properties" xmlns:ns2="585be1df-638c-4528-96cd-92b1603d8de7" xmlns:ns3="d4bd7185-3ccc-47d5-be69-542fd420c7c8" targetNamespace="http://schemas.microsoft.com/office/2006/metadata/properties" ma:root="true" ma:fieldsID="3c4661cd1f0b89603f19cd241d09ad6a" ns2:_="" ns3:_="">
    <xsd:import namespace="585be1df-638c-4528-96cd-92b1603d8de7"/>
    <xsd:import namespace="d4bd7185-3ccc-47d5-be69-542fd420c7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be1df-638c-4528-96cd-92b1603d8d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bd7185-3ccc-47d5-be69-542fd420c7c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0C0698-D4CC-4D2F-A7BD-6AEBA1B4A3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508128-6242-43D6-ADEA-539C461BB2E8}">
  <ds:schemaRefs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585be1df-638c-4528-96cd-92b1603d8de7"/>
    <ds:schemaRef ds:uri="http://schemas.openxmlformats.org/package/2006/metadata/core-properties"/>
    <ds:schemaRef ds:uri="d4bd7185-3ccc-47d5-be69-542fd420c7c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0803B34-4193-4759-A3FD-ABB82CED1C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5be1df-638c-4528-96cd-92b1603d8de7"/>
    <ds:schemaRef ds:uri="d4bd7185-3ccc-47d5-be69-542fd420c7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</TotalTime>
  <Words>2019</Words>
  <Application>Microsoft Macintosh PowerPoint</Application>
  <PresentationFormat>Custom</PresentationFormat>
  <Paragraphs>286</Paragraphs>
  <Slides>26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Baskerville Old Face</vt:lpstr>
      <vt:lpstr>Calibri</vt:lpstr>
      <vt:lpstr>Constantia</vt:lpstr>
      <vt:lpstr>Verdana</vt:lpstr>
      <vt:lpstr>Webdings</vt:lpstr>
      <vt:lpstr>Wingdings</vt:lpstr>
      <vt:lpstr>Wingdings 2</vt:lpstr>
      <vt:lpstr>Office Theme</vt:lpstr>
      <vt:lpstr>think-cell Slide</vt:lpstr>
      <vt:lpstr>UN HIV PEP briefing </vt:lpstr>
      <vt:lpstr>Why HIV Post-Exposure Prophylaxis?</vt:lpstr>
      <vt:lpstr>How is HIV Transmitted?</vt:lpstr>
      <vt:lpstr>Most common ways through which HIV is transmitted</vt:lpstr>
      <vt:lpstr>HIV is NOT transmitted by</vt:lpstr>
      <vt:lpstr>Preventing HIV Infection</vt:lpstr>
      <vt:lpstr>HIV Post-Exposure Prophylaxis (PEP)</vt:lpstr>
      <vt:lpstr>Why the UN Provides HIV PEP.</vt:lpstr>
      <vt:lpstr>UN HIV PEP Kit   </vt:lpstr>
      <vt:lpstr>Who is Not Eligible for HIV PEP ?</vt:lpstr>
      <vt:lpstr>UN HIV PEP Kit Contents</vt:lpstr>
      <vt:lpstr>Why have the Kits in duty stations? </vt:lpstr>
      <vt:lpstr>Is the Patient’s Consent required?</vt:lpstr>
      <vt:lpstr>Who is Eligible for UN HIV PEP Kit</vt:lpstr>
      <vt:lpstr>PowerPoint Presentation</vt:lpstr>
      <vt:lpstr>Country-Level PEP Kit Management Structure</vt:lpstr>
      <vt:lpstr>PowerPoint Presentation</vt:lpstr>
      <vt:lpstr>PowerPoint Presentation</vt:lpstr>
      <vt:lpstr>PowerPoint Presentation</vt:lpstr>
      <vt:lpstr>PowerPoint Presentation</vt:lpstr>
      <vt:lpstr>Key Steps in Releasing a PEP Kit.</vt:lpstr>
      <vt:lpstr>Key Duties and Responsibilities of a  Custodian</vt:lpstr>
      <vt:lpstr>Key Duties and Responsibilities of a  Custodian</vt:lpstr>
      <vt:lpstr>Care and Storage of PEP Kits</vt:lpstr>
      <vt:lpstr>PEP Kit Record Keeping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Tamanna Periwal</dc:creator>
  <cp:lastModifiedBy>Folaranmi Ogunbowale</cp:lastModifiedBy>
  <cp:revision>30</cp:revision>
  <cp:lastPrinted>2017-07-13T21:00:05Z</cp:lastPrinted>
  <dcterms:created xsi:type="dcterms:W3CDTF">2019-11-22T02:40:59Z</dcterms:created>
  <dcterms:modified xsi:type="dcterms:W3CDTF">2019-12-25T05:27:49Z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0x010100D0C7B2F9682F424595E1499B619D917F</vt:lpwstr>
  </property>
</Properties>
</file>