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tags/tag6.xml" ContentType="application/vnd.openxmlformats-officedocument.presentationml.tags+xml"/>
  <Override PartName="/ppt/tags/tag8.xml" ContentType="application/vnd.openxmlformats-officedocument.presentationml.tags+xml"/>
  <Default Extension="svg" ContentType="image/svg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ags/tag4.xml" ContentType="application/vnd.openxmlformats-officedocument.presentationml.tags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29.xml" ContentType="application/vnd.openxmlformats-officedocument.presentationml.tags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18.xml" ContentType="application/vnd.openxmlformats-officedocument.presentationml.tags+xml"/>
  <Override PartName="/ppt/tags/tag27.xml" ContentType="application/vnd.openxmlformats-officedocument.presentationml.tags+xml"/>
  <Override PartName="/docProps/custom.xml" ContentType="application/vnd.openxmlformats-officedocument.custom-propertie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30.xml" ContentType="application/vnd.openxmlformats-officedocument.presentationml.tag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Default Extension="bin" ContentType="application/vnd.openxmlformats-officedocument.oleObject"/>
  <Default Extension="png" ContentType="image/png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tags/tag5.xml" ContentType="application/vnd.openxmlformats-officedocument.presentationml.tag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tags/tag3.xml" ContentType="application/vnd.openxmlformats-officedocument.presentationml.tags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tags/tag19.xml" ContentType="application/vnd.openxmlformats-officedocument.presentationml.tags+xml"/>
  <Override PartName="/ppt/tags/tag28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tags/tag17.xml" ContentType="application/vnd.openxmlformats-officedocument.presentationml.tags+xml"/>
  <Override PartName="/ppt/tags/tag26.xml" ContentType="application/vnd.openxmlformats-officedocument.presentationml.tags+xml"/>
  <Default Extension="vml" ContentType="application/vnd.openxmlformats-officedocument.vmlDrawing"/>
  <Override PartName="/ppt/tags/tag15.xml" ContentType="application/vnd.openxmlformats-officedocument.presentationml.tags+xml"/>
  <Override PartName="/ppt/tags/tag24.xml" ContentType="application/vnd.openxmlformats-officedocument.presentationml.tags+xml"/>
  <Override PartName="/ppt/tags/tag13.xml" ContentType="application/vnd.openxmlformats-officedocument.presentationml.tags+xml"/>
  <Override PartName="/ppt/tags/tag22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48" r:id="rId4"/>
  </p:sldMasterIdLst>
  <p:notesMasterIdLst>
    <p:notesMasterId r:id="rId32"/>
  </p:notesMasterIdLst>
  <p:handoutMasterIdLst>
    <p:handoutMasterId r:id="rId33"/>
  </p:handoutMasterIdLst>
  <p:sldIdLst>
    <p:sldId id="298" r:id="rId5"/>
    <p:sldId id="302" r:id="rId6"/>
    <p:sldId id="329" r:id="rId7"/>
    <p:sldId id="330" r:id="rId8"/>
    <p:sldId id="331" r:id="rId9"/>
    <p:sldId id="332" r:id="rId10"/>
    <p:sldId id="333" r:id="rId11"/>
    <p:sldId id="334" r:id="rId12"/>
    <p:sldId id="335" r:id="rId13"/>
    <p:sldId id="336" r:id="rId14"/>
    <p:sldId id="337" r:id="rId15"/>
    <p:sldId id="338" r:id="rId16"/>
    <p:sldId id="339" r:id="rId17"/>
    <p:sldId id="340" r:id="rId18"/>
    <p:sldId id="341" r:id="rId19"/>
    <p:sldId id="342" r:id="rId20"/>
    <p:sldId id="343" r:id="rId21"/>
    <p:sldId id="344" r:id="rId22"/>
    <p:sldId id="345" r:id="rId23"/>
    <p:sldId id="346" r:id="rId24"/>
    <p:sldId id="347" r:id="rId25"/>
    <p:sldId id="348" r:id="rId26"/>
    <p:sldId id="354" r:id="rId27"/>
    <p:sldId id="355" r:id="rId28"/>
    <p:sldId id="350" r:id="rId29"/>
    <p:sldId id="351" r:id="rId30"/>
    <p:sldId id="352" r:id="rId31"/>
  </p:sldIdLst>
  <p:sldSz cx="9756775" cy="7315200"/>
  <p:notesSz cx="7010400" cy="9296400"/>
  <p:custDataLst>
    <p:tags r:id="rId34"/>
  </p:custDataLst>
  <p:defaultTextStyle>
    <a:defPPr>
      <a:defRPr lang="en-US"/>
    </a:defPPr>
    <a:lvl1pPr marL="0" algn="l" defTabSz="97548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87741" algn="l" defTabSz="97548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75482" algn="l" defTabSz="97548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463223" algn="l" defTabSz="97548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950964" algn="l" defTabSz="97548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438705" algn="l" defTabSz="97548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926446" algn="l" defTabSz="97548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414187" algn="l" defTabSz="97548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901928" algn="l" defTabSz="97548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3" pos="3073">
          <p15:clr>
            <a:srgbClr val="A4A3A4"/>
          </p15:clr>
        </p15:guide>
        <p15:guide id="4" orient="horz" pos="2304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80878A"/>
    <a:srgbClr val="3CBBED"/>
    <a:srgbClr val="00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014" autoAdjust="0"/>
    <p:restoredTop sz="94660"/>
  </p:normalViewPr>
  <p:slideViewPr>
    <p:cSldViewPr showGuides="1">
      <p:cViewPr>
        <p:scale>
          <a:sx n="100" d="100"/>
          <a:sy n="100" d="100"/>
        </p:scale>
        <p:origin x="-2148" y="-306"/>
      </p:cViewPr>
      <p:guideLst>
        <p:guide orient="horz" pos="2304"/>
        <p:guide pos="307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112"/>
    </p:cViewPr>
  </p:sorterViewPr>
  <p:notesViewPr>
    <p:cSldViewPr showGuides="1">
      <p:cViewPr varScale="1">
        <p:scale>
          <a:sx n="51" d="100"/>
          <a:sy n="51" d="100"/>
        </p:scale>
        <p:origin x="2862" y="90"/>
      </p:cViewPr>
      <p:guideLst>
        <p:guide orient="horz" pos="2928"/>
        <p:guide pos="2208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gs" Target="tags/tag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AA4C1A-BE7B-4A0D-A467-1E361B414D76}" type="datetimeFigureOut">
              <a:rPr lang="en-US" smtClean="0"/>
              <a:pPr/>
              <a:t>7/28/2020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0DFD1F-0238-4384-A4AD-C74AD7F045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971124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3D26B41-D3AE-4575-A030-D9E58D95E43F}" type="datetimeFigureOut">
              <a:rPr lang="en-US" smtClean="0"/>
              <a:pPr/>
              <a:t>7/28/2020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E5C6692-4A53-4147-B9C8-2C6BFFC136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8444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7548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87741" algn="l" defTabSz="97548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75482" algn="l" defTabSz="97548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463223" algn="l" defTabSz="97548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950964" algn="l" defTabSz="97548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438705" algn="l" defTabSz="97548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926446" algn="l" defTabSz="97548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414187" algn="l" defTabSz="97548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901928" algn="l" defTabSz="97548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3" Type="http://schemas.openxmlformats.org/officeDocument/2006/relationships/slideMaster" Target="../slideMasters/slideMaster1.xml"/><Relationship Id="rId12" Type="http://schemas.openxmlformats.org/officeDocument/2006/relationships/image" Target="../media/image7.svg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11" Type="http://schemas.openxmlformats.org/officeDocument/2006/relationships/image" Target="../media/image9.png"/><Relationship Id="rId5" Type="http://schemas.openxmlformats.org/officeDocument/2006/relationships/image" Target="../media/image7.png"/><Relationship Id="rId10" Type="http://schemas.openxmlformats.org/officeDocument/2006/relationships/image" Target="../media/image5.svg"/><Relationship Id="rId4" Type="http://schemas.openxmlformats.org/officeDocument/2006/relationships/oleObject" Target="../embeddings/oleObject2.bin"/><Relationship Id="rId9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3.bin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3" Type="http://schemas.openxmlformats.org/officeDocument/2006/relationships/slideMaster" Target="../slideMasters/slideMaster1.xml"/><Relationship Id="rId12" Type="http://schemas.openxmlformats.org/officeDocument/2006/relationships/image" Target="../media/image7.svg"/><Relationship Id="rId2" Type="http://schemas.openxmlformats.org/officeDocument/2006/relationships/tags" Target="../tags/tag5.xml"/><Relationship Id="rId1" Type="http://schemas.openxmlformats.org/officeDocument/2006/relationships/vmlDrawing" Target="../drawings/vmlDrawing4.vml"/><Relationship Id="rId11" Type="http://schemas.openxmlformats.org/officeDocument/2006/relationships/image" Target="../media/image9.png"/><Relationship Id="rId5" Type="http://schemas.openxmlformats.org/officeDocument/2006/relationships/image" Target="../media/image7.png"/><Relationship Id="rId10" Type="http://schemas.openxmlformats.org/officeDocument/2006/relationships/image" Target="../media/image5.svg"/><Relationship Id="rId4" Type="http://schemas.openxmlformats.org/officeDocument/2006/relationships/oleObject" Target="../embeddings/oleObject4.bin"/><Relationship Id="rId9" Type="http://schemas.openxmlformats.org/officeDocument/2006/relationships/image" Target="../media/image8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="" xmlns:a16="http://schemas.microsoft.com/office/drawing/2014/main" id="{EE57EE83-8E8E-4BD6-BB9A-5E650DA30587}"/>
              </a:ext>
            </a:extLst>
          </p:cNvPr>
          <p:cNvGraphicFramePr>
            <a:graphicFrameLocks noChangeAspect="1"/>
          </p:cNvGraphicFramePr>
          <p:nvPr userDrawn="1">
            <p:extLst>
              <p:ext uri="{D42A27DB-BD31-4B8C-83A1-F6EECF244321}">
                <p14:modId xmlns="" xmlns:p14="http://schemas.microsoft.com/office/powerpoint/2010/main" val="107685920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p:oleObj spid="_x0000_s70709" name="think-cell Slide" r:id="rId4" imgW="360" imgH="360" progId="">
              <p:embed/>
            </p:oleObj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="" xmlns:a16="http://schemas.microsoft.com/office/drawing/2014/main" id="{8C7112CE-09C2-479B-8B2E-873A39722CEB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38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="" xmlns:a16="http://schemas.microsoft.com/office/drawing/2014/main" id="{7827F43F-4B7F-4B95-B5F3-34061256D41B}"/>
              </a:ext>
            </a:extLst>
          </p:cNvPr>
          <p:cNvSpPr/>
          <p:nvPr userDrawn="1"/>
        </p:nvSpPr>
        <p:spPr>
          <a:xfrm>
            <a:off x="63" y="0"/>
            <a:ext cx="9756648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548" tIns="48774" rIns="97548" bIns="48774"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47684" y="2525052"/>
            <a:ext cx="8351604" cy="1103519"/>
          </a:xfrm>
        </p:spPr>
        <p:txBody>
          <a:bodyPr wrap="square" tIns="0" bIns="0" anchor="t" anchorCtr="0">
            <a:noAutofit/>
          </a:bodyPr>
          <a:lstStyle>
            <a:lvl1pPr>
              <a:defRPr sz="3800" cap="all" baseline="0"/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7684" y="3971957"/>
            <a:ext cx="6829743" cy="333296"/>
          </a:xfrm>
        </p:spPr>
        <p:txBody>
          <a:bodyPr>
            <a:spAutoFit/>
          </a:bodyPr>
          <a:lstStyle>
            <a:lvl1pPr marL="0" indent="0" algn="l">
              <a:buNone/>
              <a:defRPr sz="1900" b="1">
                <a:solidFill>
                  <a:schemeClr val="bg2">
                    <a:lumMod val="50000"/>
                  </a:schemeClr>
                </a:solidFill>
              </a:defRPr>
            </a:lvl1pPr>
            <a:lvl2pPr marL="4877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754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632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509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387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26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141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01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7" name="Rectangle 26"/>
          <p:cNvSpPr/>
          <p:nvPr userDrawn="1"/>
        </p:nvSpPr>
        <p:spPr>
          <a:xfrm>
            <a:off x="8666158" y="21389"/>
            <a:ext cx="976671" cy="71047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548" tIns="48774" rIns="97548" bIns="48774" rtlCol="0" anchor="ctr"/>
          <a:lstStyle/>
          <a:p>
            <a:pPr algn="ctr"/>
            <a:endParaRPr lang="en-US"/>
          </a:p>
        </p:txBody>
      </p:sp>
      <p:sp>
        <p:nvSpPr>
          <p:cNvPr id="48" name="Text Placeholder 47"/>
          <p:cNvSpPr>
            <a:spLocks noGrp="1"/>
          </p:cNvSpPr>
          <p:nvPr>
            <p:ph type="body" sz="quarter" idx="10" hasCustomPrompt="1"/>
          </p:nvPr>
        </p:nvSpPr>
        <p:spPr>
          <a:xfrm>
            <a:off x="247684" y="4904200"/>
            <a:ext cx="6895599" cy="1268000"/>
          </a:xfrm>
        </p:spPr>
        <p:txBody>
          <a:bodyPr>
            <a:noAutofit/>
          </a:bodyPr>
          <a:lstStyle>
            <a:lvl1pPr marL="0" indent="0">
              <a:buNone/>
              <a:defRPr sz="15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add Speaker / Organization / Date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="" xmlns:a16="http://schemas.microsoft.com/office/drawing/2014/main" id="{9690FFD1-9B0D-4ECF-AFD3-03FE47EF3F19}"/>
              </a:ext>
            </a:extLst>
          </p:cNvPr>
          <p:cNvGrpSpPr>
            <a:grpSpLocks noChangeAspect="1"/>
          </p:cNvGrpSpPr>
          <p:nvPr userDrawn="1"/>
        </p:nvGrpSpPr>
        <p:grpSpPr>
          <a:xfrm rot="18900000">
            <a:off x="7907036" y="253629"/>
            <a:ext cx="1849740" cy="1704157"/>
            <a:chOff x="17454" y="1303"/>
            <a:chExt cx="464234" cy="427420"/>
          </a:xfrm>
        </p:grpSpPr>
        <p:pic>
          <p:nvPicPr>
            <p:cNvPr id="35" name="Graphic 3">
              <a:extLst>
                <a:ext uri="{FF2B5EF4-FFF2-40B4-BE49-F238E27FC236}">
                  <a16:creationId xmlns="" xmlns:a16="http://schemas.microsoft.com/office/drawing/2014/main" id="{067076E0-BCC5-402B-A5C3-C0904693BBC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 rot="909593">
              <a:off x="208638" y="1303"/>
              <a:ext cx="273050" cy="236220"/>
            </a:xfrm>
            <a:prstGeom prst="rect">
              <a:avLst/>
            </a:prstGeom>
          </p:spPr>
        </p:pic>
        <p:pic>
          <p:nvPicPr>
            <p:cNvPr id="36" name="Graphic 4">
              <a:extLst>
                <a:ext uri="{FF2B5EF4-FFF2-40B4-BE49-F238E27FC236}">
                  <a16:creationId xmlns="" xmlns:a16="http://schemas.microsoft.com/office/drawing/2014/main" id="{6730E97D-3A2A-4F07-8141-BBF0F6E644A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 rot="909593">
              <a:off x="17454" y="51747"/>
              <a:ext cx="273050" cy="236220"/>
            </a:xfrm>
            <a:prstGeom prst="rect">
              <a:avLst/>
            </a:prstGeom>
          </p:spPr>
        </p:pic>
        <p:pic>
          <p:nvPicPr>
            <p:cNvPr id="37" name="Graphic 11">
              <a:extLst>
                <a:ext uri="{FF2B5EF4-FFF2-40B4-BE49-F238E27FC236}">
                  <a16:creationId xmlns="" xmlns:a16="http://schemas.microsoft.com/office/drawing/2014/main" id="{645C7D03-580A-4B83-B2B0-ABCD6A6E44F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 rot="909593">
              <a:off x="156828" y="192503"/>
              <a:ext cx="273050" cy="2362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="" xmlns:p14="http://schemas.microsoft.com/office/powerpoint/2010/main" val="3888753167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="" xmlns:a16="http://schemas.microsoft.com/office/drawing/2014/main" id="{3812290C-5F1F-4B32-824D-953A288F333B}"/>
              </a:ext>
            </a:extLst>
          </p:cNvPr>
          <p:cNvGraphicFramePr>
            <a:graphicFrameLocks noChangeAspect="1"/>
          </p:cNvGraphicFramePr>
          <p:nvPr userDrawn="1">
            <p:extLst>
              <p:ext uri="{D42A27DB-BD31-4B8C-83A1-F6EECF244321}">
                <p14:modId xmlns="" xmlns:p14="http://schemas.microsoft.com/office/powerpoint/2010/main" val="117210248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p:oleObj spid="_x0000_s44097" name="think-cell Slide" r:id="rId4" imgW="360" imgH="360" progId="">
              <p:embed/>
            </p:oleObj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="" xmlns:a16="http://schemas.microsoft.com/office/drawing/2014/main" id="{4D6046D9-654B-4561-87FC-6DF9EA730F39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26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5210" y="1960563"/>
            <a:ext cx="9256963" cy="4207633"/>
          </a:xfrm>
        </p:spPr>
        <p:txBody>
          <a:bodyPr/>
          <a:lstStyle>
            <a:lvl1pPr marL="233363" indent="-233363">
              <a:defRPr sz="16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-223838">
              <a:defRPr sz="1600">
                <a:solidFill>
                  <a:schemeClr val="bg2">
                    <a:lumMod val="50000"/>
                  </a:schemeClr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255210" y="2486025"/>
            <a:ext cx="2743200" cy="3686175"/>
          </a:xfrm>
        </p:spPr>
        <p:txBody>
          <a:bodyPr tIns="91440"/>
          <a:lstStyle>
            <a:lvl1pPr marL="137160" indent="-137160"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bg2">
                    <a:lumMod val="50000"/>
                  </a:schemeClr>
                </a:solidFill>
              </a:defRPr>
            </a:lvl1pPr>
            <a:lvl2pPr marL="320040" indent="-182880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-"/>
              <a:defRPr sz="1400">
                <a:solidFill>
                  <a:schemeClr val="bg2">
                    <a:lumMod val="50000"/>
                  </a:schemeClr>
                </a:solidFill>
              </a:defRPr>
            </a:lvl2pPr>
            <a:lvl3pPr marL="585216" indent="-173736">
              <a:lnSpc>
                <a:spcPct val="114000"/>
              </a:lnSpc>
              <a:spcBef>
                <a:spcPts val="0"/>
              </a:spcBef>
              <a:defRPr sz="1200"/>
            </a:lvl3pPr>
            <a:lvl4pPr>
              <a:lnSpc>
                <a:spcPct val="114000"/>
              </a:lnSpc>
              <a:spcBef>
                <a:spcPts val="0"/>
              </a:spcBef>
              <a:defRPr sz="1300"/>
            </a:lvl4pPr>
            <a:lvl5pPr>
              <a:lnSpc>
                <a:spcPct val="114000"/>
              </a:lnSpc>
              <a:spcBef>
                <a:spcPts val="0"/>
              </a:spcBef>
              <a:defRPr sz="13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6" name="Content Placeholder 4"/>
          <p:cNvSpPr>
            <a:spLocks noGrp="1"/>
          </p:cNvSpPr>
          <p:nvPr>
            <p:ph sz="quarter" idx="11"/>
          </p:nvPr>
        </p:nvSpPr>
        <p:spPr>
          <a:xfrm>
            <a:off x="6768973" y="2486025"/>
            <a:ext cx="2743200" cy="3686175"/>
          </a:xfrm>
        </p:spPr>
        <p:txBody>
          <a:bodyPr tIns="91440"/>
          <a:lstStyle>
            <a:lvl1pPr marL="137160" indent="-137160">
              <a:defRPr sz="1400">
                <a:solidFill>
                  <a:schemeClr val="bg2">
                    <a:lumMod val="50000"/>
                  </a:schemeClr>
                </a:solidFill>
              </a:defRPr>
            </a:lvl1pPr>
            <a:lvl2pPr marL="274320" indent="-182880">
              <a:buFont typeface="Arial" panose="020B0604020202020204" pitchFamily="34" charset="0"/>
              <a:buChar char="-"/>
              <a:defRPr sz="1400">
                <a:solidFill>
                  <a:schemeClr val="bg2">
                    <a:lumMod val="50000"/>
                  </a:schemeClr>
                </a:solidFill>
              </a:defRPr>
            </a:lvl2pPr>
            <a:lvl3pPr marL="585216" indent="-173736">
              <a:defRPr sz="12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7" name="Content Placeholder 4"/>
          <p:cNvSpPr>
            <a:spLocks noGrp="1"/>
          </p:cNvSpPr>
          <p:nvPr>
            <p:ph sz="quarter" idx="12"/>
          </p:nvPr>
        </p:nvSpPr>
        <p:spPr>
          <a:xfrm>
            <a:off x="3512092" y="2486025"/>
            <a:ext cx="2743200" cy="3686175"/>
          </a:xfrm>
        </p:spPr>
        <p:txBody>
          <a:bodyPr tIns="91440"/>
          <a:lstStyle>
            <a:lvl1pPr marL="136525" indent="-136525" algn="l" defTabSz="975482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SzPct val="120000"/>
              <a:buFont typeface="Arial" panose="020B0604020202020204" pitchFamily="34" charset="0"/>
              <a:defRPr lang="en-US" sz="1400" b="0" kern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274320" indent="-182880" algn="l" defTabSz="975482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SzPct val="120000"/>
              <a:buFont typeface="Arial" panose="020B0604020202020204" pitchFamily="34" charset="0"/>
              <a:buChar char="-"/>
              <a:defRPr lang="en-US" sz="1400" b="0" kern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585216" indent="-173736">
              <a:lnSpc>
                <a:spcPct val="114000"/>
              </a:lnSpc>
              <a:spcBef>
                <a:spcPts val="0"/>
              </a:spcBef>
              <a:defRPr sz="1200"/>
            </a:lvl3pPr>
            <a:lvl4pPr>
              <a:lnSpc>
                <a:spcPct val="114000"/>
              </a:lnSpc>
              <a:spcBef>
                <a:spcPts val="0"/>
              </a:spcBef>
              <a:defRPr sz="1300"/>
            </a:lvl4pPr>
            <a:lvl5pPr>
              <a:lnSpc>
                <a:spcPct val="114000"/>
              </a:lnSpc>
              <a:spcBef>
                <a:spcPts val="0"/>
              </a:spcBef>
              <a:defRPr sz="13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Title Placeholder 1">
            <a:extLst>
              <a:ext uri="{FF2B5EF4-FFF2-40B4-BE49-F238E27FC236}">
                <a16:creationId xmlns="" xmlns:a16="http://schemas.microsoft.com/office/drawing/2014/main" id="{1D9A9699-A38C-43B2-B45D-777BE12A84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210" y="879664"/>
            <a:ext cx="9256963" cy="796736"/>
          </a:xfrm>
          <a:prstGeom prst="rect">
            <a:avLst/>
          </a:prstGeom>
        </p:spPr>
        <p:txBody>
          <a:bodyPr vert="horz" lIns="0" tIns="0" rIns="0" bIns="48774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797516142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>
            <a:extLst>
              <a:ext uri="{FF2B5EF4-FFF2-40B4-BE49-F238E27FC236}">
                <a16:creationId xmlns="" xmlns:a16="http://schemas.microsoft.com/office/drawing/2014/main" id="{95E987C8-4F07-4F6F-A456-833539496F45}"/>
              </a:ext>
            </a:extLst>
          </p:cNvPr>
          <p:cNvGraphicFramePr>
            <a:graphicFrameLocks noChangeAspect="1"/>
          </p:cNvGraphicFramePr>
          <p:nvPr userDrawn="1">
            <p:extLst>
              <p:ext uri="{D42A27DB-BD31-4B8C-83A1-F6EECF244321}">
                <p14:modId xmlns="" xmlns:p14="http://schemas.microsoft.com/office/powerpoint/2010/main" val="138624801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p:oleObj spid="_x0000_s49213" name="think-cell Slide" r:id="rId4" imgW="360" imgH="360" progId="">
              <p:embed/>
            </p:oleObj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="" xmlns:a16="http://schemas.microsoft.com/office/drawing/2014/main" id="{A53FA6A3-438D-451C-BEBD-0EA60D35D940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26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D5BF4DC5-25B6-45E7-AF1F-ADF99DB2984C}"/>
              </a:ext>
            </a:extLst>
          </p:cNvPr>
          <p:cNvSpPr/>
          <p:nvPr userDrawn="1"/>
        </p:nvSpPr>
        <p:spPr>
          <a:xfrm>
            <a:off x="63" y="0"/>
            <a:ext cx="9756648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548" tIns="48774" rIns="97548" bIns="48774"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0187" y="2529054"/>
            <a:ext cx="8593297" cy="400110"/>
          </a:xfrm>
        </p:spPr>
        <p:txBody>
          <a:bodyPr wrap="square" tIns="0" bIns="0" anchor="t">
            <a:spAutoFit/>
          </a:bodyPr>
          <a:lstStyle>
            <a:lvl1pPr algn="l">
              <a:defRPr sz="2600" b="1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8703812" y="105206"/>
            <a:ext cx="976671" cy="11671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548" tIns="48774" rIns="97548" bIns="48774"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21B210E5-2317-4495-9E26-9FD47AF1F07F}"/>
              </a:ext>
            </a:extLst>
          </p:cNvPr>
          <p:cNvGrpSpPr>
            <a:grpSpLocks noChangeAspect="1"/>
          </p:cNvGrpSpPr>
          <p:nvPr userDrawn="1"/>
        </p:nvGrpSpPr>
        <p:grpSpPr>
          <a:xfrm rot="18900000">
            <a:off x="7907036" y="253629"/>
            <a:ext cx="1849740" cy="1704157"/>
            <a:chOff x="17454" y="1303"/>
            <a:chExt cx="464234" cy="427420"/>
          </a:xfrm>
        </p:grpSpPr>
        <p:pic>
          <p:nvPicPr>
            <p:cNvPr id="12" name="Graphic 3">
              <a:extLst>
                <a:ext uri="{FF2B5EF4-FFF2-40B4-BE49-F238E27FC236}">
                  <a16:creationId xmlns="" xmlns:a16="http://schemas.microsoft.com/office/drawing/2014/main" id="{1ECA3BA0-AA6B-4E42-AAB1-84254A2759E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 rot="909593">
              <a:off x="208638" y="1303"/>
              <a:ext cx="273050" cy="236220"/>
            </a:xfrm>
            <a:prstGeom prst="rect">
              <a:avLst/>
            </a:prstGeom>
          </p:spPr>
        </p:pic>
        <p:pic>
          <p:nvPicPr>
            <p:cNvPr id="16" name="Graphic 4">
              <a:extLst>
                <a:ext uri="{FF2B5EF4-FFF2-40B4-BE49-F238E27FC236}">
                  <a16:creationId xmlns="" xmlns:a16="http://schemas.microsoft.com/office/drawing/2014/main" id="{F3E953E4-BD2E-43B8-A550-B8783B138D6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 rot="909593">
              <a:off x="17454" y="51747"/>
              <a:ext cx="273050" cy="236220"/>
            </a:xfrm>
            <a:prstGeom prst="rect">
              <a:avLst/>
            </a:prstGeom>
          </p:spPr>
        </p:pic>
        <p:pic>
          <p:nvPicPr>
            <p:cNvPr id="17" name="Graphic 11">
              <a:extLst>
                <a:ext uri="{FF2B5EF4-FFF2-40B4-BE49-F238E27FC236}">
                  <a16:creationId xmlns="" xmlns:a16="http://schemas.microsoft.com/office/drawing/2014/main" id="{5BC6DCDE-CABE-4CDB-9444-81DCC7FB1E1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 rot="909593">
              <a:off x="156828" y="192503"/>
              <a:ext cx="273050" cy="2362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="" xmlns:p14="http://schemas.microsoft.com/office/powerpoint/2010/main" val="33947308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63" y="0"/>
            <a:ext cx="9756648" cy="7315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548" tIns="48774" rIns="97548" bIns="48774" rtlCol="0" anchor="ctr"/>
          <a:lstStyle/>
          <a:p>
            <a:pPr algn="ctr"/>
            <a:r>
              <a:rPr lang="en-US" dirty="0"/>
              <a:t>v</a:t>
            </a:r>
          </a:p>
        </p:txBody>
      </p:sp>
      <p:pic>
        <p:nvPicPr>
          <p:cNvPr id="4" name="Picture 3" descr="DHJMOSH_update-05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865" t="23742" r="14688" b="23456"/>
          <a:stretch/>
        </p:blipFill>
        <p:spPr>
          <a:xfrm>
            <a:off x="153987" y="6172200"/>
            <a:ext cx="5596898" cy="8382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32424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tags" Target="../tags/tag2.xml"/><Relationship Id="rId12" Type="http://schemas.openxmlformats.org/officeDocument/2006/relationships/image" Target="../media/image3.svg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7.svg"/><Relationship Id="rId1" Type="http://schemas.openxmlformats.org/officeDocument/2006/relationships/slideLayout" Target="../slideLayouts/slideLayout1.xml"/><Relationship Id="rId6" Type="http://schemas.openxmlformats.org/officeDocument/2006/relationships/vmlDrawing" Target="../drawings/vmlDrawing1.vml"/><Relationship Id="rId5" Type="http://schemas.openxmlformats.org/officeDocument/2006/relationships/theme" Target="../theme/theme1.xml"/><Relationship Id="rId15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Relationship Id="rId14" Type="http://schemas.openxmlformats.org/officeDocument/2006/relationships/image" Target="../media/image5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extLst>
              <p:ext uri="{D42A27DB-BD31-4B8C-83A1-F6EECF244321}">
                <p14:modId xmlns="" xmlns:p14="http://schemas.microsoft.com/office/powerpoint/2010/main" val="295872813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1104" name="think-cell Slide" r:id="rId8" imgW="360" imgH="360" progId="">
              <p:embed/>
            </p:oleObj>
          </a:graphicData>
        </a:graphic>
      </p:graphicFrame>
      <p:sp>
        <p:nvSpPr>
          <p:cNvPr id="6" name="Rectangle 5" hidden="1">
            <a:extLst>
              <a:ext uri="{FF2B5EF4-FFF2-40B4-BE49-F238E27FC236}">
                <a16:creationId xmlns="" xmlns:a16="http://schemas.microsoft.com/office/drawing/2014/main" id="{F82097C7-C17B-4180-84F8-A2955C72C9D0}"/>
              </a:ext>
            </a:extLst>
          </p:cNvPr>
          <p:cNvSpPr/>
          <p:nvPr userDrawn="1">
            <p:custDataLst>
              <p:tags r:id="rId7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26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076A7DCE-6767-4E57-AC1C-C0E4C9129D91}"/>
              </a:ext>
            </a:extLst>
          </p:cNvPr>
          <p:cNvGrpSpPr>
            <a:grpSpLocks noChangeAspect="1"/>
          </p:cNvGrpSpPr>
          <p:nvPr userDrawn="1"/>
        </p:nvGrpSpPr>
        <p:grpSpPr>
          <a:xfrm rot="18900000">
            <a:off x="9045701" y="195129"/>
            <a:ext cx="546594" cy="502920"/>
            <a:chOff x="17454" y="2214"/>
            <a:chExt cx="465146" cy="427703"/>
          </a:xfrm>
        </p:grpSpPr>
        <p:pic>
          <p:nvPicPr>
            <p:cNvPr id="13" name="Graphic 3">
              <a:extLst>
                <a:ext uri="{FF2B5EF4-FFF2-40B4-BE49-F238E27FC236}">
                  <a16:creationId xmlns="" xmlns:a16="http://schemas.microsoft.com/office/drawing/2014/main" id="{865A7D88-63A3-4144-B73D-81304A8C306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 rot="909593">
              <a:off x="209550" y="2214"/>
              <a:ext cx="273050" cy="236220"/>
            </a:xfrm>
            <a:prstGeom prst="rect">
              <a:avLst/>
            </a:prstGeom>
          </p:spPr>
        </p:pic>
        <p:pic>
          <p:nvPicPr>
            <p:cNvPr id="14" name="Graphic 4">
              <a:extLst>
                <a:ext uri="{FF2B5EF4-FFF2-40B4-BE49-F238E27FC236}">
                  <a16:creationId xmlns="" xmlns:a16="http://schemas.microsoft.com/office/drawing/2014/main" id="{164F39C1-9B01-4A15-86D3-C82D5EB703F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96DAC541-7B7A-43D3-8B79-37D633B846F1}">
                  <asvg:svgBlip xmlns=""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 rot="909593">
              <a:off x="17454" y="51747"/>
              <a:ext cx="273050" cy="236220"/>
            </a:xfrm>
            <a:prstGeom prst="rect">
              <a:avLst/>
            </a:prstGeom>
          </p:spPr>
        </p:pic>
        <p:pic>
          <p:nvPicPr>
            <p:cNvPr id="15" name="Graphic 11">
              <a:extLst>
                <a:ext uri="{FF2B5EF4-FFF2-40B4-BE49-F238E27FC236}">
                  <a16:creationId xmlns="" xmlns:a16="http://schemas.microsoft.com/office/drawing/2014/main" id="{7C33119B-F315-4616-A11F-3817E3BDF38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96DAC541-7B7A-43D3-8B79-37D633B846F1}">
                  <asvg:svgBlip xmlns=""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 rot="909593">
              <a:off x="156828" y="193697"/>
              <a:ext cx="273050" cy="236220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5210" y="879664"/>
            <a:ext cx="9256963" cy="796736"/>
          </a:xfrm>
          <a:prstGeom prst="rect">
            <a:avLst/>
          </a:prstGeom>
        </p:spPr>
        <p:txBody>
          <a:bodyPr vert="horz" lIns="0" tIns="0" rIns="0" bIns="48774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4635" y="1960563"/>
            <a:ext cx="9256963" cy="421163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7" name="TextBox 26"/>
          <p:cNvSpPr txBox="1"/>
          <p:nvPr userDrawn="1"/>
        </p:nvSpPr>
        <p:spPr>
          <a:xfrm>
            <a:off x="8567225" y="6921079"/>
            <a:ext cx="962301" cy="153888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fld id="{2E9152CC-DD9B-47F6-8FF2-D87C763F937B}" type="slidenum">
              <a:rPr lang="en-US" sz="1000" b="1" smtClean="0">
                <a:solidFill>
                  <a:schemeClr val="bg2">
                    <a:lumMod val="50000"/>
                  </a:schemeClr>
                </a:solidFill>
              </a:rPr>
              <a:pPr algn="r"/>
              <a:t>‹#›</a:t>
            </a:fld>
            <a:endParaRPr lang="en-US" sz="1000" b="1" dirty="0">
              <a:solidFill>
                <a:schemeClr val="bg2">
                  <a:lumMod val="50000"/>
                </a:schemeClr>
              </a:solidFill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0E10EBE6-BF96-4BB4-96AA-3089B196701D}"/>
              </a:ext>
            </a:extLst>
          </p:cNvPr>
          <p:cNvCxnSpPr/>
          <p:nvPr userDrawn="1"/>
        </p:nvCxnSpPr>
        <p:spPr>
          <a:xfrm>
            <a:off x="252030" y="688273"/>
            <a:ext cx="9274892" cy="0"/>
          </a:xfrm>
          <a:prstGeom prst="line">
            <a:avLst/>
          </a:prstGeom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DHJMOSH_update-05.png"/>
          <p:cNvPicPr>
            <a:picLocks noChangeAspect="1"/>
          </p:cNvPicPr>
          <p:nvPr userDrawn="1"/>
        </p:nvPicPr>
        <p:blipFill rotWithShape="1">
          <a:blip r:embed="rId1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865" t="23742" r="14688" b="23456"/>
          <a:stretch/>
        </p:blipFill>
        <p:spPr>
          <a:xfrm>
            <a:off x="153987" y="6598040"/>
            <a:ext cx="3771062" cy="56476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99714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1" r:id="rId4"/>
  </p:sldLayoutIdLst>
  <p:hf sldNum="0" hdr="0" ftr="0" dt="0"/>
  <p:txStyles>
    <p:titleStyle>
      <a:lvl1pPr algn="l" defTabSz="975482" rtl="0" eaLnBrk="1" latinLnBrk="0" hangingPunct="1">
        <a:spcBef>
          <a:spcPct val="0"/>
        </a:spcBef>
        <a:buNone/>
        <a:defRPr sz="2600" b="1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34950" indent="-234950" algn="l" defTabSz="975482" rtl="0" eaLnBrk="1" latinLnBrk="0" hangingPunct="1">
        <a:lnSpc>
          <a:spcPct val="114000"/>
        </a:lnSpc>
        <a:spcBef>
          <a:spcPts val="0"/>
        </a:spcBef>
        <a:buClr>
          <a:schemeClr val="tx1"/>
        </a:buClr>
        <a:buSzPct val="120000"/>
        <a:buFont typeface="Arial" panose="020B0604020202020204" pitchFamily="34" charset="0"/>
        <a:buChar char="•"/>
        <a:defRPr lang="en-US" sz="1600" b="0" kern="1200" dirty="0">
          <a:solidFill>
            <a:schemeClr val="bg2">
              <a:lumMod val="50000"/>
            </a:schemeClr>
          </a:solidFill>
          <a:latin typeface="Arial" panose="020B0604020202020204" pitchFamily="34" charset="0"/>
          <a:ea typeface="+mn-ea"/>
          <a:cs typeface="+mn-cs"/>
        </a:defRPr>
      </a:lvl1pPr>
      <a:lvl2pPr marL="457200" indent="-222250" algn="l" defTabSz="975482" rtl="0" eaLnBrk="1" latinLnBrk="0" hangingPunct="1">
        <a:lnSpc>
          <a:spcPct val="114000"/>
        </a:lnSpc>
        <a:spcBef>
          <a:spcPts val="0"/>
        </a:spcBef>
        <a:buClr>
          <a:schemeClr val="tx1"/>
        </a:buClr>
        <a:buSzPct val="120000"/>
        <a:buFont typeface="Arial" panose="020B0604020202020204" pitchFamily="34" charset="0"/>
        <a:buChar char="–"/>
        <a:defRPr sz="1600" kern="1200">
          <a:solidFill>
            <a:schemeClr val="bg2">
              <a:lumMod val="50000"/>
            </a:schemeClr>
          </a:solidFill>
          <a:latin typeface="Arial" panose="020B0604020202020204" pitchFamily="34" charset="0"/>
          <a:ea typeface="+mn-ea"/>
          <a:cs typeface="+mn-cs"/>
        </a:defRPr>
      </a:lvl2pPr>
      <a:lvl3pPr marL="914400" indent="-228600" algn="l" defTabSz="975482" rtl="0" eaLnBrk="1" latinLnBrk="0" hangingPunct="1">
        <a:lnSpc>
          <a:spcPct val="114000"/>
        </a:lnSpc>
        <a:spcBef>
          <a:spcPts val="0"/>
        </a:spcBef>
        <a:buClr>
          <a:schemeClr val="tx1"/>
        </a:buClr>
        <a:buSzPct val="120000"/>
        <a:buFont typeface="Arial" panose="020B0604020202020204" pitchFamily="34" charset="0"/>
        <a:buChar char="–"/>
        <a:defRPr sz="1600" kern="1200">
          <a:solidFill>
            <a:schemeClr val="bg2">
              <a:lumMod val="50000"/>
            </a:schemeClr>
          </a:solidFill>
          <a:latin typeface="Arial" panose="020B0604020202020204" pitchFamily="34" charset="0"/>
          <a:ea typeface="+mn-ea"/>
          <a:cs typeface="+mn-cs"/>
        </a:defRPr>
      </a:lvl3pPr>
      <a:lvl4pPr marL="1707093" indent="-243870" algn="l" defTabSz="975482" rtl="0" eaLnBrk="1" latinLnBrk="0" hangingPunct="1">
        <a:spcBef>
          <a:spcPct val="20000"/>
        </a:spcBef>
        <a:buFont typeface="Arial" panose="020B0604020202020204" pitchFamily="34" charset="0"/>
        <a:buChar char="–"/>
        <a:defRPr sz="1700" kern="1200">
          <a:solidFill>
            <a:schemeClr val="bg2">
              <a:lumMod val="50000"/>
            </a:schemeClr>
          </a:solidFill>
          <a:latin typeface="Arial" panose="020B0604020202020204" pitchFamily="34" charset="0"/>
          <a:ea typeface="+mn-ea"/>
          <a:cs typeface="+mn-cs"/>
        </a:defRPr>
      </a:lvl4pPr>
      <a:lvl5pPr marL="2194834" indent="-243870" algn="l" defTabSz="975482" rtl="0" eaLnBrk="1" latinLnBrk="0" hangingPunct="1">
        <a:spcBef>
          <a:spcPct val="20000"/>
        </a:spcBef>
        <a:buFont typeface="Arial" panose="020B0604020202020204" pitchFamily="34" charset="0"/>
        <a:buChar char="»"/>
        <a:defRPr sz="1700" kern="1200">
          <a:solidFill>
            <a:schemeClr val="bg2">
              <a:lumMod val="50000"/>
            </a:schemeClr>
          </a:solidFill>
          <a:latin typeface="Arial" panose="020B0604020202020204" pitchFamily="34" charset="0"/>
          <a:ea typeface="+mn-ea"/>
          <a:cs typeface="+mn-cs"/>
        </a:defRPr>
      </a:lvl5pPr>
      <a:lvl6pPr marL="2682575" indent="-243870" algn="l" defTabSz="975482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70316" indent="-243870" algn="l" defTabSz="975482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8057" indent="-243870" algn="l" defTabSz="975482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45798" indent="-243870" algn="l" defTabSz="975482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7548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87741" algn="l" defTabSz="97548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75482" algn="l" defTabSz="97548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63223" algn="l" defTabSz="97548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50964" algn="l" defTabSz="97548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38705" algn="l" defTabSz="97548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26446" algn="l" defTabSz="97548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14187" algn="l" defTabSz="97548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901928" algn="l" defTabSz="97548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="" xmlns:p15="http://schemas.microsoft.com/office/powerpoint/2012/main">
        <p15:guide id="1" orient="horz" pos="432" userDrawn="1">
          <p15:clr>
            <a:srgbClr val="F26B43"/>
          </p15:clr>
        </p15:guide>
        <p15:guide id="2" pos="6001" userDrawn="1">
          <p15:clr>
            <a:srgbClr val="F26B43"/>
          </p15:clr>
        </p15:guide>
        <p15:guide id="6" orient="horz" pos="96" userDrawn="1">
          <p15:clr>
            <a:srgbClr val="F26B43"/>
          </p15:clr>
        </p15:guide>
        <p15:guide id="7" orient="horz" pos="1056" userDrawn="1">
          <p15:clr>
            <a:srgbClr val="F26B43"/>
          </p15:clr>
        </p15:guide>
        <p15:guide id="8" orient="horz" pos="1248" userDrawn="1">
          <p15:clr>
            <a:srgbClr val="F26B43"/>
          </p15:clr>
        </p15:guide>
        <p15:guide id="9" pos="145" userDrawn="1">
          <p15:clr>
            <a:srgbClr val="F26B43"/>
          </p15:clr>
        </p15:guide>
        <p15:guide id="10" pos="5713" userDrawn="1">
          <p15:clr>
            <a:srgbClr val="F26B43"/>
          </p15:clr>
        </p15:guide>
        <p15:guide id="12" orient="horz" pos="3964" userDrawn="1">
          <p15:clr>
            <a:srgbClr val="F26B43"/>
          </p15:clr>
        </p15:guide>
        <p15:guide id="14" orient="horz" pos="3888" userDrawn="1">
          <p15:clr>
            <a:srgbClr val="F26B43"/>
          </p15:clr>
        </p15:guide>
        <p15:guide id="15" orient="horz" pos="1584" userDrawn="1">
          <p15:clr>
            <a:srgbClr val="F26B43"/>
          </p15:clr>
        </p15:guide>
        <p15:guide id="16" pos="2785" userDrawn="1">
          <p15:clr>
            <a:srgbClr val="F26B43"/>
          </p15:clr>
        </p15:guide>
        <p15:guide id="17" pos="3361" userDrawn="1">
          <p15:clr>
            <a:srgbClr val="F26B43"/>
          </p15:clr>
        </p15:guide>
        <p15:guide id="18" orient="horz" pos="4608" userDrawn="1">
          <p15:clr>
            <a:srgbClr val="F26B43"/>
          </p15:clr>
        </p15:guide>
        <p15:guide id="19" orient="horz" pos="4356" userDrawn="1">
          <p15:clr>
            <a:srgbClr val="F26B43"/>
          </p15:clr>
        </p15:guide>
        <p15:guide id="20" orient="horz" pos="528" userDrawn="1">
          <p15:clr>
            <a:srgbClr val="F26B43"/>
          </p15:clr>
        </p15:guide>
        <p15:guide id="21" orient="horz" pos="417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6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5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5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25.png"/><Relationship Id="rId4" Type="http://schemas.openxmlformats.org/officeDocument/2006/relationships/oleObject" Target="../embeddings/oleObject14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6.xml"/><Relationship Id="rId1" Type="http://schemas.openxmlformats.org/officeDocument/2006/relationships/vmlDrawing" Target="../drawings/vmlDrawing15.vml"/><Relationship Id="rId4" Type="http://schemas.openxmlformats.org/officeDocument/2006/relationships/oleObject" Target="../embeddings/oleObject15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7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26.jpeg"/><Relationship Id="rId4" Type="http://schemas.openxmlformats.org/officeDocument/2006/relationships/oleObject" Target="../embeddings/oleObject16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8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20.png"/><Relationship Id="rId5" Type="http://schemas.openxmlformats.org/officeDocument/2006/relationships/image" Target="../media/image27.jpeg"/><Relationship Id="rId4" Type="http://schemas.openxmlformats.org/officeDocument/2006/relationships/oleObject" Target="../embeddings/oleObject17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9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oleObject" Target="../embeddings/oleObject18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0.xml"/><Relationship Id="rId1" Type="http://schemas.openxmlformats.org/officeDocument/2006/relationships/vmlDrawing" Target="../drawings/vmlDrawing19.vml"/><Relationship Id="rId4" Type="http://schemas.openxmlformats.org/officeDocument/2006/relationships/oleObject" Target="../embeddings/oleObject19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1.xml"/><Relationship Id="rId1" Type="http://schemas.openxmlformats.org/officeDocument/2006/relationships/vmlDrawing" Target="../drawings/vmlDrawing20.vml"/><Relationship Id="rId4" Type="http://schemas.openxmlformats.org/officeDocument/2006/relationships/oleObject" Target="../embeddings/oleObject20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2.xml"/><Relationship Id="rId1" Type="http://schemas.openxmlformats.org/officeDocument/2006/relationships/vmlDrawing" Target="../drawings/vmlDrawing21.vml"/><Relationship Id="rId4" Type="http://schemas.openxmlformats.org/officeDocument/2006/relationships/oleObject" Target="../embeddings/oleObject21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3.xml"/><Relationship Id="rId1" Type="http://schemas.openxmlformats.org/officeDocument/2006/relationships/vmlDrawing" Target="../drawings/vmlDrawing22.vml"/><Relationship Id="rId5" Type="http://schemas.openxmlformats.org/officeDocument/2006/relationships/image" Target="../media/image30.jpeg"/><Relationship Id="rId4" Type="http://schemas.openxmlformats.org/officeDocument/2006/relationships/oleObject" Target="../embeddings/oleObject22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4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31.jpeg"/><Relationship Id="rId5" Type="http://schemas.openxmlformats.org/officeDocument/2006/relationships/hyperlink" Target="mailto:dos-dhmosh-hiv@un.org" TargetMode="External"/><Relationship Id="rId4" Type="http://schemas.openxmlformats.org/officeDocument/2006/relationships/oleObject" Target="../embeddings/oleObject23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0.png"/><Relationship Id="rId4" Type="http://schemas.openxmlformats.org/officeDocument/2006/relationships/oleObject" Target="../embeddings/oleObject6.bin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5.xml"/><Relationship Id="rId1" Type="http://schemas.openxmlformats.org/officeDocument/2006/relationships/vmlDrawing" Target="../drawings/vmlDrawing24.vml"/><Relationship Id="rId5" Type="http://schemas.openxmlformats.org/officeDocument/2006/relationships/image" Target="../media/image31.jpeg"/><Relationship Id="rId4" Type="http://schemas.openxmlformats.org/officeDocument/2006/relationships/oleObject" Target="../embeddings/oleObject24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6.xml"/><Relationship Id="rId1" Type="http://schemas.openxmlformats.org/officeDocument/2006/relationships/vmlDrawing" Target="../drawings/vmlDrawing25.vml"/><Relationship Id="rId5" Type="http://schemas.openxmlformats.org/officeDocument/2006/relationships/image" Target="../media/image31.jpeg"/><Relationship Id="rId4" Type="http://schemas.openxmlformats.org/officeDocument/2006/relationships/oleObject" Target="../embeddings/oleObject25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7.xml"/><Relationship Id="rId1" Type="http://schemas.openxmlformats.org/officeDocument/2006/relationships/vmlDrawing" Target="../drawings/vmlDrawing26.vml"/><Relationship Id="rId4" Type="http://schemas.openxmlformats.org/officeDocument/2006/relationships/oleObject" Target="../embeddings/oleObject26.bin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8.xml"/><Relationship Id="rId1" Type="http://schemas.openxmlformats.org/officeDocument/2006/relationships/vmlDrawing" Target="../drawings/vmlDrawing27.vml"/><Relationship Id="rId5" Type="http://schemas.openxmlformats.org/officeDocument/2006/relationships/image" Target="../media/image33.jpeg"/><Relationship Id="rId4" Type="http://schemas.openxmlformats.org/officeDocument/2006/relationships/oleObject" Target="../embeddings/oleObject27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9.xml"/><Relationship Id="rId1" Type="http://schemas.openxmlformats.org/officeDocument/2006/relationships/vmlDrawing" Target="../drawings/vmlDrawing28.vml"/><Relationship Id="rId5" Type="http://schemas.openxmlformats.org/officeDocument/2006/relationships/image" Target="../media/image34.jpeg"/><Relationship Id="rId4" Type="http://schemas.openxmlformats.org/officeDocument/2006/relationships/oleObject" Target="../embeddings/oleObject28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hyperlink" Target="mailto:dos-dhmosh-public-health@un.org" TargetMode="External"/><Relationship Id="rId2" Type="http://schemas.openxmlformats.org/officeDocument/2006/relationships/tags" Target="../tags/tag30.xml"/><Relationship Id="rId1" Type="http://schemas.openxmlformats.org/officeDocument/2006/relationships/vmlDrawing" Target="../drawings/vmlDrawing29.vml"/><Relationship Id="rId6" Type="http://schemas.openxmlformats.org/officeDocument/2006/relationships/hyperlink" Target="mailto:dos-dhmosh-hiv@un.org" TargetMode="External"/><Relationship Id="rId5" Type="http://schemas.openxmlformats.org/officeDocument/2006/relationships/hyperlink" Target="https://hr.un.org/page/health-and-wellbeing" TargetMode="External"/><Relationship Id="rId4" Type="http://schemas.openxmlformats.org/officeDocument/2006/relationships/oleObject" Target="../embeddings/oleObject29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1.jpeg"/><Relationship Id="rId4" Type="http://schemas.openxmlformats.org/officeDocument/2006/relationships/oleObject" Target="../embeddings/oleObject7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2.png"/><Relationship Id="rId4" Type="http://schemas.openxmlformats.org/officeDocument/2006/relationships/oleObject" Target="../embeddings/oleObject8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5.png"/><Relationship Id="rId2" Type="http://schemas.openxmlformats.org/officeDocument/2006/relationships/tags" Target="../tags/tag10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oleObject" Target="../embeddings/oleObject9.bin"/><Relationship Id="rId9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1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oleObject" Target="../embeddings/oleObject10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oleObject" Target="../embeddings/oleObject11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3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22.png"/><Relationship Id="rId4" Type="http://schemas.openxmlformats.org/officeDocument/2006/relationships/oleObject" Target="../embeddings/oleObject12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4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oleObject" Target="../embeddings/oleObject13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>
            <a:extLst>
              <a:ext uri="{FF2B5EF4-FFF2-40B4-BE49-F238E27FC236}">
                <a16:creationId xmlns="" xmlns:a16="http://schemas.microsoft.com/office/drawing/2014/main" id="{0F38BF67-C008-4A01-AB0C-422324EE692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3899431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p:oleObj spid="_x0000_s50236" name="think-cell Slide" r:id="rId4" imgW="360" imgH="360" progId="">
              <p:embed/>
            </p:oleObj>
          </a:graphicData>
        </a:graphic>
      </p:graphicFrame>
      <p:sp>
        <p:nvSpPr>
          <p:cNvPr id="11" name="Rectangle 10" hidden="1">
            <a:extLst>
              <a:ext uri="{FF2B5EF4-FFF2-40B4-BE49-F238E27FC236}">
                <a16:creationId xmlns="" xmlns:a16="http://schemas.microsoft.com/office/drawing/2014/main" id="{C3E1BF5F-09B6-437C-B25F-A3B49F77AABF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en-US" sz="3800" b="1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="" xmlns:a16="http://schemas.microsoft.com/office/drawing/2014/main" id="{D3EC7C1B-FDF5-4B29-8020-F341F91D9D2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dirty="0"/>
              <a:t>UN HIV PEP briefing </a:t>
            </a:r>
            <a:endParaRPr lang="en-US" dirty="0"/>
          </a:p>
        </p:txBody>
      </p:sp>
      <p:sp>
        <p:nvSpPr>
          <p:cNvPr id="8" name="Subtitle 7">
            <a:extLst>
              <a:ext uri="{FF2B5EF4-FFF2-40B4-BE49-F238E27FC236}">
                <a16:creationId xmlns="" xmlns:a16="http://schemas.microsoft.com/office/drawing/2014/main" id="{EFBE890A-8F8B-445F-A55F-8E3CE23C26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7684" y="3971957"/>
            <a:ext cx="6829743" cy="305468"/>
          </a:xfrm>
        </p:spPr>
        <p:txBody>
          <a:bodyPr/>
          <a:lstStyle/>
          <a:p>
            <a:r>
              <a:rPr lang="en-US" dirty="0"/>
              <a:t>HIV Post-Exposure Prophylaxis (PEP)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="" xmlns:a16="http://schemas.microsoft.com/office/drawing/2014/main" id="{0B0F06D7-69E3-4EBF-86A4-C9F73C3B412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Division of Healthcare Management and Occupational Safety and Health (DHMOSH)</a:t>
            </a:r>
          </a:p>
          <a:p>
            <a:endParaRPr lang="en-US" dirty="0"/>
          </a:p>
          <a:p>
            <a:r>
              <a:rPr lang="en-US" dirty="0"/>
              <a:t>Public Health Unit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963526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0" hidden="1">
            <a:extLst>
              <a:ext uri="{FF2B5EF4-FFF2-40B4-BE49-F238E27FC236}">
                <a16:creationId xmlns="" xmlns:a16="http://schemas.microsoft.com/office/drawing/2014/main" id="{2E9E07DF-4A5F-454D-A31E-E329CB6BE22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88" y="1588"/>
          <a:ext cx="1588" cy="1588"/>
        </p:xfrm>
        <a:graphic>
          <a:graphicData uri="http://schemas.openxmlformats.org/presentationml/2006/ole">
            <p:oleObj spid="_x0000_s117762" name="think-cell Slide" r:id="rId4" imgW="360" imgH="360" progId="">
              <p:embed/>
            </p:oleObj>
          </a:graphicData>
        </a:graphic>
      </p:graphicFrame>
      <p:sp>
        <p:nvSpPr>
          <p:cNvPr id="10" name="Rectangle 9" hidden="1">
            <a:extLst>
              <a:ext uri="{FF2B5EF4-FFF2-40B4-BE49-F238E27FC236}">
                <a16:creationId xmlns="" xmlns:a16="http://schemas.microsoft.com/office/drawing/2014/main" id="{040E290E-104D-4FA2-901E-157BB37AECB6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="" xmlns:a16="http://schemas.microsoft.com/office/drawing/2014/main" id="{35BF8A0E-AC1E-42EA-8981-9D53FDFB8D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30787" y="4572000"/>
            <a:ext cx="4013577" cy="1616833"/>
          </a:xfrm>
        </p:spPr>
        <p:txBody>
          <a:bodyPr/>
          <a:lstStyle/>
          <a:p>
            <a:pPr marL="0" indent="0">
              <a:buNone/>
            </a:pPr>
            <a:r>
              <a:rPr lang="en-US" altLang="en-US" dirty="0">
                <a:solidFill>
                  <a:schemeClr val="bg2">
                    <a:lumMod val="75000"/>
                  </a:schemeClr>
                </a:solidFill>
              </a:rPr>
              <a:t>An emergency UN HIV PEP Kit that provides a full 28-day HIV Post-Exposure Prophylaxis to UN personnel and their </a:t>
            </a:r>
            <a:r>
              <a:rPr lang="en-US" altLang="en-US" dirty="0" smtClean="0">
                <a:solidFill>
                  <a:schemeClr val="bg2">
                    <a:lumMod val="75000"/>
                  </a:schemeClr>
                </a:solidFill>
              </a:rPr>
              <a:t>recognized </a:t>
            </a:r>
            <a:r>
              <a:rPr lang="en-US" altLang="en-US" dirty="0">
                <a:solidFill>
                  <a:schemeClr val="bg2">
                    <a:lumMod val="75000"/>
                  </a:schemeClr>
                </a:solidFill>
              </a:rPr>
              <a:t>dependants who may have been accidentally exposed to HIV.</a:t>
            </a:r>
          </a:p>
          <a:p>
            <a:pPr marL="0" indent="0">
              <a:buNone/>
            </a:pPr>
            <a:endParaRPr lang="en-US" altLang="en-US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8" name="Title 7">
            <a:extLst>
              <a:ext uri="{FF2B5EF4-FFF2-40B4-BE49-F238E27FC236}">
                <a16:creationId xmlns="" xmlns:a16="http://schemas.microsoft.com/office/drawing/2014/main" id="{B7785F48-4DAB-403B-A159-6B092514A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210" y="879664"/>
            <a:ext cx="9256963" cy="796736"/>
          </a:xfrm>
        </p:spPr>
        <p:txBody>
          <a:bodyPr/>
          <a:lstStyle/>
          <a:p>
            <a:r>
              <a:rPr lang="en-US" dirty="0"/>
              <a:t>UN HIV PEP Kit </a:t>
            </a:r>
            <a:endParaRPr lang="en-US" sz="1600" dirty="0"/>
          </a:p>
        </p:txBody>
      </p:sp>
      <p:pic>
        <p:nvPicPr>
          <p:cNvPr id="6" name="Picture 2">
            <a:extLst>
              <a:ext uri="{FF2B5EF4-FFF2-40B4-BE49-F238E27FC236}">
                <a16:creationId xmlns="" xmlns:a16="http://schemas.microsoft.com/office/drawing/2014/main" id="{4FA74006-CEE5-364B-BEC7-C05A81607F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210" y="1869440"/>
            <a:ext cx="4632960" cy="4632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90327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0" hidden="1">
            <a:extLst>
              <a:ext uri="{FF2B5EF4-FFF2-40B4-BE49-F238E27FC236}">
                <a16:creationId xmlns="" xmlns:a16="http://schemas.microsoft.com/office/drawing/2014/main" id="{2E9E07DF-4A5F-454D-A31E-E329CB6BE22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88" y="1588"/>
          <a:ext cx="1588" cy="1588"/>
        </p:xfrm>
        <a:graphic>
          <a:graphicData uri="http://schemas.openxmlformats.org/presentationml/2006/ole">
            <p:oleObj spid="_x0000_s118788" name="think-cell Slide" r:id="rId4" imgW="360" imgH="360" progId="">
              <p:embed/>
            </p:oleObj>
          </a:graphicData>
        </a:graphic>
      </p:graphicFrame>
      <p:sp>
        <p:nvSpPr>
          <p:cNvPr id="10" name="Rectangle 9" hidden="1">
            <a:extLst>
              <a:ext uri="{FF2B5EF4-FFF2-40B4-BE49-F238E27FC236}">
                <a16:creationId xmlns="" xmlns:a16="http://schemas.microsoft.com/office/drawing/2014/main" id="{040E290E-104D-4FA2-901E-157BB37AECB6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="" xmlns:a16="http://schemas.microsoft.com/office/drawing/2014/main" id="{35BF8A0E-AC1E-42EA-8981-9D53FDFB8D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5210" y="1960563"/>
            <a:ext cx="9256963" cy="4207633"/>
          </a:xfrm>
        </p:spPr>
        <p:txBody>
          <a:bodyPr/>
          <a:lstStyle/>
          <a:p>
            <a:pPr marL="0" indent="0">
              <a:buNone/>
            </a:pPr>
            <a:r>
              <a:rPr lang="en-US" altLang="en-US" b="1" dirty="0">
                <a:solidFill>
                  <a:schemeClr val="bg2">
                    <a:lumMod val="75000"/>
                  </a:schemeClr>
                </a:solidFill>
              </a:rPr>
              <a:t>1. Anti-retroviral drugs: </a:t>
            </a:r>
          </a:p>
          <a:p>
            <a:pPr lvl="1"/>
            <a:r>
              <a:rPr lang="en-US" altLang="en-US" dirty="0">
                <a:solidFill>
                  <a:schemeClr val="bg2">
                    <a:lumMod val="75000"/>
                  </a:schemeClr>
                </a:solidFill>
              </a:rPr>
              <a:t>A full 28-day anti-retroviral HIV medication </a:t>
            </a:r>
          </a:p>
          <a:p>
            <a:pPr lvl="1"/>
            <a:r>
              <a:rPr lang="en-US" altLang="en-US" dirty="0">
                <a:solidFill>
                  <a:schemeClr val="bg2">
                    <a:lumMod val="75000"/>
                  </a:schemeClr>
                </a:solidFill>
              </a:rPr>
              <a:t>A combination tablet (Three Anti-retroviral HIV drugs in one tablet).</a:t>
            </a:r>
          </a:p>
          <a:p>
            <a:pPr lvl="1"/>
            <a:r>
              <a:rPr lang="en-US" altLang="en-US" dirty="0">
                <a:solidFill>
                  <a:schemeClr val="bg2">
                    <a:lumMod val="75000"/>
                  </a:schemeClr>
                </a:solidFill>
              </a:rPr>
              <a:t>ONE tablet is taken each for 28 days</a:t>
            </a:r>
          </a:p>
          <a:p>
            <a:pPr marL="0" indent="0">
              <a:buNone/>
            </a:pPr>
            <a:endParaRPr lang="en-US" altLang="en-US" dirty="0">
              <a:solidFill>
                <a:schemeClr val="bg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altLang="en-US" b="1" dirty="0">
                <a:solidFill>
                  <a:schemeClr val="bg2">
                    <a:lumMod val="75000"/>
                  </a:schemeClr>
                </a:solidFill>
              </a:rPr>
              <a:t>2. Pregnancy test strip </a:t>
            </a:r>
          </a:p>
          <a:p>
            <a:pPr lvl="1"/>
            <a:r>
              <a:rPr lang="en-US" altLang="en-US" dirty="0">
                <a:solidFill>
                  <a:schemeClr val="bg2">
                    <a:lumMod val="75000"/>
                  </a:schemeClr>
                </a:solidFill>
              </a:rPr>
              <a:t>To identify if an exposed woman of childbearing age was already pregnant before potential exposure to the virus </a:t>
            </a:r>
          </a:p>
          <a:p>
            <a:pPr marL="0" indent="0">
              <a:buNone/>
            </a:pPr>
            <a:endParaRPr lang="en-US" altLang="en-US" b="1" dirty="0">
              <a:solidFill>
                <a:schemeClr val="bg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altLang="en-US" b="1" dirty="0">
                <a:solidFill>
                  <a:schemeClr val="bg2">
                    <a:lumMod val="75000"/>
                  </a:schemeClr>
                </a:solidFill>
              </a:rPr>
              <a:t>3. Emergency oral contraception (“morning-after” pill)</a:t>
            </a:r>
          </a:p>
          <a:p>
            <a:pPr lvl="1"/>
            <a:r>
              <a:rPr lang="en-US" altLang="en-US" dirty="0">
                <a:solidFill>
                  <a:schemeClr val="bg2">
                    <a:lumMod val="75000"/>
                  </a:schemeClr>
                </a:solidFill>
              </a:rPr>
              <a:t>Tablets of Levonorgestrel to prevent unwanted pregnancy. </a:t>
            </a:r>
          </a:p>
          <a:p>
            <a:pPr marL="0" indent="0">
              <a:buNone/>
            </a:pPr>
            <a:endParaRPr lang="en-US" altLang="en-US" dirty="0">
              <a:solidFill>
                <a:schemeClr val="bg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altLang="en-US" b="1" dirty="0">
                <a:solidFill>
                  <a:schemeClr val="bg2">
                    <a:lumMod val="75000"/>
                  </a:schemeClr>
                </a:solidFill>
              </a:rPr>
              <a:t>4. Guidance booklet on the use of PEP Kits</a:t>
            </a:r>
          </a:p>
          <a:p>
            <a:pPr lvl="1"/>
            <a:r>
              <a:rPr lang="en-US" altLang="en-US" dirty="0">
                <a:solidFill>
                  <a:schemeClr val="bg2">
                    <a:lumMod val="75000"/>
                  </a:schemeClr>
                </a:solidFill>
              </a:rPr>
              <a:t>Guidance for the PEP Kit custodian, Patient, and attending Physician</a:t>
            </a:r>
          </a:p>
          <a:p>
            <a:pPr marL="0" indent="0">
              <a:buNone/>
            </a:pPr>
            <a:endParaRPr lang="en-US" altLang="en-US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8" name="Title 7">
            <a:extLst>
              <a:ext uri="{FF2B5EF4-FFF2-40B4-BE49-F238E27FC236}">
                <a16:creationId xmlns="" xmlns:a16="http://schemas.microsoft.com/office/drawing/2014/main" id="{B7785F48-4DAB-403B-A159-6B092514A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210" y="879664"/>
            <a:ext cx="9256963" cy="796736"/>
          </a:xfrm>
        </p:spPr>
        <p:txBody>
          <a:bodyPr/>
          <a:lstStyle/>
          <a:p>
            <a:r>
              <a:rPr lang="en-US" dirty="0"/>
              <a:t>UN HIV PEP Kit </a:t>
            </a:r>
            <a:r>
              <a:rPr lang="en-US" i="1" dirty="0"/>
              <a:t>Contents</a:t>
            </a:r>
            <a:endParaRPr lang="en-US" sz="1600" i="1" dirty="0"/>
          </a:p>
        </p:txBody>
      </p:sp>
    </p:spTree>
    <p:extLst>
      <p:ext uri="{BB962C8B-B14F-4D97-AF65-F5344CB8AC3E}">
        <p14:creationId xmlns="" xmlns:p14="http://schemas.microsoft.com/office/powerpoint/2010/main" val="2506413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0" hidden="1">
            <a:extLst>
              <a:ext uri="{FF2B5EF4-FFF2-40B4-BE49-F238E27FC236}">
                <a16:creationId xmlns="" xmlns:a16="http://schemas.microsoft.com/office/drawing/2014/main" id="{2E9E07DF-4A5F-454D-A31E-E329CB6BE22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88" y="1588"/>
          <a:ext cx="1588" cy="1588"/>
        </p:xfrm>
        <a:graphic>
          <a:graphicData uri="http://schemas.openxmlformats.org/presentationml/2006/ole">
            <p:oleObj spid="_x0000_s119811" name="think-cell Slide" r:id="rId4" imgW="360" imgH="360" progId="">
              <p:embed/>
            </p:oleObj>
          </a:graphicData>
        </a:graphic>
      </p:graphicFrame>
      <p:sp>
        <p:nvSpPr>
          <p:cNvPr id="10" name="Rectangle 9" hidden="1">
            <a:extLst>
              <a:ext uri="{FF2B5EF4-FFF2-40B4-BE49-F238E27FC236}">
                <a16:creationId xmlns="" xmlns:a16="http://schemas.microsoft.com/office/drawing/2014/main" id="{040E290E-104D-4FA2-901E-157BB37AECB6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="" xmlns:a16="http://schemas.microsoft.com/office/drawing/2014/main" id="{35BF8A0E-AC1E-42EA-8981-9D53FDFB8D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5210" y="1960563"/>
            <a:ext cx="4927977" cy="4207633"/>
          </a:xfrm>
        </p:spPr>
        <p:txBody>
          <a:bodyPr/>
          <a:lstStyle/>
          <a:p>
            <a:pPr marL="0" indent="0">
              <a:lnSpc>
                <a:spcPct val="110000"/>
              </a:lnSpc>
              <a:buNone/>
            </a:pPr>
            <a:r>
              <a:rPr lang="fr-FR" altLang="en-US" b="1" dirty="0">
                <a:solidFill>
                  <a:schemeClr val="bg2">
                    <a:lumMod val="75000"/>
                  </a:schemeClr>
                </a:solidFill>
              </a:rPr>
              <a:t>The kits are </a:t>
            </a:r>
            <a:r>
              <a:rPr lang="fr-FR" altLang="en-US" b="1" i="1" dirty="0">
                <a:solidFill>
                  <a:schemeClr val="bg2">
                    <a:lumMod val="75000"/>
                  </a:schemeClr>
                </a:solidFill>
              </a:rPr>
              <a:t>not</a:t>
            </a:r>
            <a:r>
              <a:rPr lang="fr-FR" altLang="en-US" b="1" dirty="0">
                <a:solidFill>
                  <a:schemeClr val="bg2">
                    <a:lumMod val="75000"/>
                  </a:schemeClr>
                </a:solidFill>
              </a:rPr>
              <a:t> available for individuals who are/</a:t>
            </a:r>
            <a:r>
              <a:rPr lang="fr-FR" altLang="en-US" b="1" dirty="0" err="1">
                <a:solidFill>
                  <a:schemeClr val="bg2">
                    <a:lumMod val="75000"/>
                  </a:schemeClr>
                </a:solidFill>
              </a:rPr>
              <a:t>may</a:t>
            </a:r>
            <a:r>
              <a:rPr lang="fr-FR" altLang="en-US" b="1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fr-FR" altLang="en-US" b="1" dirty="0" err="1">
                <a:solidFill>
                  <a:schemeClr val="bg2">
                    <a:lumMod val="75000"/>
                  </a:schemeClr>
                </a:solidFill>
              </a:rPr>
              <a:t>be</a:t>
            </a:r>
            <a:r>
              <a:rPr lang="fr-FR" altLang="en-US" b="1" dirty="0" smtClean="0">
                <a:solidFill>
                  <a:schemeClr val="bg2">
                    <a:lumMod val="75000"/>
                  </a:schemeClr>
                </a:solidFill>
              </a:rPr>
              <a:t>;</a:t>
            </a:r>
          </a:p>
          <a:p>
            <a:pPr marL="0" indent="0">
              <a:lnSpc>
                <a:spcPct val="110000"/>
              </a:lnSpc>
              <a:buNone/>
            </a:pPr>
            <a:endParaRPr lang="fr-FR" altLang="en-US" dirty="0">
              <a:solidFill>
                <a:schemeClr val="bg2">
                  <a:lumMod val="75000"/>
                </a:schemeClr>
              </a:solidFill>
            </a:endParaRPr>
          </a:p>
          <a:p>
            <a:pPr lvl="1">
              <a:lnSpc>
                <a:spcPct val="110000"/>
              </a:lnSpc>
            </a:pPr>
            <a:r>
              <a:rPr lang="fr-FR" altLang="en-US" dirty="0">
                <a:solidFill>
                  <a:schemeClr val="bg2">
                    <a:lumMod val="75000"/>
                  </a:schemeClr>
                </a:solidFill>
              </a:rPr>
              <a:t>For medical reasons, PEP kits are not available to personnel or recognized dependents who are already living with HIV.</a:t>
            </a:r>
          </a:p>
          <a:p>
            <a:pPr lvl="1">
              <a:lnSpc>
                <a:spcPct val="110000"/>
              </a:lnSpc>
            </a:pPr>
            <a:r>
              <a:rPr lang="fr-FR" altLang="en-US" dirty="0">
                <a:solidFill>
                  <a:schemeClr val="bg2">
                    <a:lumMod val="75000"/>
                  </a:schemeClr>
                </a:solidFill>
              </a:rPr>
              <a:t>Individuals with severe liver of kidney diseases, or</a:t>
            </a:r>
          </a:p>
          <a:p>
            <a:pPr lvl="1">
              <a:lnSpc>
                <a:spcPct val="110000"/>
              </a:lnSpc>
            </a:pPr>
            <a:r>
              <a:rPr lang="fr-FR" altLang="en-US" dirty="0">
                <a:solidFill>
                  <a:schemeClr val="bg2">
                    <a:lumMod val="75000"/>
                  </a:schemeClr>
                </a:solidFill>
              </a:rPr>
              <a:t>Individuals with history of anaphylaxis to any of the medication in the kit.</a:t>
            </a:r>
          </a:p>
          <a:p>
            <a:pPr marL="0" indent="0">
              <a:lnSpc>
                <a:spcPct val="110000"/>
              </a:lnSpc>
              <a:buNone/>
            </a:pPr>
            <a:endParaRPr lang="fr-FR" altLang="en-US" dirty="0">
              <a:solidFill>
                <a:schemeClr val="bg2">
                  <a:lumMod val="75000"/>
                </a:schemeClr>
              </a:solidFill>
            </a:endParaRPr>
          </a:p>
          <a:p>
            <a:pPr marL="192024" lvl="1" indent="0">
              <a:lnSpc>
                <a:spcPct val="120000"/>
              </a:lnSpc>
              <a:buNone/>
            </a:pPr>
            <a:endParaRPr lang="fr-FR" altLang="en-US" b="1" dirty="0">
              <a:solidFill>
                <a:schemeClr val="bg2">
                  <a:lumMod val="75000"/>
                </a:schemeClr>
              </a:solidFill>
            </a:endParaRPr>
          </a:p>
          <a:p>
            <a:pPr marL="0" indent="0">
              <a:buClr>
                <a:srgbClr val="FF0000"/>
              </a:buClr>
              <a:buNone/>
            </a:pPr>
            <a:endParaRPr lang="en-GB" altLang="en-US" b="1" dirty="0"/>
          </a:p>
        </p:txBody>
      </p:sp>
      <p:sp>
        <p:nvSpPr>
          <p:cNvPr id="8" name="Title 7">
            <a:extLst>
              <a:ext uri="{FF2B5EF4-FFF2-40B4-BE49-F238E27FC236}">
                <a16:creationId xmlns="" xmlns:a16="http://schemas.microsoft.com/office/drawing/2014/main" id="{B7785F48-4DAB-403B-A159-6B092514A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210" y="879664"/>
            <a:ext cx="9256963" cy="796736"/>
          </a:xfrm>
        </p:spPr>
        <p:txBody>
          <a:bodyPr/>
          <a:lstStyle/>
          <a:p>
            <a:r>
              <a:rPr lang="en-US" dirty="0"/>
              <a:t>Who is Not Eligible for HIV PEP ?</a:t>
            </a:r>
            <a:endParaRPr lang="en-US" sz="1600" i="1" dirty="0"/>
          </a:p>
        </p:txBody>
      </p:sp>
      <p:pic>
        <p:nvPicPr>
          <p:cNvPr id="6" name="Picture 5" descr="wad.jpe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92787" y="1981199"/>
            <a:ext cx="2971800" cy="370702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52881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0" hidden="1">
            <a:extLst>
              <a:ext uri="{FF2B5EF4-FFF2-40B4-BE49-F238E27FC236}">
                <a16:creationId xmlns="" xmlns:a16="http://schemas.microsoft.com/office/drawing/2014/main" id="{2E9E07DF-4A5F-454D-A31E-E329CB6BE22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88" y="1588"/>
          <a:ext cx="1588" cy="1588"/>
        </p:xfrm>
        <a:graphic>
          <a:graphicData uri="http://schemas.openxmlformats.org/presentationml/2006/ole">
            <p:oleObj spid="_x0000_s120835" name="think-cell Slide" r:id="rId4" imgW="360" imgH="360" progId="">
              <p:embed/>
            </p:oleObj>
          </a:graphicData>
        </a:graphic>
      </p:graphicFrame>
      <p:sp>
        <p:nvSpPr>
          <p:cNvPr id="10" name="Rectangle 9" hidden="1">
            <a:extLst>
              <a:ext uri="{FF2B5EF4-FFF2-40B4-BE49-F238E27FC236}">
                <a16:creationId xmlns="" xmlns:a16="http://schemas.microsoft.com/office/drawing/2014/main" id="{040E290E-104D-4FA2-901E-157BB37AECB6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="" xmlns:a16="http://schemas.microsoft.com/office/drawing/2014/main" id="{35BF8A0E-AC1E-42EA-8981-9D53FDFB8D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5210" y="1960563"/>
            <a:ext cx="5385177" cy="4207633"/>
          </a:xfrm>
        </p:spPr>
        <p:txBody>
          <a:bodyPr/>
          <a:lstStyle/>
          <a:p>
            <a:pPr marL="0" indent="0">
              <a:lnSpc>
                <a:spcPct val="110000"/>
              </a:lnSpc>
              <a:buNone/>
            </a:pPr>
            <a:r>
              <a:rPr lang="fr-FR" altLang="en-US" b="1" dirty="0">
                <a:solidFill>
                  <a:schemeClr val="bg2">
                    <a:lumMod val="75000"/>
                  </a:schemeClr>
                </a:solidFill>
              </a:rPr>
              <a:t>The kits are provided </a:t>
            </a:r>
            <a:r>
              <a:rPr lang="fr-FR" altLang="en-US" b="1" dirty="0" err="1">
                <a:solidFill>
                  <a:schemeClr val="bg2">
                    <a:lumMod val="75000"/>
                  </a:schemeClr>
                </a:solidFill>
              </a:rPr>
              <a:t>so</a:t>
            </a:r>
            <a:r>
              <a:rPr lang="fr-FR" altLang="en-US" b="1" dirty="0">
                <a:solidFill>
                  <a:schemeClr val="bg2">
                    <a:lumMod val="75000"/>
                  </a:schemeClr>
                </a:solidFill>
              </a:rPr>
              <a:t> that </a:t>
            </a:r>
            <a:endParaRPr lang="fr-FR" altLang="en-US" b="1" dirty="0" smtClean="0">
              <a:solidFill>
                <a:schemeClr val="bg2">
                  <a:lumMod val="75000"/>
                </a:schemeClr>
              </a:solidFill>
            </a:endParaRPr>
          </a:p>
          <a:p>
            <a:pPr marL="0" indent="0">
              <a:lnSpc>
                <a:spcPct val="110000"/>
              </a:lnSpc>
              <a:buNone/>
            </a:pPr>
            <a:endParaRPr lang="fr-FR" altLang="en-US" b="1" dirty="0">
              <a:solidFill>
                <a:schemeClr val="bg2">
                  <a:lumMod val="75000"/>
                </a:schemeClr>
              </a:solidFill>
            </a:endParaRPr>
          </a:p>
          <a:p>
            <a:pPr lvl="1">
              <a:lnSpc>
                <a:spcPct val="110000"/>
              </a:lnSpc>
            </a:pPr>
            <a:r>
              <a:rPr lang="fr-FR" altLang="en-US" dirty="0">
                <a:solidFill>
                  <a:schemeClr val="bg2">
                    <a:lumMod val="75000"/>
                  </a:schemeClr>
                </a:solidFill>
              </a:rPr>
              <a:t>the medication can </a:t>
            </a:r>
            <a:r>
              <a:rPr lang="fr-FR" altLang="en-US" dirty="0" err="1">
                <a:solidFill>
                  <a:schemeClr val="bg2">
                    <a:lumMod val="75000"/>
                  </a:schemeClr>
                </a:solidFill>
              </a:rPr>
              <a:t>be</a:t>
            </a:r>
            <a:r>
              <a:rPr lang="fr-FR" altLang="en-US" dirty="0">
                <a:solidFill>
                  <a:schemeClr val="bg2">
                    <a:lumMod val="75000"/>
                  </a:schemeClr>
                </a:solidFill>
              </a:rPr>
              <a:t> initiated as </a:t>
            </a:r>
            <a:r>
              <a:rPr lang="fr-FR" altLang="en-US" dirty="0" err="1">
                <a:solidFill>
                  <a:schemeClr val="bg2">
                    <a:lumMod val="75000"/>
                  </a:schemeClr>
                </a:solidFill>
              </a:rPr>
              <a:t>soon</a:t>
            </a:r>
            <a:r>
              <a:rPr lang="fr-FR" altLang="en-US" dirty="0">
                <a:solidFill>
                  <a:schemeClr val="bg2">
                    <a:lumMod val="75000"/>
                  </a:schemeClr>
                </a:solidFill>
              </a:rPr>
              <a:t> as feasible after possible HIV exposure and </a:t>
            </a:r>
            <a:r>
              <a:rPr lang="fr-FR" altLang="en-US" dirty="0" smtClean="0">
                <a:solidFill>
                  <a:schemeClr val="bg2">
                    <a:lumMod val="75000"/>
                  </a:schemeClr>
                </a:solidFill>
              </a:rPr>
              <a:t>within 72 </a:t>
            </a:r>
            <a:r>
              <a:rPr lang="fr-FR" altLang="en-US" dirty="0">
                <a:solidFill>
                  <a:schemeClr val="bg2">
                    <a:lumMod val="75000"/>
                  </a:schemeClr>
                </a:solidFill>
              </a:rPr>
              <a:t>hours after possible exposure, </a:t>
            </a:r>
            <a:r>
              <a:rPr lang="fr-FR" altLang="en-US" dirty="0" smtClean="0">
                <a:solidFill>
                  <a:schemeClr val="bg2">
                    <a:lumMod val="75000"/>
                  </a:schemeClr>
                </a:solidFill>
              </a:rPr>
              <a:t>and</a:t>
            </a:r>
          </a:p>
          <a:p>
            <a:pPr lvl="1">
              <a:lnSpc>
                <a:spcPct val="110000"/>
              </a:lnSpc>
            </a:pPr>
            <a:endParaRPr lang="fr-FR" altLang="en-US" dirty="0">
              <a:solidFill>
                <a:schemeClr val="bg2">
                  <a:lumMod val="75000"/>
                </a:schemeClr>
              </a:solidFill>
            </a:endParaRPr>
          </a:p>
          <a:p>
            <a:pPr lvl="1">
              <a:lnSpc>
                <a:spcPct val="110000"/>
              </a:lnSpc>
            </a:pPr>
            <a:r>
              <a:rPr lang="fr-FR" altLang="en-US" dirty="0">
                <a:solidFill>
                  <a:schemeClr val="bg2">
                    <a:lumMod val="75000"/>
                  </a:schemeClr>
                </a:solidFill>
              </a:rPr>
              <a:t>the necessary arrangements can </a:t>
            </a:r>
            <a:r>
              <a:rPr lang="fr-FR" altLang="en-US" dirty="0" err="1">
                <a:solidFill>
                  <a:schemeClr val="bg2">
                    <a:lumMod val="75000"/>
                  </a:schemeClr>
                </a:solidFill>
              </a:rPr>
              <a:t>be</a:t>
            </a:r>
            <a:r>
              <a:rPr lang="fr-FR" altLang="en-US" dirty="0">
                <a:solidFill>
                  <a:schemeClr val="bg2">
                    <a:lumMod val="75000"/>
                  </a:schemeClr>
                </a:solidFill>
              </a:rPr>
              <a:t> made for the evacuation of the patient to a location with adequate medical facilities, in </a:t>
            </a:r>
            <a:r>
              <a:rPr lang="fr-FR" altLang="en-US" dirty="0" err="1">
                <a:solidFill>
                  <a:schemeClr val="bg2">
                    <a:lumMod val="75000"/>
                  </a:schemeClr>
                </a:solidFill>
              </a:rPr>
              <a:t>order</a:t>
            </a:r>
            <a:r>
              <a:rPr lang="fr-FR" altLang="en-US" dirty="0">
                <a:solidFill>
                  <a:schemeClr val="bg2">
                    <a:lumMod val="75000"/>
                  </a:schemeClr>
                </a:solidFill>
              </a:rPr>
              <a:t> to continue the PEP Treatment</a:t>
            </a:r>
          </a:p>
        </p:txBody>
      </p:sp>
      <p:sp>
        <p:nvSpPr>
          <p:cNvPr id="8" name="Title 7">
            <a:extLst>
              <a:ext uri="{FF2B5EF4-FFF2-40B4-BE49-F238E27FC236}">
                <a16:creationId xmlns="" xmlns:a16="http://schemas.microsoft.com/office/drawing/2014/main" id="{B7785F48-4DAB-403B-A159-6B092514A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210" y="879664"/>
            <a:ext cx="9256963" cy="796736"/>
          </a:xfrm>
        </p:spPr>
        <p:txBody>
          <a:bodyPr/>
          <a:lstStyle/>
          <a:p>
            <a:r>
              <a:rPr lang="en-US" dirty="0"/>
              <a:t>Why have the Kits in duty stations? </a:t>
            </a:r>
            <a:endParaRPr lang="en-US" sz="1600" i="1" dirty="0"/>
          </a:p>
        </p:txBody>
      </p:sp>
      <p:pic>
        <p:nvPicPr>
          <p:cNvPr id="6" name="Picture 5" descr="pP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49987" y="1752600"/>
            <a:ext cx="2386584" cy="2057400"/>
          </a:xfrm>
          <a:prstGeom prst="rect">
            <a:avLst/>
          </a:prstGeom>
        </p:spPr>
      </p:pic>
      <p:pic>
        <p:nvPicPr>
          <p:cNvPr id="12" name="Picture 11" descr="Webp.net-resizeimage-5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249987" y="3962400"/>
            <a:ext cx="2485697" cy="2286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12974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0" hidden="1">
            <a:extLst>
              <a:ext uri="{FF2B5EF4-FFF2-40B4-BE49-F238E27FC236}">
                <a16:creationId xmlns="" xmlns:a16="http://schemas.microsoft.com/office/drawing/2014/main" id="{2E9E07DF-4A5F-454D-A31E-E329CB6BE22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88" y="1588"/>
          <a:ext cx="1588" cy="1588"/>
        </p:xfrm>
        <a:graphic>
          <a:graphicData uri="http://schemas.openxmlformats.org/presentationml/2006/ole">
            <p:oleObj spid="_x0000_s121861" name="think-cell Slide" r:id="rId4" imgW="360" imgH="360" progId="">
              <p:embed/>
            </p:oleObj>
          </a:graphicData>
        </a:graphic>
      </p:graphicFrame>
      <p:sp>
        <p:nvSpPr>
          <p:cNvPr id="10" name="Rectangle 9" hidden="1">
            <a:extLst>
              <a:ext uri="{FF2B5EF4-FFF2-40B4-BE49-F238E27FC236}">
                <a16:creationId xmlns="" xmlns:a16="http://schemas.microsoft.com/office/drawing/2014/main" id="{040E290E-104D-4FA2-901E-157BB37AECB6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="" xmlns:a16="http://schemas.microsoft.com/office/drawing/2014/main" id="{35BF8A0E-AC1E-42EA-8981-9D53FDFB8D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5210" y="1960563"/>
            <a:ext cx="5385177" cy="4207633"/>
          </a:xfrm>
        </p:spPr>
        <p:txBody>
          <a:bodyPr/>
          <a:lstStyle/>
          <a:p>
            <a:pPr>
              <a:lnSpc>
                <a:spcPct val="110000"/>
              </a:lnSpc>
              <a:buFont typeface="Wingdings" pitchFamily="2" charset="2"/>
              <a:buChar char="§"/>
            </a:pPr>
            <a:r>
              <a:rPr lang="fr-FR" altLang="en-US" b="1" dirty="0">
                <a:solidFill>
                  <a:schemeClr val="bg2">
                    <a:lumMod val="75000"/>
                  </a:schemeClr>
                </a:solidFill>
              </a:rPr>
              <a:t>YES </a:t>
            </a:r>
          </a:p>
          <a:p>
            <a:pPr>
              <a:lnSpc>
                <a:spcPct val="110000"/>
              </a:lnSpc>
              <a:buFont typeface="Wingdings" pitchFamily="2" charset="2"/>
              <a:buChar char="§"/>
            </a:pPr>
            <a:endParaRPr lang="fr-FR" altLang="en-US" b="1" dirty="0">
              <a:solidFill>
                <a:schemeClr val="bg2">
                  <a:lumMod val="75000"/>
                </a:schemeClr>
              </a:solidFill>
            </a:endParaRPr>
          </a:p>
          <a:p>
            <a:pPr>
              <a:lnSpc>
                <a:spcPct val="110000"/>
              </a:lnSpc>
              <a:buFont typeface="Wingdings" pitchFamily="2" charset="2"/>
              <a:buChar char="§"/>
            </a:pPr>
            <a:r>
              <a:rPr lang="fr-FR" altLang="en-US" b="1" dirty="0">
                <a:solidFill>
                  <a:schemeClr val="bg2">
                    <a:lumMod val="75000"/>
                  </a:schemeClr>
                </a:solidFill>
              </a:rPr>
              <a:t>BEFORE </a:t>
            </a:r>
            <a:r>
              <a:rPr lang="fr-FR" altLang="en-US" dirty="0">
                <a:solidFill>
                  <a:schemeClr val="bg2">
                    <a:lumMod val="75000"/>
                  </a:schemeClr>
                </a:solidFill>
              </a:rPr>
              <a:t>the attending physician initiates the PEP Treatment, </a:t>
            </a:r>
            <a:r>
              <a:rPr lang="fr-FR" altLang="en-US" dirty="0" err="1">
                <a:solidFill>
                  <a:schemeClr val="bg2">
                    <a:lumMod val="75000"/>
                  </a:schemeClr>
                </a:solidFill>
              </a:rPr>
              <a:t>he</a:t>
            </a:r>
            <a:r>
              <a:rPr lang="fr-FR" altLang="en-US" dirty="0">
                <a:solidFill>
                  <a:schemeClr val="bg2">
                    <a:lumMod val="75000"/>
                  </a:schemeClr>
                </a:solidFill>
              </a:rPr>
              <a:t> /</a:t>
            </a:r>
            <a:r>
              <a:rPr lang="fr-FR" altLang="en-US" dirty="0" err="1">
                <a:solidFill>
                  <a:schemeClr val="bg2">
                    <a:lumMod val="75000"/>
                  </a:schemeClr>
                </a:solidFill>
              </a:rPr>
              <a:t>she</a:t>
            </a:r>
            <a:r>
              <a:rPr lang="fr-FR" altLang="en-US" dirty="0">
                <a:solidFill>
                  <a:schemeClr val="bg2">
                    <a:lumMod val="75000"/>
                  </a:schemeClr>
                </a:solidFill>
              </a:rPr>
              <a:t> must first obtain the consent of the patient.</a:t>
            </a:r>
          </a:p>
          <a:p>
            <a:pPr>
              <a:lnSpc>
                <a:spcPct val="110000"/>
              </a:lnSpc>
              <a:buFont typeface="Wingdings" pitchFamily="2" charset="2"/>
              <a:buChar char="§"/>
            </a:pPr>
            <a:endParaRPr lang="fr-FR" altLang="en-US" b="1" dirty="0" smtClean="0">
              <a:solidFill>
                <a:schemeClr val="bg2">
                  <a:lumMod val="75000"/>
                </a:schemeClr>
              </a:solidFill>
            </a:endParaRPr>
          </a:p>
          <a:p>
            <a:pPr>
              <a:lnSpc>
                <a:spcPct val="110000"/>
              </a:lnSpc>
              <a:buFont typeface="Wingdings" pitchFamily="2" charset="2"/>
              <a:buChar char="§"/>
            </a:pPr>
            <a:endParaRPr lang="fr-FR" altLang="en-US" b="1" dirty="0">
              <a:solidFill>
                <a:schemeClr val="bg2">
                  <a:lumMod val="75000"/>
                </a:schemeClr>
              </a:solidFill>
            </a:endParaRPr>
          </a:p>
          <a:p>
            <a:pPr>
              <a:lnSpc>
                <a:spcPct val="110000"/>
              </a:lnSpc>
              <a:buFont typeface="Wingdings" pitchFamily="2" charset="2"/>
              <a:buChar char="§"/>
            </a:pPr>
            <a:r>
              <a:rPr lang="fr-FR" altLang="en-US" b="1" dirty="0">
                <a:solidFill>
                  <a:schemeClr val="bg2">
                    <a:lumMod val="75000"/>
                  </a:schemeClr>
                </a:solidFill>
              </a:rPr>
              <a:t>CONFIDENTIALITY: </a:t>
            </a:r>
            <a:r>
              <a:rPr lang="fr-FR" altLang="en-US" dirty="0" err="1">
                <a:solidFill>
                  <a:schemeClr val="bg2">
                    <a:lumMod val="75000"/>
                  </a:schemeClr>
                </a:solidFill>
              </a:rPr>
              <a:t>Yes</a:t>
            </a:r>
            <a:r>
              <a:rPr lang="fr-FR" altLang="en-US" dirty="0">
                <a:solidFill>
                  <a:schemeClr val="bg2">
                    <a:lumMod val="75000"/>
                  </a:schemeClr>
                </a:solidFill>
              </a:rPr>
              <a:t>, all information and documentation regarding HIV PEP and sexual assault incident or occupational accidents must </a:t>
            </a:r>
            <a:r>
              <a:rPr lang="fr-FR" altLang="en-US" dirty="0" err="1">
                <a:solidFill>
                  <a:schemeClr val="bg2">
                    <a:lumMod val="75000"/>
                  </a:schemeClr>
                </a:solidFill>
              </a:rPr>
              <a:t>be</a:t>
            </a:r>
            <a:r>
              <a:rPr lang="fr-FR" altLang="en-US" dirty="0">
                <a:solidFill>
                  <a:schemeClr val="bg2">
                    <a:lumMod val="75000"/>
                  </a:schemeClr>
                </a:solidFill>
              </a:rPr>
              <a:t> treated with the strictest confidentiality.</a:t>
            </a:r>
          </a:p>
          <a:p>
            <a:pPr marL="0" indent="0">
              <a:lnSpc>
                <a:spcPct val="110000"/>
              </a:lnSpc>
              <a:buNone/>
            </a:pPr>
            <a:endParaRPr lang="fr-FR" altLang="en-US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8" name="Title 7">
            <a:extLst>
              <a:ext uri="{FF2B5EF4-FFF2-40B4-BE49-F238E27FC236}">
                <a16:creationId xmlns="" xmlns:a16="http://schemas.microsoft.com/office/drawing/2014/main" id="{B7785F48-4DAB-403B-A159-6B092514A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210" y="879664"/>
            <a:ext cx="9256963" cy="796736"/>
          </a:xfrm>
        </p:spPr>
        <p:txBody>
          <a:bodyPr/>
          <a:lstStyle/>
          <a:p>
            <a:r>
              <a:rPr lang="en-US" dirty="0"/>
              <a:t>Is the Patient’s Consent required?</a:t>
            </a:r>
            <a:endParaRPr lang="en-US" sz="1600" i="1" dirty="0"/>
          </a:p>
        </p:txBody>
      </p:sp>
      <p:pic>
        <p:nvPicPr>
          <p:cNvPr id="7" name="Picture 6" descr="confidential.jpe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6587" y="3733800"/>
            <a:ext cx="3571875" cy="1285875"/>
          </a:xfrm>
          <a:prstGeom prst="rect">
            <a:avLst/>
          </a:prstGeom>
        </p:spPr>
      </p:pic>
      <p:pic>
        <p:nvPicPr>
          <p:cNvPr id="9" name="Picture 8" descr="used.jpe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792787" y="1752600"/>
            <a:ext cx="2924175" cy="15621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21394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0" hidden="1">
            <a:extLst>
              <a:ext uri="{FF2B5EF4-FFF2-40B4-BE49-F238E27FC236}">
                <a16:creationId xmlns="" xmlns:a16="http://schemas.microsoft.com/office/drawing/2014/main" id="{2E9E07DF-4A5F-454D-A31E-E329CB6BE22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88" y="1588"/>
          <a:ext cx="1588" cy="1588"/>
        </p:xfrm>
        <a:graphic>
          <a:graphicData uri="http://schemas.openxmlformats.org/presentationml/2006/ole">
            <p:oleObj spid="_x0000_s122883" name="think-cell Slide" r:id="rId4" imgW="360" imgH="360" progId="">
              <p:embed/>
            </p:oleObj>
          </a:graphicData>
        </a:graphic>
      </p:graphicFrame>
      <p:sp>
        <p:nvSpPr>
          <p:cNvPr id="10" name="Rectangle 9" hidden="1">
            <a:extLst>
              <a:ext uri="{FF2B5EF4-FFF2-40B4-BE49-F238E27FC236}">
                <a16:creationId xmlns="" xmlns:a16="http://schemas.microsoft.com/office/drawing/2014/main" id="{040E290E-104D-4FA2-901E-157BB37AECB6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="" xmlns:a16="http://schemas.microsoft.com/office/drawing/2014/main" id="{35BF8A0E-AC1E-42EA-8981-9D53FDFB8D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5210" y="1960563"/>
            <a:ext cx="9256963" cy="4207633"/>
          </a:xfrm>
        </p:spPr>
        <p:txBody>
          <a:bodyPr/>
          <a:lstStyle/>
          <a:p>
            <a:pPr>
              <a:lnSpc>
                <a:spcPct val="110000"/>
              </a:lnSpc>
              <a:buFont typeface="Wingdings" pitchFamily="2" charset="2"/>
              <a:buChar char="§"/>
            </a:pPr>
            <a:r>
              <a:rPr lang="fr-FR" altLang="en-US" dirty="0">
                <a:solidFill>
                  <a:schemeClr val="bg2">
                    <a:lumMod val="75000"/>
                  </a:schemeClr>
                </a:solidFill>
              </a:rPr>
              <a:t>UN HIV PEP Kits are available to </a:t>
            </a:r>
            <a:r>
              <a:rPr lang="fr-FR" altLang="en-US" b="1" i="1" dirty="0">
                <a:solidFill>
                  <a:schemeClr val="bg2">
                    <a:lumMod val="75000"/>
                  </a:schemeClr>
                </a:solidFill>
              </a:rPr>
              <a:t>all individuals with a United Nations </a:t>
            </a:r>
            <a:r>
              <a:rPr lang="fr-FR" altLang="en-US" b="1" i="1" dirty="0" err="1">
                <a:solidFill>
                  <a:schemeClr val="bg2">
                    <a:lumMod val="75000"/>
                  </a:schemeClr>
                </a:solidFill>
              </a:rPr>
              <a:t>agency</a:t>
            </a:r>
            <a:r>
              <a:rPr lang="fr-FR" altLang="en-US" b="1" i="1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fr-FR" altLang="en-US" b="1" i="1" dirty="0" err="1">
                <a:solidFill>
                  <a:schemeClr val="bg2">
                    <a:lumMod val="75000"/>
                  </a:schemeClr>
                </a:solidFill>
              </a:rPr>
              <a:t>contract</a:t>
            </a:r>
            <a:r>
              <a:rPr lang="fr-FR" altLang="en-US" b="1" i="1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fr-FR" altLang="en-US" dirty="0">
                <a:solidFill>
                  <a:schemeClr val="bg2">
                    <a:lumMod val="75000"/>
                  </a:schemeClr>
                </a:solidFill>
              </a:rPr>
              <a:t>and </a:t>
            </a:r>
            <a:r>
              <a:rPr lang="fr-FR" altLang="en-US" b="1" i="1" dirty="0">
                <a:solidFill>
                  <a:schemeClr val="bg2">
                    <a:lumMod val="75000"/>
                  </a:schemeClr>
                </a:solidFill>
              </a:rPr>
              <a:t>their </a:t>
            </a:r>
            <a:r>
              <a:rPr lang="fr-FR" altLang="en-US" b="1" i="1" dirty="0" err="1">
                <a:solidFill>
                  <a:schemeClr val="bg2">
                    <a:lumMod val="75000"/>
                  </a:schemeClr>
                </a:solidFill>
              </a:rPr>
              <a:t>spouses</a:t>
            </a:r>
            <a:r>
              <a:rPr lang="fr-FR" altLang="en-US" b="1" i="1" dirty="0">
                <a:solidFill>
                  <a:schemeClr val="bg2">
                    <a:lumMod val="75000"/>
                  </a:schemeClr>
                </a:solidFill>
              </a:rPr>
              <a:t> and </a:t>
            </a:r>
            <a:r>
              <a:rPr lang="fr-FR" altLang="en-US" b="1" i="1" dirty="0" err="1">
                <a:solidFill>
                  <a:schemeClr val="bg2">
                    <a:lumMod val="75000"/>
                  </a:schemeClr>
                </a:solidFill>
              </a:rPr>
              <a:t>dependent</a:t>
            </a:r>
            <a:r>
              <a:rPr lang="fr-FR" altLang="en-US" b="1" i="1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fr-FR" altLang="en-US" b="1" i="1" dirty="0" err="1">
                <a:solidFill>
                  <a:schemeClr val="bg2">
                    <a:lumMod val="75000"/>
                  </a:schemeClr>
                </a:solidFill>
              </a:rPr>
              <a:t>children</a:t>
            </a:r>
            <a:r>
              <a:rPr lang="fr-FR" altLang="en-US" dirty="0">
                <a:solidFill>
                  <a:schemeClr val="bg2">
                    <a:lumMod val="75000"/>
                  </a:schemeClr>
                </a:solidFill>
              </a:rPr>
              <a:t> who </a:t>
            </a:r>
            <a:r>
              <a:rPr lang="fr-FR" altLang="en-US" dirty="0" err="1">
                <a:solidFill>
                  <a:schemeClr val="bg2">
                    <a:lumMod val="75000"/>
                  </a:schemeClr>
                </a:solidFill>
              </a:rPr>
              <a:t>may</a:t>
            </a:r>
            <a:r>
              <a:rPr lang="fr-FR" altLang="en-US" dirty="0">
                <a:solidFill>
                  <a:schemeClr val="bg2">
                    <a:lumMod val="75000"/>
                  </a:schemeClr>
                </a:solidFill>
              </a:rPr>
              <a:t> have been </a:t>
            </a:r>
            <a:r>
              <a:rPr lang="fr-FR" altLang="en-US" dirty="0" err="1">
                <a:solidFill>
                  <a:schemeClr val="bg2">
                    <a:lumMod val="75000"/>
                  </a:schemeClr>
                </a:solidFill>
              </a:rPr>
              <a:t>accidentally</a:t>
            </a:r>
            <a:r>
              <a:rPr lang="fr-FR" altLang="en-US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fr-FR" altLang="en-US" dirty="0" err="1">
                <a:solidFill>
                  <a:schemeClr val="bg2">
                    <a:lumMod val="75000"/>
                  </a:schemeClr>
                </a:solidFill>
              </a:rPr>
              <a:t>exposed</a:t>
            </a:r>
            <a:r>
              <a:rPr lang="fr-FR" altLang="en-US" dirty="0">
                <a:solidFill>
                  <a:schemeClr val="bg2">
                    <a:lumMod val="75000"/>
                  </a:schemeClr>
                </a:solidFill>
              </a:rPr>
              <a:t> to HIV, </a:t>
            </a:r>
            <a:r>
              <a:rPr lang="fr-FR" altLang="en-US" b="1" i="1" dirty="0" err="1">
                <a:solidFill>
                  <a:schemeClr val="bg2">
                    <a:lumMod val="75000"/>
                  </a:schemeClr>
                </a:solidFill>
              </a:rPr>
              <a:t>regardless</a:t>
            </a:r>
            <a:r>
              <a:rPr lang="fr-FR" altLang="en-US" b="1" i="1" dirty="0">
                <a:solidFill>
                  <a:schemeClr val="bg2">
                    <a:lumMod val="75000"/>
                  </a:schemeClr>
                </a:solidFill>
              </a:rPr>
              <a:t> of </a:t>
            </a:r>
            <a:r>
              <a:rPr lang="fr-FR" altLang="en-US" b="1" i="1" dirty="0" err="1">
                <a:solidFill>
                  <a:schemeClr val="bg2">
                    <a:lumMod val="75000"/>
                  </a:schemeClr>
                </a:solidFill>
              </a:rPr>
              <a:t>means</a:t>
            </a:r>
            <a:r>
              <a:rPr lang="fr-FR" altLang="en-US" b="1" i="1" dirty="0">
                <a:solidFill>
                  <a:schemeClr val="bg2">
                    <a:lumMod val="75000"/>
                  </a:schemeClr>
                </a:solidFill>
              </a:rPr>
              <a:t> of exposure.</a:t>
            </a:r>
          </a:p>
          <a:p>
            <a:pPr>
              <a:lnSpc>
                <a:spcPct val="110000"/>
              </a:lnSpc>
              <a:buFont typeface="Wingdings" pitchFamily="2" charset="2"/>
              <a:buChar char="§"/>
            </a:pPr>
            <a:endParaRPr lang="fr-FR" altLang="en-US" dirty="0">
              <a:solidFill>
                <a:schemeClr val="bg2">
                  <a:lumMod val="75000"/>
                </a:schemeClr>
              </a:solidFill>
            </a:endParaRPr>
          </a:p>
          <a:p>
            <a:pPr>
              <a:lnSpc>
                <a:spcPct val="110000"/>
              </a:lnSpc>
              <a:buFont typeface="Wingdings" pitchFamily="2" charset="2"/>
              <a:buChar char="§"/>
            </a:pPr>
            <a:r>
              <a:rPr lang="fr-FR" altLang="en-US" dirty="0">
                <a:solidFill>
                  <a:schemeClr val="bg2">
                    <a:lumMod val="75000"/>
                  </a:schemeClr>
                </a:solidFill>
              </a:rPr>
              <a:t>The relevant </a:t>
            </a:r>
            <a:r>
              <a:rPr lang="fr-FR" altLang="en-US" dirty="0" err="1">
                <a:solidFill>
                  <a:schemeClr val="bg2">
                    <a:lumMod val="75000"/>
                  </a:schemeClr>
                </a:solidFill>
              </a:rPr>
              <a:t>fundamental</a:t>
            </a:r>
            <a:r>
              <a:rPr lang="fr-FR" altLang="en-US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fr-FR" altLang="en-US" dirty="0" err="1">
                <a:solidFill>
                  <a:schemeClr val="bg2">
                    <a:lumMod val="75000"/>
                  </a:schemeClr>
                </a:solidFill>
              </a:rPr>
              <a:t>principle</a:t>
            </a:r>
            <a:r>
              <a:rPr lang="fr-FR" altLang="en-US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fr-FR" altLang="en-US" dirty="0" err="1">
                <a:solidFill>
                  <a:schemeClr val="bg2">
                    <a:lumMod val="75000"/>
                  </a:schemeClr>
                </a:solidFill>
              </a:rPr>
              <a:t>is</a:t>
            </a:r>
            <a:r>
              <a:rPr lang="fr-FR" altLang="en-US" dirty="0">
                <a:solidFill>
                  <a:schemeClr val="bg2">
                    <a:lumMod val="75000"/>
                  </a:schemeClr>
                </a:solidFill>
              </a:rPr>
              <a:t> that UN Security Management System personnel and their </a:t>
            </a:r>
            <a:r>
              <a:rPr lang="fr-FR" altLang="en-US" dirty="0" err="1">
                <a:solidFill>
                  <a:schemeClr val="bg2">
                    <a:lumMod val="75000"/>
                  </a:schemeClr>
                </a:solidFill>
              </a:rPr>
              <a:t>eligible</a:t>
            </a:r>
            <a:r>
              <a:rPr lang="fr-FR" altLang="en-US" dirty="0">
                <a:solidFill>
                  <a:schemeClr val="bg2">
                    <a:lumMod val="75000"/>
                  </a:schemeClr>
                </a:solidFill>
              </a:rPr>
              <a:t> dependents </a:t>
            </a:r>
            <a:r>
              <a:rPr lang="fr-FR" altLang="en-US" dirty="0" err="1">
                <a:solidFill>
                  <a:schemeClr val="bg2">
                    <a:lumMod val="75000"/>
                  </a:schemeClr>
                </a:solidFill>
              </a:rPr>
              <a:t>should</a:t>
            </a:r>
            <a:r>
              <a:rPr lang="fr-FR" altLang="en-US" dirty="0">
                <a:solidFill>
                  <a:schemeClr val="bg2">
                    <a:lumMod val="75000"/>
                  </a:schemeClr>
                </a:solidFill>
              </a:rPr>
              <a:t> have </a:t>
            </a:r>
            <a:r>
              <a:rPr lang="fr-FR" altLang="en-US" dirty="0" err="1">
                <a:solidFill>
                  <a:schemeClr val="bg2">
                    <a:lumMod val="75000"/>
                  </a:schemeClr>
                </a:solidFill>
              </a:rPr>
              <a:t>rapid</a:t>
            </a:r>
            <a:r>
              <a:rPr lang="fr-FR" altLang="en-US" dirty="0">
                <a:solidFill>
                  <a:schemeClr val="bg2">
                    <a:lumMod val="75000"/>
                  </a:schemeClr>
                </a:solidFill>
              </a:rPr>
              <a:t> and </a:t>
            </a:r>
            <a:r>
              <a:rPr lang="fr-FR" altLang="en-US" dirty="0" err="1">
                <a:solidFill>
                  <a:schemeClr val="bg2">
                    <a:lumMod val="75000"/>
                  </a:schemeClr>
                </a:solidFill>
              </a:rPr>
              <a:t>reliable</a:t>
            </a:r>
            <a:r>
              <a:rPr lang="fr-FR" altLang="en-US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fr-FR" altLang="en-US" dirty="0" err="1">
                <a:solidFill>
                  <a:schemeClr val="bg2">
                    <a:lumMod val="75000"/>
                  </a:schemeClr>
                </a:solidFill>
              </a:rPr>
              <a:t>access</a:t>
            </a:r>
            <a:r>
              <a:rPr lang="fr-FR" altLang="en-US" dirty="0">
                <a:solidFill>
                  <a:schemeClr val="bg2">
                    <a:lumMod val="75000"/>
                  </a:schemeClr>
                </a:solidFill>
              </a:rPr>
              <a:t> to PEP </a:t>
            </a:r>
            <a:r>
              <a:rPr lang="fr-FR" altLang="en-US" dirty="0" err="1">
                <a:solidFill>
                  <a:schemeClr val="bg2">
                    <a:lumMod val="75000"/>
                  </a:schemeClr>
                </a:solidFill>
              </a:rPr>
              <a:t>treatment</a:t>
            </a:r>
            <a:r>
              <a:rPr lang="fr-FR" altLang="en-US" dirty="0">
                <a:solidFill>
                  <a:schemeClr val="bg2">
                    <a:lumMod val="75000"/>
                  </a:schemeClr>
                </a:solidFill>
              </a:rPr>
              <a:t>, if </a:t>
            </a:r>
            <a:r>
              <a:rPr lang="fr-FR" altLang="en-US" dirty="0" err="1">
                <a:solidFill>
                  <a:schemeClr val="bg2">
                    <a:lumMod val="75000"/>
                  </a:schemeClr>
                </a:solidFill>
              </a:rPr>
              <a:t>required</a:t>
            </a:r>
            <a:r>
              <a:rPr lang="fr-FR" altLang="en-US" dirty="0">
                <a:solidFill>
                  <a:schemeClr val="bg2">
                    <a:lumMod val="75000"/>
                  </a:schemeClr>
                </a:solidFill>
              </a:rPr>
              <a:t>, as a </a:t>
            </a:r>
            <a:r>
              <a:rPr lang="fr-FR" altLang="en-US" dirty="0" err="1">
                <a:solidFill>
                  <a:schemeClr val="bg2">
                    <a:lumMod val="75000"/>
                  </a:schemeClr>
                </a:solidFill>
              </a:rPr>
              <a:t>means</a:t>
            </a:r>
            <a:r>
              <a:rPr lang="fr-FR" altLang="en-US" dirty="0">
                <a:solidFill>
                  <a:schemeClr val="bg2">
                    <a:lumMod val="75000"/>
                  </a:schemeClr>
                </a:solidFill>
              </a:rPr>
              <a:t> of </a:t>
            </a:r>
            <a:r>
              <a:rPr lang="fr-FR" altLang="en-US" dirty="0" err="1">
                <a:solidFill>
                  <a:schemeClr val="bg2">
                    <a:lumMod val="75000"/>
                  </a:schemeClr>
                </a:solidFill>
              </a:rPr>
              <a:t>managing</a:t>
            </a:r>
            <a:r>
              <a:rPr lang="fr-FR" altLang="en-US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fr-FR" altLang="en-US" dirty="0" err="1">
                <a:solidFill>
                  <a:schemeClr val="bg2">
                    <a:lumMod val="75000"/>
                  </a:schemeClr>
                </a:solidFill>
              </a:rPr>
              <a:t>personal</a:t>
            </a:r>
            <a:r>
              <a:rPr lang="fr-FR" altLang="en-US" dirty="0">
                <a:solidFill>
                  <a:schemeClr val="bg2">
                    <a:lumMod val="75000"/>
                  </a:schemeClr>
                </a:solidFill>
              </a:rPr>
              <a:t> and </a:t>
            </a:r>
            <a:r>
              <a:rPr lang="fr-FR" altLang="en-US" dirty="0" err="1">
                <a:solidFill>
                  <a:schemeClr val="bg2">
                    <a:lumMod val="75000"/>
                  </a:schemeClr>
                </a:solidFill>
              </a:rPr>
              <a:t>organizational</a:t>
            </a:r>
            <a:r>
              <a:rPr lang="fr-FR" altLang="en-US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fr-FR" altLang="en-US" dirty="0" err="1">
                <a:solidFill>
                  <a:schemeClr val="bg2">
                    <a:lumMod val="75000"/>
                  </a:schemeClr>
                </a:solidFill>
              </a:rPr>
              <a:t>risks</a:t>
            </a:r>
            <a:r>
              <a:rPr lang="fr-FR" altLang="en-US" dirty="0">
                <a:solidFill>
                  <a:schemeClr val="bg2">
                    <a:lumMod val="75000"/>
                  </a:schemeClr>
                </a:solidFill>
              </a:rPr>
              <a:t>.</a:t>
            </a:r>
          </a:p>
          <a:p>
            <a:pPr>
              <a:lnSpc>
                <a:spcPct val="110000"/>
              </a:lnSpc>
              <a:buFont typeface="Wingdings" pitchFamily="2" charset="2"/>
              <a:buChar char="§"/>
            </a:pPr>
            <a:endParaRPr lang="fr-FR" altLang="en-US" dirty="0">
              <a:solidFill>
                <a:schemeClr val="bg2">
                  <a:lumMod val="75000"/>
                </a:schemeClr>
              </a:solidFill>
            </a:endParaRPr>
          </a:p>
          <a:p>
            <a:pPr>
              <a:lnSpc>
                <a:spcPct val="110000"/>
              </a:lnSpc>
              <a:buFont typeface="Wingdings" pitchFamily="2" charset="2"/>
              <a:buChar char="§"/>
            </a:pPr>
            <a:r>
              <a:rPr lang="fr-FR" altLang="en-US" dirty="0">
                <a:solidFill>
                  <a:schemeClr val="bg2">
                    <a:lumMod val="75000"/>
                  </a:schemeClr>
                </a:solidFill>
              </a:rPr>
              <a:t>Post-Exposure </a:t>
            </a:r>
            <a:r>
              <a:rPr lang="fr-FR" altLang="en-US" dirty="0" err="1">
                <a:solidFill>
                  <a:schemeClr val="bg2">
                    <a:lumMod val="75000"/>
                  </a:schemeClr>
                </a:solidFill>
              </a:rPr>
              <a:t>Prophylaxis</a:t>
            </a:r>
            <a:r>
              <a:rPr lang="fr-FR" altLang="en-US" dirty="0">
                <a:solidFill>
                  <a:schemeClr val="bg2">
                    <a:lumMod val="75000"/>
                  </a:schemeClr>
                </a:solidFill>
              </a:rPr>
              <a:t> (PEP) Kits are available for the </a:t>
            </a:r>
            <a:r>
              <a:rPr lang="fr-FR" altLang="en-US" dirty="0" err="1">
                <a:solidFill>
                  <a:schemeClr val="bg2">
                    <a:lumMod val="75000"/>
                  </a:schemeClr>
                </a:solidFill>
              </a:rPr>
              <a:t>immediate</a:t>
            </a:r>
            <a:r>
              <a:rPr lang="fr-FR" altLang="en-US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fr-FR" altLang="en-US" dirty="0" err="1">
                <a:solidFill>
                  <a:schemeClr val="bg2">
                    <a:lumMod val="75000"/>
                  </a:schemeClr>
                </a:solidFill>
              </a:rPr>
              <a:t>treatment</a:t>
            </a:r>
            <a:r>
              <a:rPr lang="fr-FR" altLang="en-US" dirty="0">
                <a:solidFill>
                  <a:schemeClr val="bg2">
                    <a:lumMod val="75000"/>
                  </a:schemeClr>
                </a:solidFill>
              </a:rPr>
              <a:t> of UN Security Management System personnel (</a:t>
            </a:r>
            <a:r>
              <a:rPr lang="fr-FR" altLang="en-US" dirty="0" err="1">
                <a:solidFill>
                  <a:schemeClr val="bg2">
                    <a:lumMod val="75000"/>
                  </a:schemeClr>
                </a:solidFill>
              </a:rPr>
              <a:t>including</a:t>
            </a:r>
            <a:r>
              <a:rPr lang="fr-FR" altLang="en-US" dirty="0">
                <a:solidFill>
                  <a:schemeClr val="bg2">
                    <a:lumMod val="75000"/>
                  </a:schemeClr>
                </a:solidFill>
              </a:rPr>
              <a:t> long-</a:t>
            </a:r>
            <a:r>
              <a:rPr lang="fr-FR" altLang="en-US" dirty="0" err="1">
                <a:solidFill>
                  <a:schemeClr val="bg2">
                    <a:lumMod val="75000"/>
                  </a:schemeClr>
                </a:solidFill>
              </a:rPr>
              <a:t>term</a:t>
            </a:r>
            <a:r>
              <a:rPr lang="fr-FR" altLang="en-US" dirty="0">
                <a:solidFill>
                  <a:schemeClr val="bg2">
                    <a:lumMod val="75000"/>
                  </a:schemeClr>
                </a:solidFill>
              </a:rPr>
              <a:t>, short-</a:t>
            </a:r>
            <a:r>
              <a:rPr lang="fr-FR" altLang="en-US" dirty="0" err="1">
                <a:solidFill>
                  <a:schemeClr val="bg2">
                    <a:lumMod val="75000"/>
                  </a:schemeClr>
                </a:solidFill>
              </a:rPr>
              <a:t>term</a:t>
            </a:r>
            <a:r>
              <a:rPr lang="fr-FR" altLang="en-US" dirty="0">
                <a:solidFill>
                  <a:schemeClr val="bg2">
                    <a:lumMod val="75000"/>
                  </a:schemeClr>
                </a:solidFill>
              </a:rPr>
              <a:t>, SSA and </a:t>
            </a:r>
            <a:r>
              <a:rPr lang="fr-FR" altLang="en-US" dirty="0" err="1">
                <a:solidFill>
                  <a:schemeClr val="bg2">
                    <a:lumMod val="75000"/>
                  </a:schemeClr>
                </a:solidFill>
              </a:rPr>
              <a:t>others</a:t>
            </a:r>
            <a:r>
              <a:rPr lang="fr-FR" altLang="en-US" dirty="0">
                <a:solidFill>
                  <a:schemeClr val="bg2">
                    <a:lumMod val="75000"/>
                  </a:schemeClr>
                </a:solidFill>
              </a:rPr>
              <a:t>) and </a:t>
            </a:r>
            <a:r>
              <a:rPr lang="fr-FR" altLang="en-US" dirty="0" err="1">
                <a:solidFill>
                  <a:schemeClr val="bg2">
                    <a:lumMod val="75000"/>
                  </a:schemeClr>
                </a:solidFill>
              </a:rPr>
              <a:t>eligible</a:t>
            </a:r>
            <a:r>
              <a:rPr lang="fr-FR" altLang="en-US" dirty="0">
                <a:solidFill>
                  <a:schemeClr val="bg2">
                    <a:lumMod val="75000"/>
                  </a:schemeClr>
                </a:solidFill>
              </a:rPr>
              <a:t> dependents, who </a:t>
            </a:r>
            <a:r>
              <a:rPr lang="fr-FR" altLang="en-US" dirty="0" err="1">
                <a:solidFill>
                  <a:schemeClr val="bg2">
                    <a:lumMod val="75000"/>
                  </a:schemeClr>
                </a:solidFill>
              </a:rPr>
              <a:t>may</a:t>
            </a:r>
            <a:r>
              <a:rPr lang="fr-FR" altLang="en-US" dirty="0">
                <a:solidFill>
                  <a:schemeClr val="bg2">
                    <a:lumMod val="75000"/>
                  </a:schemeClr>
                </a:solidFill>
              </a:rPr>
              <a:t> have been </a:t>
            </a:r>
            <a:r>
              <a:rPr lang="fr-FR" altLang="en-US" dirty="0" err="1">
                <a:solidFill>
                  <a:schemeClr val="bg2">
                    <a:lumMod val="75000"/>
                  </a:schemeClr>
                </a:solidFill>
              </a:rPr>
              <a:t>exposed</a:t>
            </a:r>
            <a:r>
              <a:rPr lang="fr-FR" altLang="en-US" dirty="0">
                <a:solidFill>
                  <a:schemeClr val="bg2">
                    <a:lumMod val="75000"/>
                  </a:schemeClr>
                </a:solidFill>
              </a:rPr>
              <a:t> to HIV infection, </a:t>
            </a:r>
            <a:r>
              <a:rPr lang="fr-FR" altLang="en-US" dirty="0" err="1">
                <a:solidFill>
                  <a:schemeClr val="bg2">
                    <a:lumMod val="75000"/>
                  </a:schemeClr>
                </a:solidFill>
              </a:rPr>
              <a:t>regardless</a:t>
            </a:r>
            <a:r>
              <a:rPr lang="fr-FR" altLang="en-US" dirty="0">
                <a:solidFill>
                  <a:schemeClr val="bg2">
                    <a:lumMod val="75000"/>
                  </a:schemeClr>
                </a:solidFill>
              </a:rPr>
              <a:t> of </a:t>
            </a:r>
            <a:r>
              <a:rPr lang="fr-FR" altLang="en-US" dirty="0" err="1">
                <a:solidFill>
                  <a:schemeClr val="bg2">
                    <a:lumMod val="75000"/>
                  </a:schemeClr>
                </a:solidFill>
              </a:rPr>
              <a:t>means</a:t>
            </a:r>
            <a:r>
              <a:rPr lang="fr-FR" altLang="en-US" dirty="0">
                <a:solidFill>
                  <a:schemeClr val="bg2">
                    <a:lumMod val="75000"/>
                  </a:schemeClr>
                </a:solidFill>
              </a:rPr>
              <a:t> of exposure. </a:t>
            </a:r>
          </a:p>
        </p:txBody>
      </p:sp>
      <p:sp>
        <p:nvSpPr>
          <p:cNvPr id="8" name="Title 7">
            <a:extLst>
              <a:ext uri="{FF2B5EF4-FFF2-40B4-BE49-F238E27FC236}">
                <a16:creationId xmlns="" xmlns:a16="http://schemas.microsoft.com/office/drawing/2014/main" id="{B7785F48-4DAB-403B-A159-6B092514A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210" y="879664"/>
            <a:ext cx="9256963" cy="796736"/>
          </a:xfrm>
        </p:spPr>
        <p:txBody>
          <a:bodyPr/>
          <a:lstStyle/>
          <a:p>
            <a:r>
              <a:rPr lang="en-US" dirty="0"/>
              <a:t>Who is Eligible for UN HIV PEP Kit</a:t>
            </a:r>
            <a:endParaRPr lang="en-US" sz="1600" i="1" dirty="0"/>
          </a:p>
        </p:txBody>
      </p:sp>
    </p:spTree>
    <p:extLst>
      <p:ext uri="{BB962C8B-B14F-4D97-AF65-F5344CB8AC3E}">
        <p14:creationId xmlns="" xmlns:p14="http://schemas.microsoft.com/office/powerpoint/2010/main" val="1262301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0" hidden="1">
            <a:extLst>
              <a:ext uri="{FF2B5EF4-FFF2-40B4-BE49-F238E27FC236}">
                <a16:creationId xmlns="" xmlns:a16="http://schemas.microsoft.com/office/drawing/2014/main" id="{2E9E07DF-4A5F-454D-A31E-E329CB6BE22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88" y="1588"/>
          <a:ext cx="1588" cy="1588"/>
        </p:xfrm>
        <a:graphic>
          <a:graphicData uri="http://schemas.openxmlformats.org/presentationml/2006/ole">
            <p:oleObj spid="_x0000_s123907" name="think-cell Slide" r:id="rId4" imgW="360" imgH="360" progId="">
              <p:embed/>
            </p:oleObj>
          </a:graphicData>
        </a:graphic>
      </p:graphicFrame>
      <p:sp>
        <p:nvSpPr>
          <p:cNvPr id="10" name="Rectangle 9" hidden="1">
            <a:extLst>
              <a:ext uri="{FF2B5EF4-FFF2-40B4-BE49-F238E27FC236}">
                <a16:creationId xmlns="" xmlns:a16="http://schemas.microsoft.com/office/drawing/2014/main" id="{040E290E-104D-4FA2-901E-157BB37AECB6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="" xmlns:a16="http://schemas.microsoft.com/office/drawing/2014/main" id="{35BF8A0E-AC1E-42EA-8981-9D53FDFB8D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5210" y="1960563"/>
            <a:ext cx="9256963" cy="4207633"/>
          </a:xfrm>
        </p:spPr>
        <p:txBody>
          <a:bodyPr/>
          <a:lstStyle/>
          <a:p>
            <a:pPr>
              <a:lnSpc>
                <a:spcPct val="110000"/>
              </a:lnSpc>
              <a:buFont typeface="Wingdings" pitchFamily="2" charset="2"/>
              <a:buChar char="§"/>
            </a:pPr>
            <a:r>
              <a:rPr lang="fr-FR" altLang="en-US" dirty="0">
                <a:solidFill>
                  <a:schemeClr val="bg2">
                    <a:lumMod val="75000"/>
                  </a:schemeClr>
                </a:solidFill>
              </a:rPr>
              <a:t>The selection and validation of the PEP kit contents are </a:t>
            </a:r>
            <a:r>
              <a:rPr lang="fr-FR" altLang="en-US" dirty="0" err="1">
                <a:solidFill>
                  <a:schemeClr val="bg2">
                    <a:lumMod val="75000"/>
                  </a:schemeClr>
                </a:solidFill>
              </a:rPr>
              <a:t>coordinated</a:t>
            </a:r>
            <a:r>
              <a:rPr lang="fr-FR" altLang="en-US" dirty="0">
                <a:solidFill>
                  <a:schemeClr val="bg2">
                    <a:lumMod val="75000"/>
                  </a:schemeClr>
                </a:solidFill>
              </a:rPr>
              <a:t> by DHMOSH with UN Medical </a:t>
            </a:r>
            <a:r>
              <a:rPr lang="fr-FR" altLang="en-US" dirty="0" err="1">
                <a:solidFill>
                  <a:schemeClr val="bg2">
                    <a:lumMod val="75000"/>
                  </a:schemeClr>
                </a:solidFill>
              </a:rPr>
              <a:t>Directors</a:t>
            </a:r>
            <a:r>
              <a:rPr lang="fr-FR" altLang="en-US" dirty="0">
                <a:solidFill>
                  <a:schemeClr val="bg2">
                    <a:lumMod val="75000"/>
                  </a:schemeClr>
                </a:solidFill>
              </a:rPr>
              <a:t> and </a:t>
            </a:r>
            <a:r>
              <a:rPr lang="fr-FR" altLang="en-US" dirty="0" err="1">
                <a:solidFill>
                  <a:schemeClr val="bg2">
                    <a:lumMod val="75000"/>
                  </a:schemeClr>
                </a:solidFill>
              </a:rPr>
              <a:t>other</a:t>
            </a:r>
            <a:r>
              <a:rPr lang="fr-FR" altLang="en-US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fr-FR" altLang="en-US" dirty="0" err="1">
                <a:solidFill>
                  <a:schemeClr val="bg2">
                    <a:lumMod val="75000"/>
                  </a:schemeClr>
                </a:solidFill>
              </a:rPr>
              <a:t>stakeholders</a:t>
            </a:r>
            <a:r>
              <a:rPr lang="fr-FR" altLang="en-US" dirty="0">
                <a:solidFill>
                  <a:schemeClr val="bg2">
                    <a:lumMod val="75000"/>
                  </a:schemeClr>
                </a:solidFill>
              </a:rPr>
              <a:t>.</a:t>
            </a:r>
          </a:p>
          <a:p>
            <a:pPr>
              <a:lnSpc>
                <a:spcPct val="110000"/>
              </a:lnSpc>
              <a:buFont typeface="Wingdings" pitchFamily="2" charset="2"/>
              <a:buChar char="§"/>
            </a:pPr>
            <a:endParaRPr lang="fr-FR" altLang="en-US" dirty="0">
              <a:solidFill>
                <a:schemeClr val="bg2">
                  <a:lumMod val="75000"/>
                </a:schemeClr>
              </a:solidFill>
            </a:endParaRPr>
          </a:p>
          <a:p>
            <a:pPr>
              <a:lnSpc>
                <a:spcPct val="110000"/>
              </a:lnSpc>
              <a:buFont typeface="Wingdings" pitchFamily="2" charset="2"/>
              <a:buChar char="§"/>
            </a:pPr>
            <a:endParaRPr lang="fr-FR" altLang="en-US" dirty="0">
              <a:solidFill>
                <a:schemeClr val="bg2">
                  <a:lumMod val="75000"/>
                </a:schemeClr>
              </a:solidFill>
            </a:endParaRPr>
          </a:p>
          <a:p>
            <a:pPr>
              <a:lnSpc>
                <a:spcPct val="110000"/>
              </a:lnSpc>
              <a:buFont typeface="Wingdings" pitchFamily="2" charset="2"/>
              <a:buChar char="§"/>
            </a:pPr>
            <a:r>
              <a:rPr lang="fr-FR" altLang="en-US" dirty="0">
                <a:solidFill>
                  <a:schemeClr val="bg2">
                    <a:lumMod val="75000"/>
                  </a:schemeClr>
                </a:solidFill>
              </a:rPr>
              <a:t>DHMOSH </a:t>
            </a:r>
            <a:r>
              <a:rPr lang="fr-FR" altLang="en-US" dirty="0" err="1">
                <a:solidFill>
                  <a:schemeClr val="bg2">
                    <a:lumMod val="75000"/>
                  </a:schemeClr>
                </a:solidFill>
              </a:rPr>
              <a:t>coordinates</a:t>
            </a:r>
            <a:r>
              <a:rPr lang="fr-FR" altLang="en-US" dirty="0">
                <a:solidFill>
                  <a:schemeClr val="bg2">
                    <a:lumMod val="75000"/>
                  </a:schemeClr>
                </a:solidFill>
              </a:rPr>
              <a:t> the </a:t>
            </a:r>
            <a:r>
              <a:rPr lang="fr-FR" altLang="en-US" dirty="0" err="1">
                <a:solidFill>
                  <a:schemeClr val="bg2">
                    <a:lumMod val="75000"/>
                  </a:schemeClr>
                </a:solidFill>
              </a:rPr>
              <a:t>procurement</a:t>
            </a:r>
            <a:r>
              <a:rPr lang="fr-FR" altLang="en-US" dirty="0">
                <a:solidFill>
                  <a:schemeClr val="bg2">
                    <a:lumMod val="75000"/>
                  </a:schemeClr>
                </a:solidFill>
              </a:rPr>
              <a:t> and distribution of PEP kits to </a:t>
            </a:r>
            <a:r>
              <a:rPr lang="fr-FR" altLang="en-US" dirty="0" err="1">
                <a:solidFill>
                  <a:schemeClr val="bg2">
                    <a:lumMod val="75000"/>
                  </a:schemeClr>
                </a:solidFill>
              </a:rPr>
              <a:t>duty</a:t>
            </a:r>
            <a:r>
              <a:rPr lang="fr-FR" altLang="en-US" dirty="0">
                <a:solidFill>
                  <a:schemeClr val="bg2">
                    <a:lumMod val="75000"/>
                  </a:schemeClr>
                </a:solidFill>
              </a:rPr>
              <a:t> stations with UNDSS and countries UN senior management team/Office of the Designated Official (DO)</a:t>
            </a:r>
          </a:p>
          <a:p>
            <a:pPr>
              <a:lnSpc>
                <a:spcPct val="110000"/>
              </a:lnSpc>
              <a:buFont typeface="Wingdings" pitchFamily="2" charset="2"/>
              <a:buChar char="§"/>
            </a:pPr>
            <a:endParaRPr lang="fr-FR" altLang="en-US" dirty="0">
              <a:solidFill>
                <a:schemeClr val="bg2">
                  <a:lumMod val="75000"/>
                </a:schemeClr>
              </a:solidFill>
            </a:endParaRPr>
          </a:p>
          <a:p>
            <a:pPr>
              <a:lnSpc>
                <a:spcPct val="110000"/>
              </a:lnSpc>
              <a:buFont typeface="Wingdings" pitchFamily="2" charset="2"/>
              <a:buChar char="§"/>
            </a:pPr>
            <a:r>
              <a:rPr lang="fr-FR" altLang="en-US" dirty="0" err="1">
                <a:solidFill>
                  <a:schemeClr val="bg2">
                    <a:lumMod val="75000"/>
                  </a:schemeClr>
                </a:solidFill>
              </a:rPr>
              <a:t>Some</a:t>
            </a:r>
            <a:r>
              <a:rPr lang="fr-FR" altLang="en-US" dirty="0">
                <a:solidFill>
                  <a:schemeClr val="bg2">
                    <a:lumMod val="75000"/>
                  </a:schemeClr>
                </a:solidFill>
              </a:rPr>
              <a:t> UN </a:t>
            </a:r>
            <a:r>
              <a:rPr lang="fr-FR" altLang="en-US" dirty="0" err="1">
                <a:solidFill>
                  <a:schemeClr val="bg2">
                    <a:lumMod val="75000"/>
                  </a:schemeClr>
                </a:solidFill>
              </a:rPr>
              <a:t>Peacekeeping</a:t>
            </a:r>
            <a:r>
              <a:rPr lang="fr-FR" altLang="en-US" dirty="0">
                <a:solidFill>
                  <a:schemeClr val="bg2">
                    <a:lumMod val="75000"/>
                  </a:schemeClr>
                </a:solidFill>
              </a:rPr>
              <a:t> Missions are </a:t>
            </a:r>
            <a:r>
              <a:rPr lang="fr-FR" altLang="en-US" dirty="0" err="1">
                <a:solidFill>
                  <a:schemeClr val="bg2">
                    <a:lumMod val="75000"/>
                  </a:schemeClr>
                </a:solidFill>
              </a:rPr>
              <a:t>currently</a:t>
            </a:r>
            <a:r>
              <a:rPr lang="fr-FR" altLang="en-US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fr-FR" altLang="en-US" dirty="0" err="1">
                <a:solidFill>
                  <a:schemeClr val="bg2">
                    <a:lumMod val="75000"/>
                  </a:schemeClr>
                </a:solidFill>
              </a:rPr>
              <a:t>doing</a:t>
            </a:r>
            <a:r>
              <a:rPr lang="fr-FR" altLang="en-US" dirty="0">
                <a:solidFill>
                  <a:schemeClr val="bg2">
                    <a:lumMod val="75000"/>
                  </a:schemeClr>
                </a:solidFill>
              </a:rPr>
              <a:t> direct </a:t>
            </a:r>
            <a:r>
              <a:rPr lang="fr-FR" altLang="en-US" dirty="0" err="1">
                <a:solidFill>
                  <a:schemeClr val="bg2">
                    <a:lumMod val="75000"/>
                  </a:schemeClr>
                </a:solidFill>
              </a:rPr>
              <a:t>procurement</a:t>
            </a:r>
            <a:r>
              <a:rPr lang="fr-FR" altLang="en-US" dirty="0">
                <a:solidFill>
                  <a:schemeClr val="bg2">
                    <a:lumMod val="75000"/>
                  </a:schemeClr>
                </a:solidFill>
              </a:rPr>
              <a:t> of their PEP Kits.</a:t>
            </a:r>
          </a:p>
        </p:txBody>
      </p:sp>
      <p:sp>
        <p:nvSpPr>
          <p:cNvPr id="8" name="Title 7">
            <a:extLst>
              <a:ext uri="{FF2B5EF4-FFF2-40B4-BE49-F238E27FC236}">
                <a16:creationId xmlns="" xmlns:a16="http://schemas.microsoft.com/office/drawing/2014/main" id="{B7785F48-4DAB-403B-A159-6B092514A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210" y="879664"/>
            <a:ext cx="9256963" cy="796736"/>
          </a:xfrm>
        </p:spPr>
        <p:txBody>
          <a:bodyPr/>
          <a:lstStyle/>
          <a:p>
            <a:r>
              <a:rPr lang="en-US" dirty="0"/>
              <a:t>Procurement and distribution of PEP kits</a:t>
            </a:r>
          </a:p>
        </p:txBody>
      </p:sp>
    </p:spTree>
    <p:extLst>
      <p:ext uri="{BB962C8B-B14F-4D97-AF65-F5344CB8AC3E}">
        <p14:creationId xmlns="" xmlns:p14="http://schemas.microsoft.com/office/powerpoint/2010/main" val="2428138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0" hidden="1">
            <a:extLst>
              <a:ext uri="{FF2B5EF4-FFF2-40B4-BE49-F238E27FC236}">
                <a16:creationId xmlns="" xmlns:a16="http://schemas.microsoft.com/office/drawing/2014/main" id="{2E9E07DF-4A5F-454D-A31E-E329CB6BE22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88" y="1588"/>
          <a:ext cx="1588" cy="1588"/>
        </p:xfrm>
        <a:graphic>
          <a:graphicData uri="http://schemas.openxmlformats.org/presentationml/2006/ole">
            <p:oleObj spid="_x0000_s124931" name="think-cell Slide" r:id="rId4" imgW="360" imgH="360" progId="">
              <p:embed/>
            </p:oleObj>
          </a:graphicData>
        </a:graphic>
      </p:graphicFrame>
      <p:sp>
        <p:nvSpPr>
          <p:cNvPr id="10" name="Rectangle 9" hidden="1">
            <a:extLst>
              <a:ext uri="{FF2B5EF4-FFF2-40B4-BE49-F238E27FC236}">
                <a16:creationId xmlns="" xmlns:a16="http://schemas.microsoft.com/office/drawing/2014/main" id="{040E290E-104D-4FA2-901E-157BB37AECB6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8" name="Title 7">
            <a:extLst>
              <a:ext uri="{FF2B5EF4-FFF2-40B4-BE49-F238E27FC236}">
                <a16:creationId xmlns="" xmlns:a16="http://schemas.microsoft.com/office/drawing/2014/main" id="{B7785F48-4DAB-403B-A159-6B092514A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210" y="879664"/>
            <a:ext cx="9256963" cy="796736"/>
          </a:xfrm>
        </p:spPr>
        <p:txBody>
          <a:bodyPr/>
          <a:lstStyle/>
          <a:p>
            <a:r>
              <a:rPr lang="en-US" dirty="0"/>
              <a:t>Country-Level PEP Kit Management Structure</a:t>
            </a:r>
          </a:p>
        </p:txBody>
      </p:sp>
      <p:sp>
        <p:nvSpPr>
          <p:cNvPr id="9" name="Left Brace 8">
            <a:extLst>
              <a:ext uri="{FF2B5EF4-FFF2-40B4-BE49-F238E27FC236}">
                <a16:creationId xmlns="" xmlns:a16="http://schemas.microsoft.com/office/drawing/2014/main" id="{D7A375B3-4611-CB49-902F-3AAED44379FE}"/>
              </a:ext>
            </a:extLst>
          </p:cNvPr>
          <p:cNvSpPr/>
          <p:nvPr/>
        </p:nvSpPr>
        <p:spPr>
          <a:xfrm rot="5400000">
            <a:off x="4520659" y="256128"/>
            <a:ext cx="796736" cy="8209280"/>
          </a:xfrm>
          <a:prstGeom prst="leftBrace">
            <a:avLst>
              <a:gd name="adj1" fmla="val 21269"/>
              <a:gd name="adj2" fmla="val 53314"/>
            </a:avLst>
          </a:prstGeom>
          <a:ln w="254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C406B70D-442F-0F4E-B2CF-9970926E5CE0}"/>
              </a:ext>
            </a:extLst>
          </p:cNvPr>
          <p:cNvSpPr/>
          <p:nvPr/>
        </p:nvSpPr>
        <p:spPr bwMode="auto">
          <a:xfrm>
            <a:off x="164147" y="4800600"/>
            <a:ext cx="1379198" cy="77216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1" hangingPunct="1">
              <a:defRPr/>
            </a:pPr>
            <a:r>
              <a:rPr lang="en-US" sz="1100" b="1" dirty="0">
                <a:solidFill>
                  <a:srgbClr val="3CBBE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 Location A</a:t>
            </a:r>
          </a:p>
          <a:p>
            <a:pPr algn="ctr" eaLnBrk="1" hangingPunct="1">
              <a:defRPr/>
            </a:pPr>
            <a:endParaRPr lang="en-US" sz="1100" b="1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defRPr/>
            </a:pPr>
            <a:r>
              <a:rPr lang="en-US" sz="11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Custodian Alternate</a:t>
            </a:r>
            <a:endParaRPr lang="en-GB" sz="11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4F78D956-3C90-4C44-AE6D-EA9738376D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7235" y="4800600"/>
            <a:ext cx="1379198" cy="786459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2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2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2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100" b="1" dirty="0">
                <a:solidFill>
                  <a:srgbClr val="3CBBE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 Location B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100" b="1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1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Custodian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1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Alternate</a:t>
            </a:r>
            <a:endParaRPr lang="en-GB" altLang="en-US" sz="11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660BC214-8589-D04D-A18F-1DC2F3DAF9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0323" y="4800600"/>
            <a:ext cx="1379198" cy="772160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2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2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2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100" b="1" dirty="0">
                <a:solidFill>
                  <a:srgbClr val="3CBBE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 Location C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100" b="1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1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Custodian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1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Alternate</a:t>
            </a:r>
            <a:endParaRPr lang="en-GB" altLang="en-US" sz="11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64DA14FB-9650-374E-A892-664706F7D9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43411" y="4800600"/>
            <a:ext cx="1379198" cy="787759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2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2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2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100" b="1" dirty="0">
                <a:solidFill>
                  <a:srgbClr val="3CBBE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 Location D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100" b="1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1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Custodian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1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Alternate</a:t>
            </a:r>
            <a:endParaRPr lang="en-GB" altLang="en-US" sz="11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2FACAF0D-AE74-2C4E-A08C-5B771A1059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36499" y="4800600"/>
            <a:ext cx="1379198" cy="786459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2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2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2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100" b="1" dirty="0">
                <a:solidFill>
                  <a:srgbClr val="3CBBE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 Location E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100" b="1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1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Custodian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1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Alternate</a:t>
            </a:r>
            <a:endParaRPr lang="en-GB" altLang="en-US" sz="11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61EDD958-F5FF-5F4E-AA87-C88E6FE393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29587" y="4800600"/>
            <a:ext cx="1379198" cy="772160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2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2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2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100" b="1" dirty="0">
                <a:solidFill>
                  <a:srgbClr val="3CBBE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 Location F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100" b="1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1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Custodian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1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Alternate</a:t>
            </a:r>
            <a:endParaRPr lang="en-GB" altLang="en-US" sz="11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="" xmlns:a16="http://schemas.microsoft.com/office/drawing/2014/main" id="{A4D49651-36C0-EF43-BB1B-834C35C52710}"/>
              </a:ext>
            </a:extLst>
          </p:cNvPr>
          <p:cNvCxnSpPr>
            <a:cxnSpLocks/>
          </p:cNvCxnSpPr>
          <p:nvPr/>
        </p:nvCxnSpPr>
        <p:spPr>
          <a:xfrm>
            <a:off x="2448528" y="4367602"/>
            <a:ext cx="0" cy="467737"/>
          </a:xfrm>
          <a:prstGeom prst="straightConnector1">
            <a:avLst/>
          </a:prstGeom>
          <a:ln w="19050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A8737266-A205-524B-8137-15907DAAE452}"/>
              </a:ext>
            </a:extLst>
          </p:cNvPr>
          <p:cNvSpPr/>
          <p:nvPr/>
        </p:nvSpPr>
        <p:spPr bwMode="auto">
          <a:xfrm>
            <a:off x="3887787" y="1961511"/>
            <a:ext cx="1544320" cy="35109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en-US" sz="11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Designated Official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="" xmlns:a16="http://schemas.microsoft.com/office/drawing/2014/main" id="{B6053ADF-8D7D-4C4D-9E61-959C598E3EF2}"/>
              </a:ext>
            </a:extLst>
          </p:cNvPr>
          <p:cNvCxnSpPr/>
          <p:nvPr/>
        </p:nvCxnSpPr>
        <p:spPr>
          <a:xfrm>
            <a:off x="4659947" y="2334981"/>
            <a:ext cx="0" cy="325120"/>
          </a:xfrm>
          <a:prstGeom prst="straightConnector1">
            <a:avLst/>
          </a:prstGeom>
          <a:ln w="19050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="" xmlns:a16="http://schemas.microsoft.com/office/drawing/2014/main" id="{20A989F7-C4E7-5C49-AF6A-382B2C6372DF}"/>
              </a:ext>
            </a:extLst>
          </p:cNvPr>
          <p:cNvSpPr/>
          <p:nvPr/>
        </p:nvSpPr>
        <p:spPr bwMode="auto">
          <a:xfrm>
            <a:off x="3887787" y="3469281"/>
            <a:ext cx="1544320" cy="416919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1" hangingPunct="1">
              <a:defRPr/>
            </a:pPr>
            <a:r>
              <a:rPr lang="en-US" sz="11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Country</a:t>
            </a:r>
          </a:p>
          <a:p>
            <a:pPr algn="ctr" eaLnBrk="1" hangingPunct="1">
              <a:defRPr/>
            </a:pPr>
            <a:r>
              <a:rPr lang="en-US" sz="11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PEP Kit Manager</a:t>
            </a:r>
            <a:endParaRPr lang="en-GB" sz="1100" b="1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="" xmlns:a16="http://schemas.microsoft.com/office/drawing/2014/main" id="{15F2F6D9-920A-EC4B-B9F3-C07B6F9FCB05}"/>
              </a:ext>
            </a:extLst>
          </p:cNvPr>
          <p:cNvSpPr/>
          <p:nvPr/>
        </p:nvSpPr>
        <p:spPr bwMode="auto">
          <a:xfrm>
            <a:off x="3887787" y="2682481"/>
            <a:ext cx="1544320" cy="416919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1" hangingPunct="1">
              <a:defRPr/>
            </a:pPr>
            <a:r>
              <a:rPr lang="en-US" sz="11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Security Management Team</a:t>
            </a:r>
            <a:endParaRPr lang="en-GB" sz="1100" b="1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="" xmlns:a16="http://schemas.microsoft.com/office/drawing/2014/main" id="{B77CD9B1-0B9D-CE43-A723-C40065E859EC}"/>
              </a:ext>
            </a:extLst>
          </p:cNvPr>
          <p:cNvCxnSpPr/>
          <p:nvPr/>
        </p:nvCxnSpPr>
        <p:spPr>
          <a:xfrm>
            <a:off x="4659947" y="3121780"/>
            <a:ext cx="0" cy="325120"/>
          </a:xfrm>
          <a:prstGeom prst="straightConnector1">
            <a:avLst/>
          </a:prstGeom>
          <a:ln w="19050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itle 1">
            <a:extLst>
              <a:ext uri="{FF2B5EF4-FFF2-40B4-BE49-F238E27FC236}">
                <a16:creationId xmlns="" xmlns:a16="http://schemas.microsoft.com/office/drawing/2014/main" id="{0F7BCB74-3D21-4F40-8F30-2B59D41C2223}"/>
              </a:ext>
            </a:extLst>
          </p:cNvPr>
          <p:cNvSpPr txBox="1">
            <a:spLocks/>
          </p:cNvSpPr>
          <p:nvPr/>
        </p:nvSpPr>
        <p:spPr>
          <a:xfrm>
            <a:off x="448627" y="5999479"/>
            <a:ext cx="8859520" cy="325121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lIns="0" tIns="0" rIns="0" bIns="48774" rtlCol="0" anchor="b" anchorCtr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/>
          <a:p>
            <a:pPr marL="0" marR="0" lvl="0" indent="0" algn="ctr" defTabSz="97548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i="1" dirty="0">
                <a:solidFill>
                  <a:srgbClr val="80878A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Alternate Custodian are required to ensure availability of a custodian at all time and to ensure continuous access to the HIV PEP</a:t>
            </a:r>
            <a:endParaRPr kumimoji="0" lang="en-GB" sz="1100" i="1" u="none" strike="noStrike" kern="1200" cap="none" spc="0" normalizeH="0" baseline="0" noProof="0" dirty="0">
              <a:ln>
                <a:noFill/>
              </a:ln>
              <a:solidFill>
                <a:srgbClr val="80878A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="" xmlns:a16="http://schemas.microsoft.com/office/drawing/2014/main" id="{170FE9DC-4035-484F-8ADF-4574761938C4}"/>
              </a:ext>
            </a:extLst>
          </p:cNvPr>
          <p:cNvCxnSpPr>
            <a:cxnSpLocks/>
          </p:cNvCxnSpPr>
          <p:nvPr/>
        </p:nvCxnSpPr>
        <p:spPr>
          <a:xfrm>
            <a:off x="4039922" y="4367602"/>
            <a:ext cx="0" cy="467737"/>
          </a:xfrm>
          <a:prstGeom prst="straightConnector1">
            <a:avLst/>
          </a:prstGeom>
          <a:ln w="19050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="" xmlns:a16="http://schemas.microsoft.com/office/drawing/2014/main" id="{295946A1-03AE-004F-AD12-AE95375142D5}"/>
              </a:ext>
            </a:extLst>
          </p:cNvPr>
          <p:cNvCxnSpPr>
            <a:cxnSpLocks/>
          </p:cNvCxnSpPr>
          <p:nvPr/>
        </p:nvCxnSpPr>
        <p:spPr>
          <a:xfrm>
            <a:off x="5633010" y="4367602"/>
            <a:ext cx="0" cy="467737"/>
          </a:xfrm>
          <a:prstGeom prst="straightConnector1">
            <a:avLst/>
          </a:prstGeom>
          <a:ln w="19050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="" xmlns:a16="http://schemas.microsoft.com/office/drawing/2014/main" id="{2BDC73BD-928D-A042-A727-07A17ACE324F}"/>
              </a:ext>
            </a:extLst>
          </p:cNvPr>
          <p:cNvCxnSpPr>
            <a:cxnSpLocks/>
          </p:cNvCxnSpPr>
          <p:nvPr/>
        </p:nvCxnSpPr>
        <p:spPr>
          <a:xfrm>
            <a:off x="7226098" y="4367602"/>
            <a:ext cx="0" cy="467737"/>
          </a:xfrm>
          <a:prstGeom prst="straightConnector1">
            <a:avLst/>
          </a:prstGeom>
          <a:ln w="19050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4114198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500"/>
                            </p:stCondLst>
                            <p:childTnLst>
                              <p:par>
                                <p:cTn id="6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/>
      <p:bldP spid="13" grpId="0"/>
      <p:bldP spid="14" grpId="0"/>
      <p:bldP spid="15" grpId="0"/>
      <p:bldP spid="16" grpId="0"/>
      <p:bldP spid="17" grpId="0"/>
      <p:bldP spid="22" grpId="0" animBg="1"/>
      <p:bldP spid="24" grpId="0" animBg="1"/>
      <p:bldP spid="2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0" hidden="1">
            <a:extLst>
              <a:ext uri="{FF2B5EF4-FFF2-40B4-BE49-F238E27FC236}">
                <a16:creationId xmlns="" xmlns:a16="http://schemas.microsoft.com/office/drawing/2014/main" id="{2E9E07DF-4A5F-454D-A31E-E329CB6BE22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88" y="1588"/>
          <a:ext cx="1588" cy="1588"/>
        </p:xfrm>
        <a:graphic>
          <a:graphicData uri="http://schemas.openxmlformats.org/presentationml/2006/ole">
            <p:oleObj spid="_x0000_s125956" name="think-cell Slide" r:id="rId4" imgW="360" imgH="360" progId="">
              <p:embed/>
            </p:oleObj>
          </a:graphicData>
        </a:graphic>
      </p:graphicFrame>
      <p:sp>
        <p:nvSpPr>
          <p:cNvPr id="10" name="Rectangle 9" hidden="1">
            <a:extLst>
              <a:ext uri="{FF2B5EF4-FFF2-40B4-BE49-F238E27FC236}">
                <a16:creationId xmlns="" xmlns:a16="http://schemas.microsoft.com/office/drawing/2014/main" id="{040E290E-104D-4FA2-901E-157BB37AECB6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="" xmlns:a16="http://schemas.microsoft.com/office/drawing/2014/main" id="{35BF8A0E-AC1E-42EA-8981-9D53FDFB8D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5210" y="1960563"/>
            <a:ext cx="5461377" cy="4207633"/>
          </a:xfrm>
        </p:spPr>
        <p:txBody>
          <a:bodyPr/>
          <a:lstStyle/>
          <a:p>
            <a:pPr>
              <a:lnSpc>
                <a:spcPct val="110000"/>
              </a:lnSpc>
              <a:buFont typeface="Wingdings" pitchFamily="2" charset="2"/>
              <a:buChar char="§"/>
            </a:pPr>
            <a:r>
              <a:rPr lang="fr-FR" altLang="en-US" dirty="0">
                <a:solidFill>
                  <a:schemeClr val="bg2">
                    <a:lumMod val="75000"/>
                  </a:schemeClr>
                </a:solidFill>
              </a:rPr>
              <a:t>In all countries receiving PEP kits, must ensure that the PEP Annex has been included in the country security plans all their country.</a:t>
            </a:r>
            <a:br>
              <a:rPr lang="fr-FR" altLang="en-US" dirty="0">
                <a:solidFill>
                  <a:schemeClr val="bg2">
                    <a:lumMod val="75000"/>
                  </a:schemeClr>
                </a:solidFill>
              </a:rPr>
            </a:br>
            <a:endParaRPr lang="fr-FR" altLang="en-US" dirty="0">
              <a:solidFill>
                <a:schemeClr val="bg2">
                  <a:lumMod val="75000"/>
                </a:schemeClr>
              </a:solidFill>
            </a:endParaRPr>
          </a:p>
          <a:p>
            <a:pPr>
              <a:lnSpc>
                <a:spcPct val="110000"/>
              </a:lnSpc>
              <a:buFont typeface="Wingdings" pitchFamily="2" charset="2"/>
              <a:buChar char="§"/>
            </a:pPr>
            <a:r>
              <a:rPr lang="fr-FR" altLang="en-US" dirty="0">
                <a:solidFill>
                  <a:schemeClr val="bg2">
                    <a:lumMod val="75000"/>
                  </a:schemeClr>
                </a:solidFill>
              </a:rPr>
              <a:t> Must ensure the PEP kits manager has been designated for the country</a:t>
            </a:r>
            <a:br>
              <a:rPr lang="fr-FR" altLang="en-US" dirty="0">
                <a:solidFill>
                  <a:schemeClr val="bg2">
                    <a:lumMod val="75000"/>
                  </a:schemeClr>
                </a:solidFill>
              </a:rPr>
            </a:br>
            <a:endParaRPr lang="fr-FR" altLang="en-US" dirty="0">
              <a:solidFill>
                <a:schemeClr val="bg2">
                  <a:lumMod val="75000"/>
                </a:schemeClr>
              </a:solidFill>
            </a:endParaRPr>
          </a:p>
          <a:p>
            <a:pPr>
              <a:lnSpc>
                <a:spcPct val="110000"/>
              </a:lnSpc>
              <a:buFont typeface="Wingdings" pitchFamily="2" charset="2"/>
              <a:buChar char="§"/>
            </a:pPr>
            <a:r>
              <a:rPr lang="fr-FR" altLang="en-US" dirty="0">
                <a:solidFill>
                  <a:schemeClr val="bg2">
                    <a:lumMod val="75000"/>
                  </a:schemeClr>
                </a:solidFill>
              </a:rPr>
              <a:t>The UN Designated Official and UN Security Management team will coordinate the selection of Country PEP manager</a:t>
            </a:r>
          </a:p>
        </p:txBody>
      </p:sp>
      <p:sp>
        <p:nvSpPr>
          <p:cNvPr id="8" name="Title 7">
            <a:extLst>
              <a:ext uri="{FF2B5EF4-FFF2-40B4-BE49-F238E27FC236}">
                <a16:creationId xmlns="" xmlns:a16="http://schemas.microsoft.com/office/drawing/2014/main" id="{B7785F48-4DAB-403B-A159-6B092514A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210" y="879664"/>
            <a:ext cx="9256963" cy="796736"/>
          </a:xfrm>
        </p:spPr>
        <p:txBody>
          <a:bodyPr/>
          <a:lstStyle/>
          <a:p>
            <a:r>
              <a:rPr lang="en-US" dirty="0"/>
              <a:t>Role of Country Management</a:t>
            </a:r>
          </a:p>
        </p:txBody>
      </p:sp>
      <p:pic>
        <p:nvPicPr>
          <p:cNvPr id="6" name="Picture 5" descr="leaders.jpe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868987" y="1752600"/>
            <a:ext cx="3505200" cy="27432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04303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0" hidden="1">
            <a:extLst>
              <a:ext uri="{FF2B5EF4-FFF2-40B4-BE49-F238E27FC236}">
                <a16:creationId xmlns="" xmlns:a16="http://schemas.microsoft.com/office/drawing/2014/main" id="{2E9E07DF-4A5F-454D-A31E-E329CB6BE22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88" y="1588"/>
          <a:ext cx="1588" cy="1588"/>
        </p:xfrm>
        <a:graphic>
          <a:graphicData uri="http://schemas.openxmlformats.org/presentationml/2006/ole">
            <p:oleObj spid="_x0000_s126980" name="think-cell Slide" r:id="rId4" imgW="360" imgH="360" progId="">
              <p:embed/>
            </p:oleObj>
          </a:graphicData>
        </a:graphic>
      </p:graphicFrame>
      <p:sp>
        <p:nvSpPr>
          <p:cNvPr id="10" name="Rectangle 9" hidden="1">
            <a:extLst>
              <a:ext uri="{FF2B5EF4-FFF2-40B4-BE49-F238E27FC236}">
                <a16:creationId xmlns="" xmlns:a16="http://schemas.microsoft.com/office/drawing/2014/main" id="{040E290E-104D-4FA2-901E-157BB37AECB6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="" xmlns:a16="http://schemas.microsoft.com/office/drawing/2014/main" id="{35BF8A0E-AC1E-42EA-8981-9D53FDFB8D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5210" y="1960563"/>
            <a:ext cx="6223377" cy="4207633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Responsible for all PEP kits sent to the duty stations and the country.</a:t>
            </a:r>
          </a:p>
          <a:p>
            <a:pPr>
              <a:buFont typeface="Wingdings" pitchFamily="2" charset="2"/>
              <a:buChar char="§"/>
            </a:pPr>
            <a:endParaRPr lang="en-US" dirty="0">
              <a:solidFill>
                <a:schemeClr val="bg2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Send a confirmation of receipt of PEP kits for the country to: </a:t>
            </a:r>
            <a:endParaRPr lang="en-US" dirty="0" smtClean="0">
              <a:solidFill>
                <a:schemeClr val="bg2">
                  <a:lumMod val="75000"/>
                </a:schemeClr>
              </a:solidFill>
            </a:endParaRPr>
          </a:p>
          <a:p>
            <a:pPr>
              <a:buNone/>
            </a:pPr>
            <a:r>
              <a:rPr lang="en-US" dirty="0" smtClean="0"/>
              <a:t>       </a:t>
            </a:r>
            <a:r>
              <a:rPr lang="en-US" dirty="0" smtClean="0">
                <a:hlinkClick r:id="rId5"/>
              </a:rPr>
              <a:t>dos-dhmosh-hiv@un.org</a:t>
            </a:r>
            <a:r>
              <a:rPr lang="en-US" dirty="0" smtClean="0"/>
              <a:t> </a:t>
            </a:r>
            <a:endParaRPr lang="en-US" dirty="0"/>
          </a:p>
          <a:p>
            <a:pPr algn="ctr">
              <a:buNone/>
            </a:pPr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                 </a:t>
            </a:r>
            <a:endParaRPr lang="en-US" dirty="0">
              <a:solidFill>
                <a:schemeClr val="bg2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Ensure that PEP kit custodian have been designated for all UN locations/duty stations in their respective country and provided them with PEP kits.</a:t>
            </a:r>
          </a:p>
          <a:p>
            <a:pPr>
              <a:buFont typeface="Wingdings" pitchFamily="2" charset="2"/>
              <a:buChar char="§"/>
            </a:pPr>
            <a:endParaRPr lang="en-US" dirty="0">
              <a:solidFill>
                <a:schemeClr val="bg2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Ensure that all selected PEP kits custodians have designated alternates or deputies.</a:t>
            </a:r>
          </a:p>
          <a:p>
            <a:pPr>
              <a:buFont typeface="Wingdings" pitchFamily="2" charset="2"/>
              <a:buChar char="§"/>
            </a:pPr>
            <a:endParaRPr lang="en-US" dirty="0">
              <a:solidFill>
                <a:schemeClr val="bg2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Ensure that all PEP kits custodians in the country have undergone training on their roles and responsibilities.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pPr>
              <a:buFont typeface="Wingdings" pitchFamily="2" charset="2"/>
              <a:buChar char="§"/>
            </a:pPr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="" xmlns:a16="http://schemas.microsoft.com/office/drawing/2014/main" id="{B7785F48-4DAB-403B-A159-6B092514A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210" y="879664"/>
            <a:ext cx="9256963" cy="796736"/>
          </a:xfrm>
        </p:spPr>
        <p:txBody>
          <a:bodyPr/>
          <a:lstStyle/>
          <a:p>
            <a:r>
              <a:rPr lang="en-US" dirty="0"/>
              <a:t>Role of Country PEP Management</a:t>
            </a:r>
          </a:p>
        </p:txBody>
      </p:sp>
      <p:pic>
        <p:nvPicPr>
          <p:cNvPr id="6" name="Picture 5" descr="roles.jpe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707187" y="2133600"/>
            <a:ext cx="2438400" cy="344275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22122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0" hidden="1">
            <a:extLst>
              <a:ext uri="{FF2B5EF4-FFF2-40B4-BE49-F238E27FC236}">
                <a16:creationId xmlns="" xmlns:a16="http://schemas.microsoft.com/office/drawing/2014/main" id="{2E9E07DF-4A5F-454D-A31E-E329CB6BE22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91850619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p:oleObj spid="_x0000_s58430" name="think-cell Slide" r:id="rId4" imgW="360" imgH="360" progId="">
              <p:embed/>
            </p:oleObj>
          </a:graphicData>
        </a:graphic>
      </p:graphicFrame>
      <p:sp>
        <p:nvSpPr>
          <p:cNvPr id="10" name="Rectangle 9" hidden="1">
            <a:extLst>
              <a:ext uri="{FF2B5EF4-FFF2-40B4-BE49-F238E27FC236}">
                <a16:creationId xmlns="" xmlns:a16="http://schemas.microsoft.com/office/drawing/2014/main" id="{040E290E-104D-4FA2-901E-157BB37AECB6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="" xmlns:a16="http://schemas.microsoft.com/office/drawing/2014/main" id="{35BF8A0E-AC1E-42EA-8981-9D53FDFB8D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5210" y="1960563"/>
            <a:ext cx="5156577" cy="4207633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altLang="en-US" dirty="0">
                <a:solidFill>
                  <a:schemeClr val="bg2">
                    <a:lumMod val="75000"/>
                  </a:schemeClr>
                </a:solidFill>
              </a:rPr>
              <a:t>The main objective of PEP is prevention of </a:t>
            </a:r>
            <a:r>
              <a:rPr lang="en-US" altLang="en-US" b="1" dirty="0">
                <a:solidFill>
                  <a:schemeClr val="bg2">
                    <a:lumMod val="75000"/>
                  </a:schemeClr>
                </a:solidFill>
              </a:rPr>
              <a:t>HIV infection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altLang="en-US" dirty="0">
                <a:solidFill>
                  <a:schemeClr val="bg2">
                    <a:lumMod val="75000"/>
                  </a:schemeClr>
                </a:solidFill>
              </a:rPr>
              <a:t>It is an emergency medical response for an individual exposed to HIV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altLang="en-US" dirty="0">
                <a:solidFill>
                  <a:schemeClr val="bg2">
                    <a:lumMod val="75000"/>
                  </a:schemeClr>
                </a:solidFill>
              </a:rPr>
              <a:t>Consists of medications, laboratory tests and counseling services to the exposed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altLang="en-US" dirty="0">
                <a:solidFill>
                  <a:schemeClr val="bg2">
                    <a:lumMod val="75000"/>
                  </a:schemeClr>
                </a:solidFill>
              </a:rPr>
              <a:t>Must be initiated as soon as possible from time of possible HIV exposure and can be given </a:t>
            </a:r>
            <a:r>
              <a:rPr lang="en-US" altLang="en-US" dirty="0" smtClean="0">
                <a:solidFill>
                  <a:schemeClr val="bg2">
                    <a:lumMod val="75000"/>
                  </a:schemeClr>
                </a:solidFill>
              </a:rPr>
              <a:t>within 72 </a:t>
            </a:r>
            <a:r>
              <a:rPr lang="en-US" altLang="en-US" dirty="0">
                <a:solidFill>
                  <a:schemeClr val="bg2">
                    <a:lumMod val="75000"/>
                  </a:schemeClr>
                </a:solidFill>
              </a:rPr>
              <a:t>hours after exposure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altLang="en-US" dirty="0">
                <a:solidFill>
                  <a:schemeClr val="bg2">
                    <a:lumMod val="75000"/>
                  </a:schemeClr>
                </a:solidFill>
              </a:rPr>
              <a:t>HIV PEP Antiretroviral Medications must be taken daily for 28 days.</a:t>
            </a:r>
          </a:p>
          <a:p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="" xmlns:a16="http://schemas.microsoft.com/office/drawing/2014/main" id="{B7785F48-4DAB-403B-A159-6B092514A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210" y="879664"/>
            <a:ext cx="9256963" cy="796736"/>
          </a:xfrm>
        </p:spPr>
        <p:txBody>
          <a:bodyPr/>
          <a:lstStyle/>
          <a:p>
            <a:r>
              <a:rPr lang="en-US" dirty="0"/>
              <a:t>What is HIV Post-Exposure Prophylaxis?</a:t>
            </a:r>
            <a:endParaRPr lang="en-US" sz="1600" dirty="0"/>
          </a:p>
        </p:txBody>
      </p:sp>
      <p:sp>
        <p:nvSpPr>
          <p:cNvPr id="58432" name="AutoShape 64" descr="The New Mexico HIV-Hepatitis-STD Online Resource Guid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8434" name="AutoShape 66" descr="https://www.chasebrexton.org/sites/default/files/Infographics-02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14" name="Picture 13" descr="Infographics-0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945187" y="1905000"/>
            <a:ext cx="3200400" cy="32004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11084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0" hidden="1">
            <a:extLst>
              <a:ext uri="{FF2B5EF4-FFF2-40B4-BE49-F238E27FC236}">
                <a16:creationId xmlns="" xmlns:a16="http://schemas.microsoft.com/office/drawing/2014/main" id="{2E9E07DF-4A5F-454D-A31E-E329CB6BE22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88" y="1588"/>
          <a:ext cx="1588" cy="1588"/>
        </p:xfrm>
        <a:graphic>
          <a:graphicData uri="http://schemas.openxmlformats.org/presentationml/2006/ole">
            <p:oleObj spid="_x0000_s128004" name="think-cell Slide" r:id="rId4" imgW="360" imgH="360" progId="">
              <p:embed/>
            </p:oleObj>
          </a:graphicData>
        </a:graphic>
      </p:graphicFrame>
      <p:sp>
        <p:nvSpPr>
          <p:cNvPr id="10" name="Rectangle 9" hidden="1">
            <a:extLst>
              <a:ext uri="{FF2B5EF4-FFF2-40B4-BE49-F238E27FC236}">
                <a16:creationId xmlns="" xmlns:a16="http://schemas.microsoft.com/office/drawing/2014/main" id="{040E290E-104D-4FA2-901E-157BB37AECB6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="" xmlns:a16="http://schemas.microsoft.com/office/drawing/2014/main" id="{35BF8A0E-AC1E-42EA-8981-9D53FDFB8D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5210" y="1960563"/>
            <a:ext cx="5918577" cy="4207633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Ensure that PEP kits in all UN locations are safety kept under tamper-proof and hygienic conditions, and follow manufacturers storage recommendations.</a:t>
            </a:r>
          </a:p>
          <a:p>
            <a:pPr>
              <a:buFont typeface="Wingdings" pitchFamily="2" charset="2"/>
              <a:buChar char="§"/>
            </a:pPr>
            <a:endParaRPr lang="en-US" dirty="0">
              <a:solidFill>
                <a:schemeClr val="bg2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Ensure that expired PEP kits are collected and safely destroyed </a:t>
            </a:r>
            <a:br>
              <a:rPr lang="en-US" dirty="0">
                <a:solidFill>
                  <a:schemeClr val="bg2">
                    <a:lumMod val="75000"/>
                  </a:schemeClr>
                </a:solidFill>
              </a:rPr>
            </a:b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(or returned to WHO Medical Services, Geneva, for destruction).</a:t>
            </a:r>
          </a:p>
          <a:p>
            <a:pPr>
              <a:buFont typeface="Wingdings" pitchFamily="2" charset="2"/>
              <a:buChar char="§"/>
            </a:pPr>
            <a:endParaRPr lang="en-US" dirty="0">
              <a:solidFill>
                <a:schemeClr val="bg2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Ensure that PEP kit custodians contact list has been shared with all UN personnel in the country through most commonly used communications channels- emails. Security bulletin etc.</a:t>
            </a:r>
          </a:p>
          <a:p>
            <a:pPr>
              <a:buFont typeface="Wingdings" pitchFamily="2" charset="2"/>
              <a:buChar char="§"/>
            </a:pPr>
            <a:endParaRPr lang="en-US" dirty="0">
              <a:solidFill>
                <a:schemeClr val="bg2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Ensure that staffs are provided with PEP kit information through UN HIV orientation and other staff briefings.</a:t>
            </a:r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="" xmlns:a16="http://schemas.microsoft.com/office/drawing/2014/main" id="{B7785F48-4DAB-403B-A159-6B092514A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210" y="879664"/>
            <a:ext cx="9256963" cy="796736"/>
          </a:xfrm>
        </p:spPr>
        <p:txBody>
          <a:bodyPr/>
          <a:lstStyle/>
          <a:p>
            <a:r>
              <a:rPr lang="en-US" dirty="0"/>
              <a:t>Role of Country PEP Management</a:t>
            </a:r>
          </a:p>
        </p:txBody>
      </p:sp>
      <p:pic>
        <p:nvPicPr>
          <p:cNvPr id="6" name="Picture 5" descr="roles.jpe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707187" y="2133600"/>
            <a:ext cx="2438400" cy="344275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43642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0" hidden="1">
            <a:extLst>
              <a:ext uri="{FF2B5EF4-FFF2-40B4-BE49-F238E27FC236}">
                <a16:creationId xmlns="" xmlns:a16="http://schemas.microsoft.com/office/drawing/2014/main" id="{2E9E07DF-4A5F-454D-A31E-E329CB6BE22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88" y="1588"/>
          <a:ext cx="1588" cy="1588"/>
        </p:xfrm>
        <a:graphic>
          <a:graphicData uri="http://schemas.openxmlformats.org/presentationml/2006/ole">
            <p:oleObj spid="_x0000_s129027" name="think-cell Slide" r:id="rId4" imgW="360" imgH="360" progId="">
              <p:embed/>
            </p:oleObj>
          </a:graphicData>
        </a:graphic>
      </p:graphicFrame>
      <p:sp>
        <p:nvSpPr>
          <p:cNvPr id="10" name="Rectangle 9" hidden="1">
            <a:extLst>
              <a:ext uri="{FF2B5EF4-FFF2-40B4-BE49-F238E27FC236}">
                <a16:creationId xmlns="" xmlns:a16="http://schemas.microsoft.com/office/drawing/2014/main" id="{040E290E-104D-4FA2-901E-157BB37AECB6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="" xmlns:a16="http://schemas.microsoft.com/office/drawing/2014/main" id="{35BF8A0E-AC1E-42EA-8981-9D53FDFB8D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5210" y="1752601"/>
            <a:ext cx="6147177" cy="4415596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Provide PEP services to all clients based on the PEP guidelines and country management protocol.</a:t>
            </a:r>
          </a:p>
          <a:p>
            <a:pPr>
              <a:buFont typeface="Wingdings" pitchFamily="2" charset="2"/>
              <a:buChar char="§"/>
            </a:pPr>
            <a:endParaRPr lang="en-US" dirty="0">
              <a:solidFill>
                <a:schemeClr val="bg2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For every PEP kit used, must complete a MANDATORY report form and send to UN Division of Healthcare Management and Occupational Safety and Health New York at </a:t>
            </a:r>
            <a:endParaRPr lang="en-US" dirty="0" smtClean="0">
              <a:solidFill>
                <a:schemeClr val="bg2">
                  <a:lumMod val="75000"/>
                </a:schemeClr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    </a:t>
            </a:r>
            <a:r>
              <a:rPr lang="en-US" dirty="0" smtClean="0">
                <a:solidFill>
                  <a:schemeClr val="tx1"/>
                </a:solidFill>
              </a:rPr>
              <a:t>dos-dhmosh-hiv@un.org</a:t>
            </a:r>
            <a:endParaRPr lang="en-US" dirty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§"/>
            </a:pPr>
            <a:endParaRPr lang="en-US" dirty="0">
              <a:solidFill>
                <a:schemeClr val="bg2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Must send request for replacement of used PEP kit through their country manager to </a:t>
            </a:r>
            <a:r>
              <a:rPr lang="en-US" dirty="0" smtClean="0">
                <a:solidFill>
                  <a:schemeClr val="tx1"/>
                </a:solidFill>
              </a:rPr>
              <a:t>dos-dhmosh-hiv@un.org 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immediately after usage.</a:t>
            </a:r>
          </a:p>
          <a:p>
            <a:pPr>
              <a:buFont typeface="Wingdings" pitchFamily="2" charset="2"/>
              <a:buChar char="§"/>
            </a:pPr>
            <a:endParaRPr lang="en-US" dirty="0">
              <a:solidFill>
                <a:schemeClr val="bg2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Provide PEP kit users the option to receive follow-up support from UN Division of Healthcare Management and Occupational Safety and Health New York </a:t>
            </a:r>
          </a:p>
        </p:txBody>
      </p:sp>
      <p:sp>
        <p:nvSpPr>
          <p:cNvPr id="8" name="Title 7">
            <a:extLst>
              <a:ext uri="{FF2B5EF4-FFF2-40B4-BE49-F238E27FC236}">
                <a16:creationId xmlns="" xmlns:a16="http://schemas.microsoft.com/office/drawing/2014/main" id="{B7785F48-4DAB-403B-A159-6B092514A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187" y="685800"/>
            <a:ext cx="9256963" cy="796736"/>
          </a:xfrm>
        </p:spPr>
        <p:txBody>
          <a:bodyPr/>
          <a:lstStyle/>
          <a:p>
            <a:r>
              <a:rPr lang="en-US" dirty="0"/>
              <a:t>Role of PEP Kit Custodian</a:t>
            </a:r>
          </a:p>
        </p:txBody>
      </p:sp>
      <p:pic>
        <p:nvPicPr>
          <p:cNvPr id="6" name="Picture 5" descr="roles.jpe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707187" y="2133600"/>
            <a:ext cx="2438400" cy="344275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66586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0" hidden="1">
            <a:extLst>
              <a:ext uri="{FF2B5EF4-FFF2-40B4-BE49-F238E27FC236}">
                <a16:creationId xmlns="" xmlns:a16="http://schemas.microsoft.com/office/drawing/2014/main" id="{2E9E07DF-4A5F-454D-A31E-E329CB6BE22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88" y="1588"/>
          <a:ext cx="1588" cy="1588"/>
        </p:xfrm>
        <a:graphic>
          <a:graphicData uri="http://schemas.openxmlformats.org/presentationml/2006/ole">
            <p:oleObj spid="_x0000_s130051" name="think-cell Slide" r:id="rId4" imgW="360" imgH="360" progId="">
              <p:embed/>
            </p:oleObj>
          </a:graphicData>
        </a:graphic>
      </p:graphicFrame>
      <p:sp>
        <p:nvSpPr>
          <p:cNvPr id="10" name="Rectangle 9" hidden="1">
            <a:extLst>
              <a:ext uri="{FF2B5EF4-FFF2-40B4-BE49-F238E27FC236}">
                <a16:creationId xmlns="" xmlns:a16="http://schemas.microsoft.com/office/drawing/2014/main" id="{040E290E-104D-4FA2-901E-157BB37AECB6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8" name="Title 7">
            <a:extLst>
              <a:ext uri="{FF2B5EF4-FFF2-40B4-BE49-F238E27FC236}">
                <a16:creationId xmlns="" xmlns:a16="http://schemas.microsoft.com/office/drawing/2014/main" id="{B7785F48-4DAB-403B-A159-6B092514A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210" y="879664"/>
            <a:ext cx="9256963" cy="796736"/>
          </a:xfrm>
        </p:spPr>
        <p:txBody>
          <a:bodyPr/>
          <a:lstStyle/>
          <a:p>
            <a:r>
              <a:rPr lang="en-US" dirty="0"/>
              <a:t>Country-Level PEP Kit Management Structure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490F15F6-C525-E841-AEA6-1086868018E1}"/>
              </a:ext>
            </a:extLst>
          </p:cNvPr>
          <p:cNvSpPr/>
          <p:nvPr/>
        </p:nvSpPr>
        <p:spPr bwMode="auto">
          <a:xfrm>
            <a:off x="839786" y="1897143"/>
            <a:ext cx="1752601" cy="3048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r" eaLnBrk="1" hangingPunct="1">
              <a:defRPr/>
            </a:pPr>
            <a:r>
              <a:rPr lang="en-US" sz="1280" b="1" dirty="0">
                <a:solidFill>
                  <a:schemeClr val="bg2"/>
                </a:solidFill>
              </a:rPr>
              <a:t>Custodian</a:t>
            </a:r>
          </a:p>
          <a:p>
            <a:pPr algn="r" eaLnBrk="1" hangingPunct="1">
              <a:defRPr/>
            </a:pPr>
            <a:endParaRPr lang="en-US" sz="1280" b="1" dirty="0">
              <a:solidFill>
                <a:schemeClr val="bg2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9E156DDB-D31E-5247-A223-A80ADDF8BE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7787" y="5486400"/>
            <a:ext cx="3352802" cy="765049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2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2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2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Custodian Accompany Client to Healthcare Provider who Administer The Kit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1DAB81CE-32AE-E242-8B96-F50B385C5B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7786" y="4259784"/>
            <a:ext cx="2819391" cy="914400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2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2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2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None/>
            </a:pPr>
            <a:r>
              <a:rPr lang="en-US" altLang="en-US" sz="12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 Client on Compliance and Adherence to Prescribed Treatment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="" xmlns:a16="http://schemas.microsoft.com/office/drawing/2014/main" id="{90846832-F924-9247-BD23-011EA2ECD43F}"/>
              </a:ext>
            </a:extLst>
          </p:cNvPr>
          <p:cNvCxnSpPr>
            <a:cxnSpLocks/>
          </p:cNvCxnSpPr>
          <p:nvPr/>
        </p:nvCxnSpPr>
        <p:spPr>
          <a:xfrm>
            <a:off x="2597116" y="2895598"/>
            <a:ext cx="1077494" cy="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="" xmlns:a16="http://schemas.microsoft.com/office/drawing/2014/main" id="{84075C70-9177-2E4C-BE3F-169FE946497A}"/>
              </a:ext>
            </a:extLst>
          </p:cNvPr>
          <p:cNvCxnSpPr>
            <a:cxnSpLocks/>
          </p:cNvCxnSpPr>
          <p:nvPr/>
        </p:nvCxnSpPr>
        <p:spPr>
          <a:xfrm>
            <a:off x="4263304" y="4076299"/>
            <a:ext cx="0" cy="414866"/>
          </a:xfrm>
          <a:prstGeom prst="straightConnector1">
            <a:avLst/>
          </a:prstGeom>
          <a:ln w="1905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="" xmlns:a16="http://schemas.microsoft.com/office/drawing/2014/main" id="{0B7273FD-0269-2343-A5E5-9804133759A7}"/>
              </a:ext>
            </a:extLst>
          </p:cNvPr>
          <p:cNvCxnSpPr>
            <a:cxnSpLocks/>
          </p:cNvCxnSpPr>
          <p:nvPr/>
        </p:nvCxnSpPr>
        <p:spPr>
          <a:xfrm>
            <a:off x="4263304" y="5069841"/>
            <a:ext cx="0" cy="416559"/>
          </a:xfrm>
          <a:prstGeom prst="straightConnector1">
            <a:avLst/>
          </a:prstGeom>
          <a:ln w="1905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4272EB79-A0B0-D04C-ABA6-1AB43AD0C9AC}"/>
              </a:ext>
            </a:extLst>
          </p:cNvPr>
          <p:cNvSpPr/>
          <p:nvPr/>
        </p:nvSpPr>
        <p:spPr bwMode="auto">
          <a:xfrm>
            <a:off x="3887788" y="1774436"/>
            <a:ext cx="2438399" cy="50717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eaLnBrk="1" hangingPunct="1">
              <a:defRPr/>
            </a:pPr>
            <a:r>
              <a:rPr lang="en-US" sz="12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Exposure to HIV Confirmed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="" xmlns:a16="http://schemas.microsoft.com/office/drawing/2014/main" id="{3C1F26BE-8B93-A744-861E-A35E29515883}"/>
              </a:ext>
            </a:extLst>
          </p:cNvPr>
          <p:cNvCxnSpPr>
            <a:cxnSpLocks/>
          </p:cNvCxnSpPr>
          <p:nvPr/>
        </p:nvCxnSpPr>
        <p:spPr>
          <a:xfrm>
            <a:off x="4263304" y="2268709"/>
            <a:ext cx="0" cy="325120"/>
          </a:xfrm>
          <a:prstGeom prst="straightConnector1">
            <a:avLst/>
          </a:prstGeom>
          <a:ln w="1905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EAE42C07-46C3-434E-ACAD-2A509CC3EA41}"/>
              </a:ext>
            </a:extLst>
          </p:cNvPr>
          <p:cNvSpPr/>
          <p:nvPr/>
        </p:nvSpPr>
        <p:spPr bwMode="auto">
          <a:xfrm>
            <a:off x="3887787" y="3494732"/>
            <a:ext cx="2514594" cy="45283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eaLnBrk="1" hangingPunct="1">
              <a:defRPr/>
            </a:pPr>
            <a:r>
              <a:rPr lang="en-US" sz="12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Conduct Full HIV PEP Eligibility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B713B80F-D83D-2548-9E67-BDC34873FA8D}"/>
              </a:ext>
            </a:extLst>
          </p:cNvPr>
          <p:cNvSpPr/>
          <p:nvPr/>
        </p:nvSpPr>
        <p:spPr bwMode="auto">
          <a:xfrm>
            <a:off x="3887788" y="2593829"/>
            <a:ext cx="2438400" cy="58868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eaLnBrk="1" hangingPunct="1">
              <a:defRPr/>
            </a:pPr>
            <a:r>
              <a:rPr lang="en-US" sz="12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Custodian Conduct Administrative Eligibility</a:t>
            </a:r>
            <a:endParaRPr lang="en-GB" sz="1200" b="1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="" xmlns:a16="http://schemas.microsoft.com/office/drawing/2014/main" id="{A211F55F-E041-B04F-9D54-E70873C6E39F}"/>
              </a:ext>
            </a:extLst>
          </p:cNvPr>
          <p:cNvCxnSpPr>
            <a:cxnSpLocks/>
          </p:cNvCxnSpPr>
          <p:nvPr/>
        </p:nvCxnSpPr>
        <p:spPr>
          <a:xfrm>
            <a:off x="4263304" y="3172504"/>
            <a:ext cx="0" cy="325120"/>
          </a:xfrm>
          <a:prstGeom prst="straightConnector1">
            <a:avLst/>
          </a:prstGeom>
          <a:ln w="1905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="" xmlns:a16="http://schemas.microsoft.com/office/drawing/2014/main" id="{ED9F0052-69B3-6345-955B-D73C560B7B36}"/>
              </a:ext>
            </a:extLst>
          </p:cNvPr>
          <p:cNvCxnSpPr>
            <a:cxnSpLocks/>
          </p:cNvCxnSpPr>
          <p:nvPr/>
        </p:nvCxnSpPr>
        <p:spPr>
          <a:xfrm>
            <a:off x="2597116" y="3733800"/>
            <a:ext cx="1077494" cy="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="" xmlns:a16="http://schemas.microsoft.com/office/drawing/2014/main" id="{1E9CBC38-4B8C-3240-BC8C-3962FBE4D2FA}"/>
              </a:ext>
            </a:extLst>
          </p:cNvPr>
          <p:cNvCxnSpPr>
            <a:cxnSpLocks/>
          </p:cNvCxnSpPr>
          <p:nvPr/>
        </p:nvCxnSpPr>
        <p:spPr>
          <a:xfrm>
            <a:off x="2597116" y="4612847"/>
            <a:ext cx="1077494" cy="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="" xmlns:a16="http://schemas.microsoft.com/office/drawing/2014/main" id="{090A4001-3774-AA41-8770-BD929F382E1C}"/>
              </a:ext>
            </a:extLst>
          </p:cNvPr>
          <p:cNvCxnSpPr>
            <a:cxnSpLocks/>
          </p:cNvCxnSpPr>
          <p:nvPr/>
        </p:nvCxnSpPr>
        <p:spPr>
          <a:xfrm>
            <a:off x="2597116" y="5816336"/>
            <a:ext cx="1077494" cy="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="" xmlns:a16="http://schemas.microsoft.com/office/drawing/2014/main" id="{E144DB95-DF45-D44E-A46A-B9C692ABAEE5}"/>
              </a:ext>
            </a:extLst>
          </p:cNvPr>
          <p:cNvSpPr/>
          <p:nvPr/>
        </p:nvSpPr>
        <p:spPr bwMode="auto">
          <a:xfrm>
            <a:off x="839786" y="2727487"/>
            <a:ext cx="1752601" cy="3048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r" eaLnBrk="1" hangingPunct="1">
              <a:defRPr/>
            </a:pPr>
            <a:r>
              <a:rPr lang="en-US" sz="1280" b="1" dirty="0">
                <a:solidFill>
                  <a:schemeClr val="bg2"/>
                </a:solidFill>
              </a:rPr>
              <a:t>Custodian</a:t>
            </a:r>
          </a:p>
          <a:p>
            <a:pPr algn="r" eaLnBrk="1" hangingPunct="1">
              <a:defRPr/>
            </a:pPr>
            <a:endParaRPr lang="en-US" sz="1280" b="1" dirty="0">
              <a:solidFill>
                <a:schemeClr val="bg2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="" xmlns:a16="http://schemas.microsoft.com/office/drawing/2014/main" id="{E61E6443-D707-CF43-B58D-A0BC83BC48D8}"/>
              </a:ext>
            </a:extLst>
          </p:cNvPr>
          <p:cNvSpPr/>
          <p:nvPr/>
        </p:nvSpPr>
        <p:spPr bwMode="auto">
          <a:xfrm>
            <a:off x="839786" y="3581400"/>
            <a:ext cx="1752601" cy="3048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r" eaLnBrk="1" hangingPunct="1">
              <a:defRPr/>
            </a:pPr>
            <a:r>
              <a:rPr lang="en-US" sz="1280" b="1" dirty="0">
                <a:solidFill>
                  <a:schemeClr val="bg2"/>
                </a:solidFill>
              </a:rPr>
              <a:t>Custodian</a:t>
            </a:r>
          </a:p>
          <a:p>
            <a:pPr algn="r" eaLnBrk="1" hangingPunct="1">
              <a:defRPr/>
            </a:pPr>
            <a:endParaRPr lang="en-US" sz="1280" b="1" dirty="0">
              <a:solidFill>
                <a:schemeClr val="bg2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="" xmlns:a16="http://schemas.microsoft.com/office/drawing/2014/main" id="{ED5CFA09-447F-8E41-B12A-391044B6DD99}"/>
              </a:ext>
            </a:extLst>
          </p:cNvPr>
          <p:cNvSpPr/>
          <p:nvPr/>
        </p:nvSpPr>
        <p:spPr bwMode="auto">
          <a:xfrm>
            <a:off x="839786" y="4483808"/>
            <a:ext cx="1752601" cy="3048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r" eaLnBrk="1" hangingPunct="1">
              <a:defRPr/>
            </a:pPr>
            <a:r>
              <a:rPr lang="en-US" sz="1280" b="1" dirty="0">
                <a:solidFill>
                  <a:schemeClr val="bg2"/>
                </a:solidFill>
              </a:rPr>
              <a:t>Custodian</a:t>
            </a:r>
          </a:p>
          <a:p>
            <a:pPr algn="r" eaLnBrk="1" hangingPunct="1">
              <a:defRPr/>
            </a:pPr>
            <a:endParaRPr lang="en-US" sz="1280" b="1" dirty="0">
              <a:solidFill>
                <a:schemeClr val="bg2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="" xmlns:a16="http://schemas.microsoft.com/office/drawing/2014/main" id="{EC032DA4-C7DF-EB40-A952-71EB5A9CFB92}"/>
              </a:ext>
            </a:extLst>
          </p:cNvPr>
          <p:cNvSpPr/>
          <p:nvPr/>
        </p:nvSpPr>
        <p:spPr bwMode="auto">
          <a:xfrm>
            <a:off x="839786" y="5663936"/>
            <a:ext cx="1752601" cy="381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r" eaLnBrk="1" hangingPunct="1">
              <a:defRPr/>
            </a:pPr>
            <a:r>
              <a:rPr lang="en-US" sz="1280" b="1" dirty="0">
                <a:solidFill>
                  <a:schemeClr val="bg2"/>
                </a:solidFill>
              </a:rPr>
              <a:t>Healthcare Provider</a:t>
            </a:r>
          </a:p>
          <a:p>
            <a:pPr algn="r" eaLnBrk="1" hangingPunct="1">
              <a:defRPr/>
            </a:pPr>
            <a:endParaRPr lang="en-US" sz="1280" b="1" dirty="0">
              <a:solidFill>
                <a:schemeClr val="bg2"/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="" xmlns:a16="http://schemas.microsoft.com/office/drawing/2014/main" id="{C08D6980-5107-DB48-8FAF-BB225E311983}"/>
              </a:ext>
            </a:extLst>
          </p:cNvPr>
          <p:cNvSpPr/>
          <p:nvPr/>
        </p:nvSpPr>
        <p:spPr bwMode="auto">
          <a:xfrm>
            <a:off x="839786" y="4712408"/>
            <a:ext cx="1752601" cy="381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r" eaLnBrk="1" hangingPunct="1">
              <a:defRPr/>
            </a:pPr>
            <a:r>
              <a:rPr lang="en-US" sz="1280" b="1" dirty="0">
                <a:solidFill>
                  <a:srgbClr val="80878A"/>
                </a:solidFill>
              </a:rPr>
              <a:t>Healthcare Provider</a:t>
            </a:r>
          </a:p>
          <a:p>
            <a:pPr algn="r" eaLnBrk="1" hangingPunct="1">
              <a:defRPr/>
            </a:pPr>
            <a:endParaRPr lang="en-US" sz="1280" b="1" dirty="0">
              <a:solidFill>
                <a:schemeClr val="bg2"/>
              </a:solidFill>
            </a:endParaRP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="" xmlns:a16="http://schemas.microsoft.com/office/drawing/2014/main" id="{A762C4D3-0F1E-7640-9A34-BCF1EB7B91CC}"/>
              </a:ext>
            </a:extLst>
          </p:cNvPr>
          <p:cNvCxnSpPr>
            <a:cxnSpLocks/>
          </p:cNvCxnSpPr>
          <p:nvPr/>
        </p:nvCxnSpPr>
        <p:spPr>
          <a:xfrm>
            <a:off x="2597116" y="2025396"/>
            <a:ext cx="1077494" cy="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181440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3" grpId="0"/>
      <p:bldP spid="17" grpId="0"/>
      <p:bldP spid="19" grpId="0"/>
      <p:bldP spid="20" grpId="0"/>
      <p:bldP spid="26" grpId="0"/>
      <p:bldP spid="27" grpId="0"/>
      <p:bldP spid="28" grpId="0"/>
      <p:bldP spid="29" grpId="0"/>
      <p:bldP spid="3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30187" y="1447800"/>
            <a:ext cx="5842377" cy="4872796"/>
          </a:xfrm>
        </p:spPr>
        <p:txBody>
          <a:bodyPr/>
          <a:lstStyle/>
          <a:p>
            <a:pPr marL="566737" lvl="1" indent="-342900">
              <a:lnSpc>
                <a:spcPts val="1740"/>
              </a:lnSpc>
              <a:buFont typeface="+mj-lt"/>
              <a:buAutoNum type="arabicPeriod"/>
            </a:pPr>
            <a:r>
              <a:rPr lang="en-US" sz="1300" dirty="0" smtClean="0">
                <a:solidFill>
                  <a:schemeClr val="bg2">
                    <a:lumMod val="75000"/>
                  </a:schemeClr>
                </a:solidFill>
              </a:rPr>
              <a:t>If necessary, offer basic emotional support and reassure the person.</a:t>
            </a:r>
          </a:p>
          <a:p>
            <a:pPr marL="566737" lvl="1" indent="-342900">
              <a:lnSpc>
                <a:spcPts val="1740"/>
              </a:lnSpc>
              <a:buFont typeface="+mj-lt"/>
              <a:buAutoNum type="arabicPeriod"/>
            </a:pPr>
            <a:endParaRPr lang="en-US" sz="1300" dirty="0" smtClean="0">
              <a:solidFill>
                <a:schemeClr val="bg2">
                  <a:lumMod val="75000"/>
                </a:schemeClr>
              </a:solidFill>
            </a:endParaRPr>
          </a:p>
          <a:p>
            <a:pPr marL="566737" lvl="1" indent="-342900">
              <a:lnSpc>
                <a:spcPts val="1740"/>
              </a:lnSpc>
              <a:buFont typeface="+mj-lt"/>
              <a:buAutoNum type="arabicPeriod"/>
            </a:pPr>
            <a:r>
              <a:rPr lang="en-US" sz="1300" dirty="0" smtClean="0">
                <a:solidFill>
                  <a:schemeClr val="bg2">
                    <a:lumMod val="75000"/>
                  </a:schemeClr>
                </a:solidFill>
              </a:rPr>
              <a:t>PEP kit Custodian Conduct administrative eligibility evaluation to determine if the individual qualifies for a UN HIV PEP Kit usage.</a:t>
            </a:r>
          </a:p>
          <a:p>
            <a:pPr marL="566737" lvl="1" indent="-342900">
              <a:lnSpc>
                <a:spcPts val="1740"/>
              </a:lnSpc>
              <a:buFont typeface="+mj-lt"/>
              <a:buAutoNum type="arabicPeriod"/>
            </a:pPr>
            <a:endParaRPr lang="en-US" sz="1300" dirty="0" smtClean="0">
              <a:solidFill>
                <a:schemeClr val="bg2">
                  <a:lumMod val="75000"/>
                </a:schemeClr>
              </a:solidFill>
            </a:endParaRPr>
          </a:p>
          <a:p>
            <a:pPr marL="566737" lvl="1" indent="-342900">
              <a:lnSpc>
                <a:spcPts val="1740"/>
              </a:lnSpc>
              <a:buFont typeface="+mj-lt"/>
              <a:buAutoNum type="arabicPeriod"/>
            </a:pPr>
            <a:r>
              <a:rPr lang="en-US" sz="1300" dirty="0" smtClean="0">
                <a:solidFill>
                  <a:schemeClr val="bg2">
                    <a:lumMod val="75000"/>
                  </a:schemeClr>
                </a:solidFill>
              </a:rPr>
              <a:t>Full PEP treatment eligibility evaluation is only done by a health care provider.</a:t>
            </a:r>
          </a:p>
          <a:p>
            <a:pPr marL="566737" lvl="1" indent="-342900">
              <a:lnSpc>
                <a:spcPts val="1740"/>
              </a:lnSpc>
              <a:buFont typeface="+mj-lt"/>
              <a:buAutoNum type="arabicPeriod"/>
            </a:pPr>
            <a:endParaRPr lang="en-US" sz="1300" dirty="0" smtClean="0">
              <a:solidFill>
                <a:schemeClr val="bg2">
                  <a:lumMod val="75000"/>
                </a:schemeClr>
              </a:solidFill>
            </a:endParaRPr>
          </a:p>
          <a:p>
            <a:pPr marL="566737" lvl="1" indent="-342900">
              <a:lnSpc>
                <a:spcPts val="1740"/>
              </a:lnSpc>
              <a:buFont typeface="+mj-lt"/>
              <a:buAutoNum type="arabicPeriod"/>
            </a:pPr>
            <a:r>
              <a:rPr lang="en-US" sz="1300" dirty="0" smtClean="0">
                <a:solidFill>
                  <a:schemeClr val="bg2">
                    <a:lumMod val="75000"/>
                  </a:schemeClr>
                </a:solidFill>
              </a:rPr>
              <a:t>Custodian and Healthcare provider must mention to the individual what PEP treatment means and that it is important to go through the full treatment. </a:t>
            </a:r>
          </a:p>
          <a:p>
            <a:pPr marL="566737" lvl="1" indent="-342900">
              <a:lnSpc>
                <a:spcPts val="1740"/>
              </a:lnSpc>
              <a:buFont typeface="+mj-lt"/>
              <a:buAutoNum type="arabicPeriod"/>
            </a:pPr>
            <a:endParaRPr lang="en-US" sz="1300" dirty="0" smtClean="0">
              <a:solidFill>
                <a:schemeClr val="bg2">
                  <a:lumMod val="75000"/>
                </a:schemeClr>
              </a:solidFill>
            </a:endParaRPr>
          </a:p>
          <a:p>
            <a:pPr marL="566737" lvl="1" indent="-342900">
              <a:lnSpc>
                <a:spcPts val="1740"/>
              </a:lnSpc>
              <a:buFont typeface="+mj-lt"/>
              <a:buAutoNum type="arabicPeriod"/>
            </a:pPr>
            <a:r>
              <a:rPr lang="en-US" sz="1300" dirty="0" smtClean="0">
                <a:solidFill>
                  <a:schemeClr val="bg2">
                    <a:lumMod val="75000"/>
                  </a:schemeClr>
                </a:solidFill>
              </a:rPr>
              <a:t>Contact the UN Physician in the country or the health care provider listed in the PEP Annex to the Country Security Plan informing him/her of the case and making arrangements for PEP treatment.</a:t>
            </a:r>
          </a:p>
          <a:p>
            <a:pPr marL="566737" lvl="1" indent="-342900">
              <a:lnSpc>
                <a:spcPts val="1740"/>
              </a:lnSpc>
              <a:buFont typeface="+mj-lt"/>
              <a:buAutoNum type="arabicPeriod"/>
            </a:pPr>
            <a:endParaRPr lang="en-US" sz="1300" dirty="0" smtClean="0">
              <a:solidFill>
                <a:schemeClr val="bg2">
                  <a:lumMod val="75000"/>
                </a:schemeClr>
              </a:solidFill>
            </a:endParaRPr>
          </a:p>
          <a:p>
            <a:pPr marL="566737" lvl="1" indent="-342900">
              <a:lnSpc>
                <a:spcPts val="1740"/>
              </a:lnSpc>
              <a:buFont typeface="+mj-lt"/>
              <a:buAutoNum type="arabicPeriod"/>
            </a:pPr>
            <a:r>
              <a:rPr lang="en-US" sz="1300" dirty="0" smtClean="0">
                <a:solidFill>
                  <a:schemeClr val="bg2">
                    <a:lumMod val="75000"/>
                  </a:schemeClr>
                </a:solidFill>
              </a:rPr>
              <a:t>Accompany the individual to the health care provider and hand over the kit to the provider. </a:t>
            </a:r>
          </a:p>
          <a:p>
            <a:pPr marL="566737" lvl="1" indent="-342900">
              <a:lnSpc>
                <a:spcPts val="1740"/>
              </a:lnSpc>
              <a:buFont typeface="+mj-lt"/>
              <a:buAutoNum type="arabicPeriod"/>
            </a:pPr>
            <a:endParaRPr lang="en-US" sz="1300" dirty="0" smtClean="0">
              <a:solidFill>
                <a:schemeClr val="bg2">
                  <a:lumMod val="75000"/>
                </a:schemeClr>
              </a:solidFill>
            </a:endParaRPr>
          </a:p>
          <a:p>
            <a:pPr marL="566737" lvl="1" indent="-342900">
              <a:lnSpc>
                <a:spcPts val="1740"/>
              </a:lnSpc>
              <a:buFont typeface="+mj-lt"/>
              <a:buAutoNum type="arabicPeriod"/>
            </a:pPr>
            <a:r>
              <a:rPr lang="en-US" sz="1300" dirty="0" smtClean="0">
                <a:solidFill>
                  <a:schemeClr val="bg2">
                    <a:lumMod val="75000"/>
                  </a:schemeClr>
                </a:solidFill>
              </a:rPr>
              <a:t>Ensure safe and proper storage of PEP Kit.</a:t>
            </a:r>
          </a:p>
          <a:p>
            <a:pPr marL="566737" lvl="1" indent="-342900">
              <a:lnSpc>
                <a:spcPts val="1740"/>
              </a:lnSpc>
              <a:buFont typeface="+mj-lt"/>
              <a:buAutoNum type="arabicPeriod"/>
            </a:pPr>
            <a:endParaRPr lang="en-US" sz="1300" dirty="0" smtClean="0">
              <a:solidFill>
                <a:schemeClr val="bg2">
                  <a:lumMod val="75000"/>
                </a:schemeClr>
              </a:solidFill>
            </a:endParaRPr>
          </a:p>
          <a:p>
            <a:pPr marL="566737" lvl="1" indent="-342900">
              <a:lnSpc>
                <a:spcPts val="1740"/>
              </a:lnSpc>
              <a:buFont typeface="+mj-lt"/>
              <a:buAutoNum type="arabicPeriod"/>
            </a:pPr>
            <a:r>
              <a:rPr lang="en-US" sz="1300" dirty="0" smtClean="0">
                <a:solidFill>
                  <a:schemeClr val="bg2">
                    <a:lumMod val="75000"/>
                  </a:schemeClr>
                </a:solidFill>
              </a:rPr>
              <a:t>Maintain Proper inventory and record of the Kits, ensuring uninterrupted supply and availability. </a:t>
            </a:r>
          </a:p>
          <a:p>
            <a:pPr marL="566737" lvl="1" indent="-342900">
              <a:lnSpc>
                <a:spcPts val="1740"/>
              </a:lnSpc>
              <a:buFont typeface="+mj-lt"/>
              <a:buAutoNum type="arabicPeriod"/>
            </a:pPr>
            <a:endParaRPr lang="en-US" sz="1250" dirty="0" smtClean="0">
              <a:solidFill>
                <a:schemeClr val="bg2">
                  <a:lumMod val="75000"/>
                </a:schemeClr>
              </a:solidFill>
            </a:endParaRPr>
          </a:p>
          <a:p>
            <a:pPr marL="566737" lvl="1" indent="-342900">
              <a:lnSpc>
                <a:spcPts val="1740"/>
              </a:lnSpc>
              <a:buFont typeface="+mj-lt"/>
              <a:buAutoNum type="arabicPeriod"/>
            </a:pPr>
            <a:endParaRPr lang="en-US" sz="1250" dirty="0" smtClean="0">
              <a:solidFill>
                <a:schemeClr val="bg2">
                  <a:lumMod val="75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53987" y="381000"/>
            <a:ext cx="9256963" cy="796736"/>
          </a:xfrm>
        </p:spPr>
        <p:txBody>
          <a:bodyPr/>
          <a:lstStyle/>
          <a:p>
            <a:r>
              <a:rPr lang="en-US" altLang="en-US" sz="2800" dirty="0" smtClean="0">
                <a:solidFill>
                  <a:srgbClr val="3CBBED"/>
                </a:solidFill>
              </a:rPr>
              <a:t>Key Steps in Releasing a PEP Kit</a:t>
            </a:r>
            <a:endParaRPr lang="en-US" dirty="0"/>
          </a:p>
        </p:txBody>
      </p:sp>
      <p:pic>
        <p:nvPicPr>
          <p:cNvPr id="8" name="Picture 7" descr="STEP 3.jp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54787" y="1524000"/>
            <a:ext cx="2171700" cy="441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30187" y="1600200"/>
            <a:ext cx="5918577" cy="4872796"/>
          </a:xfrm>
        </p:spPr>
        <p:txBody>
          <a:bodyPr/>
          <a:lstStyle/>
          <a:p>
            <a:pPr marL="566737" lvl="1" indent="-342900">
              <a:lnSpc>
                <a:spcPts val="1740"/>
              </a:lnSpc>
              <a:buFont typeface="+mj-lt"/>
              <a:buAutoNum type="arabicPeriod" startAt="9"/>
            </a:pPr>
            <a:r>
              <a:rPr lang="en-US" sz="1300" dirty="0" smtClean="0">
                <a:solidFill>
                  <a:schemeClr val="bg2">
                    <a:lumMod val="75000"/>
                  </a:schemeClr>
                </a:solidFill>
              </a:rPr>
              <a:t>Evaluation of the administrative right of the person to receive the UN PEP </a:t>
            </a:r>
            <a:r>
              <a:rPr lang="en-US" sz="1300" dirty="0" smtClean="0">
                <a:solidFill>
                  <a:schemeClr val="bg2">
                    <a:lumMod val="75000"/>
                  </a:schemeClr>
                </a:solidFill>
              </a:rPr>
              <a:t>Kit</a:t>
            </a:r>
          </a:p>
          <a:p>
            <a:pPr marL="566737" lvl="1" indent="-342900">
              <a:lnSpc>
                <a:spcPts val="1740"/>
              </a:lnSpc>
              <a:buFont typeface="+mj-lt"/>
              <a:buAutoNum type="arabicPeriod" startAt="9"/>
            </a:pPr>
            <a:endParaRPr lang="en-US" sz="1300" dirty="0" smtClean="0">
              <a:solidFill>
                <a:schemeClr val="bg2">
                  <a:lumMod val="75000"/>
                </a:schemeClr>
              </a:solidFill>
            </a:endParaRPr>
          </a:p>
          <a:p>
            <a:pPr marL="566737" lvl="1" indent="-342900">
              <a:lnSpc>
                <a:spcPts val="1740"/>
              </a:lnSpc>
              <a:buFont typeface="+mj-lt"/>
              <a:buAutoNum type="arabicPeriod" startAt="9"/>
            </a:pPr>
            <a:r>
              <a:rPr lang="en-US" sz="1300" dirty="0" smtClean="0">
                <a:solidFill>
                  <a:schemeClr val="bg2">
                    <a:lumMod val="75000"/>
                  </a:schemeClr>
                </a:solidFill>
              </a:rPr>
              <a:t> Release a kit to a Health Care Provider after ensuring administrative eligibility of the individual. </a:t>
            </a:r>
            <a:endParaRPr lang="en-US" sz="1300" dirty="0" smtClean="0">
              <a:solidFill>
                <a:schemeClr val="bg2">
                  <a:lumMod val="75000"/>
                </a:schemeClr>
              </a:solidFill>
            </a:endParaRPr>
          </a:p>
          <a:p>
            <a:pPr marL="566737" lvl="1" indent="-342900">
              <a:lnSpc>
                <a:spcPts val="1740"/>
              </a:lnSpc>
              <a:buFont typeface="+mj-lt"/>
              <a:buAutoNum type="arabicPeriod" startAt="9"/>
            </a:pPr>
            <a:endParaRPr lang="en-US" sz="1300" dirty="0" smtClean="0">
              <a:solidFill>
                <a:schemeClr val="bg2">
                  <a:lumMod val="75000"/>
                </a:schemeClr>
              </a:solidFill>
            </a:endParaRPr>
          </a:p>
          <a:p>
            <a:pPr marL="566737" lvl="1" indent="-342900">
              <a:lnSpc>
                <a:spcPts val="1740"/>
              </a:lnSpc>
              <a:buFont typeface="+mj-lt"/>
              <a:buAutoNum type="arabicPeriod" startAt="9"/>
            </a:pPr>
            <a:r>
              <a:rPr lang="en-US" sz="1300" dirty="0" smtClean="0">
                <a:solidFill>
                  <a:schemeClr val="bg2">
                    <a:lumMod val="75000"/>
                  </a:schemeClr>
                </a:solidFill>
              </a:rPr>
              <a:t>Ensure confidentiality of all related information and documentation</a:t>
            </a:r>
            <a:r>
              <a:rPr lang="en-US" sz="1300" dirty="0" smtClean="0">
                <a:solidFill>
                  <a:schemeClr val="bg2">
                    <a:lumMod val="75000"/>
                  </a:schemeClr>
                </a:solidFill>
              </a:rPr>
              <a:t>.</a:t>
            </a:r>
          </a:p>
          <a:p>
            <a:pPr marL="566737" lvl="1" indent="-342900">
              <a:lnSpc>
                <a:spcPts val="1740"/>
              </a:lnSpc>
              <a:buFont typeface="+mj-lt"/>
              <a:buAutoNum type="arabicPeriod" startAt="9"/>
            </a:pPr>
            <a:endParaRPr lang="en-US" sz="1300" dirty="0" smtClean="0">
              <a:solidFill>
                <a:schemeClr val="bg2">
                  <a:lumMod val="75000"/>
                </a:schemeClr>
              </a:solidFill>
            </a:endParaRPr>
          </a:p>
          <a:p>
            <a:pPr marL="566737" lvl="1" indent="-342900">
              <a:lnSpc>
                <a:spcPts val="1740"/>
              </a:lnSpc>
              <a:buFont typeface="+mj-lt"/>
              <a:buAutoNum type="arabicPeriod" startAt="9"/>
            </a:pPr>
            <a:r>
              <a:rPr lang="en-US" sz="1300" dirty="0" smtClean="0">
                <a:solidFill>
                  <a:schemeClr val="bg2">
                    <a:lumMod val="75000"/>
                  </a:schemeClr>
                </a:solidFill>
              </a:rPr>
              <a:t>Ensure 24/7 accessibility of Kits. </a:t>
            </a:r>
            <a:endParaRPr lang="en-US" sz="1300" dirty="0" smtClean="0">
              <a:solidFill>
                <a:schemeClr val="bg2">
                  <a:lumMod val="75000"/>
                </a:schemeClr>
              </a:solidFill>
            </a:endParaRPr>
          </a:p>
          <a:p>
            <a:pPr marL="566737" lvl="1" indent="-342900">
              <a:lnSpc>
                <a:spcPts val="1740"/>
              </a:lnSpc>
              <a:buFont typeface="+mj-lt"/>
              <a:buAutoNum type="arabicPeriod" startAt="9"/>
            </a:pPr>
            <a:endParaRPr lang="en-US" sz="1300" dirty="0" smtClean="0">
              <a:solidFill>
                <a:schemeClr val="bg2">
                  <a:lumMod val="75000"/>
                </a:schemeClr>
              </a:solidFill>
            </a:endParaRPr>
          </a:p>
          <a:p>
            <a:pPr marL="566737" lvl="1" indent="-342900">
              <a:lnSpc>
                <a:spcPts val="1740"/>
              </a:lnSpc>
              <a:buFont typeface="+mj-lt"/>
              <a:buAutoNum type="arabicPeriod" startAt="9"/>
            </a:pPr>
            <a:r>
              <a:rPr lang="en-US" sz="1300" dirty="0" smtClean="0">
                <a:solidFill>
                  <a:schemeClr val="bg2">
                    <a:lumMod val="75000"/>
                  </a:schemeClr>
                </a:solidFill>
              </a:rPr>
              <a:t>Ensure that where a health care provider cannot be reached within 72 hours of exposure, that they  advise exposed persons to call a center of excellence on HIV, as listed in the PEP Annex to the Country Security Plan</a:t>
            </a:r>
            <a:r>
              <a:rPr lang="en-US" sz="1300" dirty="0" smtClean="0">
                <a:solidFill>
                  <a:schemeClr val="bg2">
                    <a:lumMod val="75000"/>
                  </a:schemeClr>
                </a:solidFill>
              </a:rPr>
              <a:t>.</a:t>
            </a:r>
          </a:p>
          <a:p>
            <a:pPr marL="566737" lvl="1" indent="-342900">
              <a:lnSpc>
                <a:spcPts val="1740"/>
              </a:lnSpc>
              <a:buFont typeface="+mj-lt"/>
              <a:buAutoNum type="arabicPeriod" startAt="9"/>
            </a:pPr>
            <a:endParaRPr lang="en-US" sz="1300" dirty="0" smtClean="0">
              <a:solidFill>
                <a:schemeClr val="bg2">
                  <a:lumMod val="75000"/>
                </a:schemeClr>
              </a:solidFill>
            </a:endParaRPr>
          </a:p>
          <a:p>
            <a:pPr marL="566737" lvl="1" indent="-342900">
              <a:lnSpc>
                <a:spcPts val="1740"/>
              </a:lnSpc>
              <a:buFont typeface="+mj-lt"/>
              <a:buAutoNum type="arabicPeriod" startAt="9"/>
            </a:pPr>
            <a:r>
              <a:rPr lang="en-US" sz="1300" dirty="0" smtClean="0">
                <a:solidFill>
                  <a:schemeClr val="bg2">
                    <a:lumMod val="75000"/>
                  </a:schemeClr>
                </a:solidFill>
              </a:rPr>
              <a:t>A medical provider at the center of excellence can perform a risk assessment over the telephone</a:t>
            </a:r>
            <a:r>
              <a:rPr lang="en-US" sz="1300" dirty="0" smtClean="0">
                <a:solidFill>
                  <a:schemeClr val="bg2">
                    <a:lumMod val="75000"/>
                  </a:schemeClr>
                </a:solidFill>
              </a:rPr>
              <a:t>.</a:t>
            </a:r>
          </a:p>
          <a:p>
            <a:pPr marL="566737" lvl="1" indent="-342900">
              <a:lnSpc>
                <a:spcPts val="1740"/>
              </a:lnSpc>
              <a:buFont typeface="+mj-lt"/>
              <a:buAutoNum type="arabicPeriod" startAt="9"/>
            </a:pPr>
            <a:endParaRPr lang="en-US" sz="1300" dirty="0" smtClean="0">
              <a:solidFill>
                <a:schemeClr val="bg2">
                  <a:lumMod val="75000"/>
                </a:schemeClr>
              </a:solidFill>
            </a:endParaRPr>
          </a:p>
          <a:p>
            <a:pPr marL="566737" lvl="1" indent="-342900">
              <a:lnSpc>
                <a:spcPts val="1740"/>
              </a:lnSpc>
              <a:buFont typeface="+mj-lt"/>
              <a:buAutoNum type="arabicPeriod" startAt="9"/>
            </a:pPr>
            <a:r>
              <a:rPr lang="en-US" sz="1300" dirty="0" smtClean="0">
                <a:solidFill>
                  <a:schemeClr val="bg2">
                    <a:lumMod val="75000"/>
                  </a:schemeClr>
                </a:solidFill>
              </a:rPr>
              <a:t>HIV PEP Usage reporting  is mandatory, custodian must report using the provided  reporting form to DHMOSH.</a:t>
            </a:r>
          </a:p>
          <a:p>
            <a:pPr marL="566737" lvl="1" indent="-342900">
              <a:lnSpc>
                <a:spcPts val="1740"/>
              </a:lnSpc>
              <a:buFont typeface="+mj-lt"/>
              <a:buAutoNum type="arabicPeriod"/>
            </a:pPr>
            <a:endParaRPr lang="en-US" sz="1250" dirty="0" smtClean="0">
              <a:solidFill>
                <a:schemeClr val="bg2">
                  <a:lumMod val="75000"/>
                </a:schemeClr>
              </a:solidFill>
            </a:endParaRPr>
          </a:p>
          <a:p>
            <a:pPr marL="566737" lvl="1" indent="-342900">
              <a:lnSpc>
                <a:spcPts val="1740"/>
              </a:lnSpc>
              <a:buFont typeface="+mj-lt"/>
              <a:buAutoNum type="arabicPeriod"/>
            </a:pPr>
            <a:endParaRPr lang="en-US" sz="1250" dirty="0" smtClean="0">
              <a:solidFill>
                <a:schemeClr val="bg2">
                  <a:lumMod val="75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53987" y="533400"/>
            <a:ext cx="9256963" cy="796736"/>
          </a:xfrm>
        </p:spPr>
        <p:txBody>
          <a:bodyPr/>
          <a:lstStyle/>
          <a:p>
            <a:r>
              <a:rPr lang="en-US" altLang="en-US" sz="2800" dirty="0" smtClean="0">
                <a:solidFill>
                  <a:srgbClr val="3CBBED"/>
                </a:solidFill>
              </a:rPr>
              <a:t>Key Steps in Releasing a PEP </a:t>
            </a:r>
            <a:r>
              <a:rPr lang="en-US" altLang="en-US" sz="2800" dirty="0" smtClean="0">
                <a:solidFill>
                  <a:srgbClr val="3CBBED"/>
                </a:solidFill>
              </a:rPr>
              <a:t>Kit (Contd.)</a:t>
            </a:r>
            <a:endParaRPr lang="en-US" dirty="0"/>
          </a:p>
        </p:txBody>
      </p:sp>
      <p:pic>
        <p:nvPicPr>
          <p:cNvPr id="4" name="Picture 3" descr="STEP 3.jp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54787" y="1524000"/>
            <a:ext cx="2171700" cy="441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0" hidden="1">
            <a:extLst>
              <a:ext uri="{FF2B5EF4-FFF2-40B4-BE49-F238E27FC236}">
                <a16:creationId xmlns="" xmlns:a16="http://schemas.microsoft.com/office/drawing/2014/main" id="{2E9E07DF-4A5F-454D-A31E-E329CB6BE22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88" y="1588"/>
          <a:ext cx="1588" cy="1588"/>
        </p:xfrm>
        <a:graphic>
          <a:graphicData uri="http://schemas.openxmlformats.org/presentationml/2006/ole">
            <p:oleObj spid="_x0000_s133122" name="think-cell Slide" r:id="rId4" imgW="360" imgH="360" progId="">
              <p:embed/>
            </p:oleObj>
          </a:graphicData>
        </a:graphic>
      </p:graphicFrame>
      <p:sp>
        <p:nvSpPr>
          <p:cNvPr id="10" name="Rectangle 9" hidden="1">
            <a:extLst>
              <a:ext uri="{FF2B5EF4-FFF2-40B4-BE49-F238E27FC236}">
                <a16:creationId xmlns="" xmlns:a16="http://schemas.microsoft.com/office/drawing/2014/main" id="{040E290E-104D-4FA2-901E-157BB37AECB6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="" xmlns:a16="http://schemas.microsoft.com/office/drawing/2014/main" id="{35BF8A0E-AC1E-42EA-8981-9D53FDFB8D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5210" y="1960563"/>
            <a:ext cx="5918577" cy="4207633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 PEP Kits contain medication that should be carefully stored according to manufacturer’s specifications.</a:t>
            </a:r>
          </a:p>
          <a:p>
            <a:pPr>
              <a:buFont typeface="Wingdings" pitchFamily="2" charset="2"/>
              <a:buChar char="§"/>
            </a:pPr>
            <a:endParaRPr lang="en-US" dirty="0">
              <a:solidFill>
                <a:schemeClr val="bg2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 Locked containers to avoid misuse, theft or vandalism.</a:t>
            </a:r>
          </a:p>
          <a:p>
            <a:pPr>
              <a:buFont typeface="Wingdings" pitchFamily="2" charset="2"/>
              <a:buChar char="§"/>
            </a:pPr>
            <a:endParaRPr lang="en-US" dirty="0">
              <a:solidFill>
                <a:schemeClr val="bg2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Temperatures below 30oC. No refrigeration is required though.</a:t>
            </a:r>
          </a:p>
          <a:p>
            <a:pPr>
              <a:buFont typeface="Wingdings" pitchFamily="2" charset="2"/>
              <a:buChar char="§"/>
            </a:pPr>
            <a:endParaRPr lang="en-US" dirty="0">
              <a:solidFill>
                <a:schemeClr val="bg2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 Dry and protected from light, humidity and excessive heat. </a:t>
            </a:r>
          </a:p>
          <a:p>
            <a:pPr>
              <a:buFont typeface="Wingdings" pitchFamily="2" charset="2"/>
              <a:buChar char="§"/>
            </a:pPr>
            <a:endParaRPr lang="en-US" dirty="0">
              <a:solidFill>
                <a:schemeClr val="bg2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  All expired medication  and commodities in the kit must be disposed by following the local health authorities guidance on medical consumable disposal, or </a:t>
            </a:r>
          </a:p>
          <a:p>
            <a:pPr>
              <a:buFont typeface="Wingdings" pitchFamily="2" charset="2"/>
              <a:buChar char="§"/>
            </a:pPr>
            <a:endParaRPr lang="en-US" dirty="0">
              <a:solidFill>
                <a:schemeClr val="bg2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Where this is not available, all expired kits should be mailed to World Health Organization as indicated in the HIV PEP Guidance document for disposal</a:t>
            </a:r>
          </a:p>
        </p:txBody>
      </p:sp>
      <p:sp>
        <p:nvSpPr>
          <p:cNvPr id="8" name="Title 7">
            <a:extLst>
              <a:ext uri="{FF2B5EF4-FFF2-40B4-BE49-F238E27FC236}">
                <a16:creationId xmlns="" xmlns:a16="http://schemas.microsoft.com/office/drawing/2014/main" id="{B7785F48-4DAB-403B-A159-6B092514A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210" y="879664"/>
            <a:ext cx="9256963" cy="796736"/>
          </a:xfrm>
        </p:spPr>
        <p:txBody>
          <a:bodyPr/>
          <a:lstStyle/>
          <a:p>
            <a:r>
              <a:rPr lang="en-US" dirty="0"/>
              <a:t>Care and Storage of PEP Kits</a:t>
            </a:r>
          </a:p>
        </p:txBody>
      </p:sp>
      <p:pic>
        <p:nvPicPr>
          <p:cNvPr id="9" name="Picture 8" descr="dd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707187" y="2362200"/>
            <a:ext cx="2047875" cy="28956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24569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0" hidden="1">
            <a:extLst>
              <a:ext uri="{FF2B5EF4-FFF2-40B4-BE49-F238E27FC236}">
                <a16:creationId xmlns="" xmlns:a16="http://schemas.microsoft.com/office/drawing/2014/main" id="{2E9E07DF-4A5F-454D-A31E-E329CB6BE22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88" y="1588"/>
          <a:ext cx="1588" cy="1588"/>
        </p:xfrm>
        <a:graphic>
          <a:graphicData uri="http://schemas.openxmlformats.org/presentationml/2006/ole">
            <p:oleObj spid="_x0000_s134146" name="think-cell Slide" r:id="rId4" imgW="360" imgH="360" progId="">
              <p:embed/>
            </p:oleObj>
          </a:graphicData>
        </a:graphic>
      </p:graphicFrame>
      <p:sp>
        <p:nvSpPr>
          <p:cNvPr id="10" name="Rectangle 9" hidden="1">
            <a:extLst>
              <a:ext uri="{FF2B5EF4-FFF2-40B4-BE49-F238E27FC236}">
                <a16:creationId xmlns="" xmlns:a16="http://schemas.microsoft.com/office/drawing/2014/main" id="{040E290E-104D-4FA2-901E-157BB37AECB6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="" xmlns:a16="http://schemas.microsoft.com/office/drawing/2014/main" id="{35BF8A0E-AC1E-42EA-8981-9D53FDFB8D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5210" y="1960563"/>
            <a:ext cx="9256963" cy="4207633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 Keep proper inventory of kits under custody </a:t>
            </a:r>
          </a:p>
          <a:p>
            <a:pPr>
              <a:buFont typeface="Wingdings" pitchFamily="2" charset="2"/>
              <a:buChar char="§"/>
            </a:pPr>
            <a:endParaRPr lang="en-US" dirty="0">
              <a:solidFill>
                <a:schemeClr val="bg2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 Record and monitor expiry dates.</a:t>
            </a:r>
          </a:p>
          <a:p>
            <a:pPr>
              <a:buFont typeface="Wingdings" pitchFamily="2" charset="2"/>
              <a:buChar char="§"/>
            </a:pPr>
            <a:endParaRPr lang="en-US" dirty="0">
              <a:solidFill>
                <a:schemeClr val="bg2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Promptly record and report usage of every Kit</a:t>
            </a:r>
          </a:p>
          <a:p>
            <a:pPr>
              <a:buFont typeface="Wingdings" pitchFamily="2" charset="2"/>
              <a:buChar char="§"/>
            </a:pPr>
            <a:endParaRPr lang="en-US" dirty="0">
              <a:solidFill>
                <a:schemeClr val="bg2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Order replenishment of a used Kit.</a:t>
            </a:r>
          </a:p>
          <a:p>
            <a:pPr>
              <a:buFont typeface="Wingdings" pitchFamily="2" charset="2"/>
              <a:buChar char="§"/>
            </a:pPr>
            <a:endParaRPr lang="en-US" dirty="0">
              <a:solidFill>
                <a:schemeClr val="bg2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Promptly record new stock when received.</a:t>
            </a:r>
          </a:p>
          <a:p>
            <a:pPr>
              <a:buFont typeface="Wingdings" pitchFamily="2" charset="2"/>
              <a:buChar char="§"/>
            </a:pPr>
            <a:endParaRPr lang="en-US" dirty="0">
              <a:solidFill>
                <a:schemeClr val="bg2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All done in consultation with Country PEP Kit Manager</a:t>
            </a:r>
          </a:p>
        </p:txBody>
      </p:sp>
      <p:sp>
        <p:nvSpPr>
          <p:cNvPr id="8" name="Title 7">
            <a:extLst>
              <a:ext uri="{FF2B5EF4-FFF2-40B4-BE49-F238E27FC236}">
                <a16:creationId xmlns="" xmlns:a16="http://schemas.microsoft.com/office/drawing/2014/main" id="{B7785F48-4DAB-403B-A159-6B092514A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210" y="879664"/>
            <a:ext cx="9256963" cy="796736"/>
          </a:xfrm>
        </p:spPr>
        <p:txBody>
          <a:bodyPr/>
          <a:lstStyle/>
          <a:p>
            <a:r>
              <a:rPr lang="en-US" dirty="0"/>
              <a:t>PEP Kit Record Keeping</a:t>
            </a:r>
          </a:p>
        </p:txBody>
      </p:sp>
      <p:pic>
        <p:nvPicPr>
          <p:cNvPr id="6" name="Picture 5" descr="inventory.jpe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868987" y="2057400"/>
            <a:ext cx="2830089" cy="27432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02472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0" hidden="1">
            <a:extLst>
              <a:ext uri="{FF2B5EF4-FFF2-40B4-BE49-F238E27FC236}">
                <a16:creationId xmlns="" xmlns:a16="http://schemas.microsoft.com/office/drawing/2014/main" id="{2E9E07DF-4A5F-454D-A31E-E329CB6BE22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88" y="1588"/>
          <a:ext cx="1588" cy="1588"/>
        </p:xfrm>
        <a:graphic>
          <a:graphicData uri="http://schemas.openxmlformats.org/presentationml/2006/ole">
            <p:oleObj spid="_x0000_s135170" name="think-cell Slide" r:id="rId4" imgW="360" imgH="360" progId="">
              <p:embed/>
            </p:oleObj>
          </a:graphicData>
        </a:graphic>
      </p:graphicFrame>
      <p:sp>
        <p:nvSpPr>
          <p:cNvPr id="10" name="Rectangle 9" hidden="1">
            <a:extLst>
              <a:ext uri="{FF2B5EF4-FFF2-40B4-BE49-F238E27FC236}">
                <a16:creationId xmlns="" xmlns:a16="http://schemas.microsoft.com/office/drawing/2014/main" id="{040E290E-104D-4FA2-901E-157BB37AECB6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="" xmlns:a16="http://schemas.microsoft.com/office/drawing/2014/main" id="{35BF8A0E-AC1E-42EA-8981-9D53FDFB8D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5210" y="1960563"/>
            <a:ext cx="6223377" cy="4207633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For more information on </a:t>
            </a:r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HIV/AIDS and staff 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wellbeing: </a:t>
            </a:r>
            <a:r>
              <a:rPr lang="en-US" dirty="0">
                <a:hlinkClick r:id="rId5"/>
              </a:rPr>
              <a:t>https://</a:t>
            </a:r>
            <a:r>
              <a:rPr lang="en-US" dirty="0" smtClean="0">
                <a:hlinkClick r:id="rId5"/>
              </a:rPr>
              <a:t>hr.un.org/page/health-and-wellbeing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For more information on </a:t>
            </a:r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HIV/AIDS: </a:t>
            </a:r>
            <a:r>
              <a:rPr lang="en-US" dirty="0" smtClean="0">
                <a:solidFill>
                  <a:schemeClr val="bg2">
                    <a:lumMod val="75000"/>
                  </a:schemeClr>
                </a:solidFill>
                <a:hlinkClick r:id="rId6"/>
              </a:rPr>
              <a:t>dos-dhmosh-hiv@un.org</a:t>
            </a:r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For further information and enquiries contact Division of Healthcare Management and Occupational Safety and Health: </a:t>
            </a:r>
            <a:r>
              <a:rPr lang="en-US" dirty="0"/>
              <a:t/>
            </a:r>
            <a:br>
              <a:rPr lang="en-US" dirty="0"/>
            </a:br>
            <a:r>
              <a:rPr lang="en-US" dirty="0">
                <a:hlinkClick r:id="rId7"/>
              </a:rPr>
              <a:t>dos-dhmosh-public-health@un.org</a:t>
            </a:r>
            <a:r>
              <a:rPr lang="en-US" dirty="0"/>
              <a:t>  </a:t>
            </a:r>
          </a:p>
        </p:txBody>
      </p:sp>
      <p:sp>
        <p:nvSpPr>
          <p:cNvPr id="8" name="Title 7">
            <a:extLst>
              <a:ext uri="{FF2B5EF4-FFF2-40B4-BE49-F238E27FC236}">
                <a16:creationId xmlns="" xmlns:a16="http://schemas.microsoft.com/office/drawing/2014/main" id="{B7785F48-4DAB-403B-A159-6B092514A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210" y="879664"/>
            <a:ext cx="9256963" cy="796736"/>
          </a:xfrm>
        </p:spPr>
        <p:txBody>
          <a:bodyPr/>
          <a:lstStyle/>
          <a:p>
            <a:pPr algn="ctr"/>
            <a:r>
              <a:rPr lang="en-US" dirty="0"/>
              <a:t>Resource and Contacts</a:t>
            </a:r>
          </a:p>
        </p:txBody>
      </p:sp>
    </p:spTree>
    <p:extLst>
      <p:ext uri="{BB962C8B-B14F-4D97-AF65-F5344CB8AC3E}">
        <p14:creationId xmlns="" xmlns:p14="http://schemas.microsoft.com/office/powerpoint/2010/main" val="799952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0" hidden="1">
            <a:extLst>
              <a:ext uri="{FF2B5EF4-FFF2-40B4-BE49-F238E27FC236}">
                <a16:creationId xmlns="" xmlns:a16="http://schemas.microsoft.com/office/drawing/2014/main" id="{2E9E07DF-4A5F-454D-A31E-E329CB6BE22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88" y="1588"/>
          <a:ext cx="1588" cy="1588"/>
        </p:xfrm>
        <a:graphic>
          <a:graphicData uri="http://schemas.openxmlformats.org/presentationml/2006/ole">
            <p:oleObj spid="_x0000_s110598" name="think-cell Slide" r:id="rId4" imgW="360" imgH="360" progId="">
              <p:embed/>
            </p:oleObj>
          </a:graphicData>
        </a:graphic>
      </p:graphicFrame>
      <p:sp>
        <p:nvSpPr>
          <p:cNvPr id="10" name="Rectangle 9" hidden="1">
            <a:extLst>
              <a:ext uri="{FF2B5EF4-FFF2-40B4-BE49-F238E27FC236}">
                <a16:creationId xmlns="" xmlns:a16="http://schemas.microsoft.com/office/drawing/2014/main" id="{040E290E-104D-4FA2-901E-157BB37AECB6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="" xmlns:a16="http://schemas.microsoft.com/office/drawing/2014/main" id="{35BF8A0E-AC1E-42EA-8981-9D53FDFB8D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5210" y="1960563"/>
            <a:ext cx="9256963" cy="3754437"/>
          </a:xfrm>
        </p:spPr>
        <p:txBody>
          <a:bodyPr/>
          <a:lstStyle/>
          <a:p>
            <a:pPr marL="0" indent="0">
              <a:buNone/>
            </a:pPr>
            <a:r>
              <a:rPr lang="en-US" altLang="en-US" b="1" dirty="0">
                <a:solidFill>
                  <a:schemeClr val="bg2">
                    <a:lumMod val="75000"/>
                  </a:schemeClr>
                </a:solidFill>
              </a:rPr>
              <a:t>Body fluids transmitting HIV?</a:t>
            </a:r>
          </a:p>
          <a:p>
            <a:pPr lvl="1"/>
            <a:r>
              <a:rPr lang="en-GB" altLang="en-US" dirty="0">
                <a:solidFill>
                  <a:schemeClr val="bg2">
                    <a:lumMod val="75000"/>
                  </a:schemeClr>
                </a:solidFill>
              </a:rPr>
              <a:t>Blood</a:t>
            </a:r>
          </a:p>
          <a:p>
            <a:pPr lvl="1"/>
            <a:r>
              <a:rPr lang="en-GB" altLang="en-US" dirty="0" smtClean="0">
                <a:solidFill>
                  <a:schemeClr val="bg2">
                    <a:lumMod val="75000"/>
                  </a:schemeClr>
                </a:solidFill>
              </a:rPr>
              <a:t>Semen</a:t>
            </a:r>
            <a:endParaRPr lang="en-GB" altLang="en-US" dirty="0">
              <a:solidFill>
                <a:schemeClr val="bg2">
                  <a:lumMod val="75000"/>
                </a:schemeClr>
              </a:solidFill>
            </a:endParaRPr>
          </a:p>
          <a:p>
            <a:pPr lvl="1"/>
            <a:r>
              <a:rPr lang="en-GB" altLang="en-US" dirty="0">
                <a:solidFill>
                  <a:schemeClr val="bg2">
                    <a:lumMod val="75000"/>
                  </a:schemeClr>
                </a:solidFill>
              </a:rPr>
              <a:t>Vaginal fluids</a:t>
            </a:r>
          </a:p>
          <a:p>
            <a:pPr lvl="1"/>
            <a:r>
              <a:rPr lang="en-GB" altLang="en-US" dirty="0">
                <a:solidFill>
                  <a:schemeClr val="bg2">
                    <a:lumMod val="75000"/>
                  </a:schemeClr>
                </a:solidFill>
              </a:rPr>
              <a:t>Breast milk</a:t>
            </a:r>
          </a:p>
          <a:p>
            <a:endParaRPr lang="en-GB" altLang="en-US" dirty="0"/>
          </a:p>
          <a:p>
            <a:pPr marL="0" indent="0">
              <a:buNone/>
            </a:pPr>
            <a:r>
              <a:rPr lang="en-US" altLang="en-US" b="1" dirty="0">
                <a:solidFill>
                  <a:schemeClr val="bg2">
                    <a:lumMod val="75000"/>
                  </a:schemeClr>
                </a:solidFill>
              </a:rPr>
              <a:t>Opportunities for HIV to enter the body? </a:t>
            </a:r>
            <a:endParaRPr lang="en-GB" altLang="en-US" b="1" dirty="0">
              <a:solidFill>
                <a:schemeClr val="bg2">
                  <a:lumMod val="75000"/>
                </a:schemeClr>
              </a:solidFill>
            </a:endParaRPr>
          </a:p>
          <a:p>
            <a:pPr lvl="1"/>
            <a:r>
              <a:rPr lang="en-GB" altLang="en-US" dirty="0">
                <a:solidFill>
                  <a:schemeClr val="bg2">
                    <a:lumMod val="75000"/>
                  </a:schemeClr>
                </a:solidFill>
              </a:rPr>
              <a:t>Cuts, sores, </a:t>
            </a:r>
          </a:p>
          <a:p>
            <a:pPr lvl="1"/>
            <a:r>
              <a:rPr lang="en-GB" altLang="en-US" dirty="0">
                <a:solidFill>
                  <a:schemeClr val="bg2">
                    <a:lumMod val="75000"/>
                  </a:schemeClr>
                </a:solidFill>
              </a:rPr>
              <a:t>Open wounds</a:t>
            </a:r>
          </a:p>
          <a:p>
            <a:pPr lvl="1"/>
            <a:r>
              <a:rPr lang="en-GB" altLang="en-US" dirty="0">
                <a:solidFill>
                  <a:schemeClr val="bg2">
                    <a:lumMod val="75000"/>
                  </a:schemeClr>
                </a:solidFill>
              </a:rPr>
              <a:t>Vaginal lining</a:t>
            </a:r>
          </a:p>
          <a:p>
            <a:pPr lvl="1"/>
            <a:r>
              <a:rPr lang="en-GB" altLang="en-US" dirty="0">
                <a:solidFill>
                  <a:schemeClr val="bg2">
                    <a:lumMod val="75000"/>
                  </a:schemeClr>
                </a:solidFill>
              </a:rPr>
              <a:t>Mucous membrane (e.g. eyes, mouth)</a:t>
            </a:r>
          </a:p>
          <a:p>
            <a:pPr lvl="1"/>
            <a:r>
              <a:rPr lang="en-GB" altLang="en-US" dirty="0">
                <a:solidFill>
                  <a:schemeClr val="bg2">
                    <a:lumMod val="75000"/>
                  </a:schemeClr>
                </a:solidFill>
              </a:rPr>
              <a:t>Rectum</a:t>
            </a:r>
          </a:p>
          <a:p>
            <a:pPr lvl="1"/>
            <a:r>
              <a:rPr lang="en-GB" altLang="en-US" dirty="0">
                <a:solidFill>
                  <a:schemeClr val="bg2">
                    <a:lumMod val="75000"/>
                  </a:schemeClr>
                </a:solidFill>
              </a:rPr>
              <a:t>Urethra</a:t>
            </a:r>
          </a:p>
          <a:p>
            <a:endParaRPr lang="en-GB" altLang="en-US" dirty="0"/>
          </a:p>
          <a:p>
            <a:endParaRPr lang="en-GB" altLang="en-US" dirty="0"/>
          </a:p>
        </p:txBody>
      </p:sp>
      <p:sp>
        <p:nvSpPr>
          <p:cNvPr id="8" name="Title 7">
            <a:extLst>
              <a:ext uri="{FF2B5EF4-FFF2-40B4-BE49-F238E27FC236}">
                <a16:creationId xmlns="" xmlns:a16="http://schemas.microsoft.com/office/drawing/2014/main" id="{B7785F48-4DAB-403B-A159-6B092514A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210" y="879664"/>
            <a:ext cx="9256963" cy="796736"/>
          </a:xfrm>
        </p:spPr>
        <p:txBody>
          <a:bodyPr/>
          <a:lstStyle/>
          <a:p>
            <a:r>
              <a:rPr lang="en-US" dirty="0"/>
              <a:t>How is HIV Transmitted</a:t>
            </a:r>
            <a:endParaRPr lang="en-US" sz="160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37EFCFFA-5511-F94A-BA9C-D6B572499714}"/>
              </a:ext>
            </a:extLst>
          </p:cNvPr>
          <p:cNvSpPr txBox="1">
            <a:spLocks/>
          </p:cNvSpPr>
          <p:nvPr/>
        </p:nvSpPr>
        <p:spPr>
          <a:xfrm>
            <a:off x="0" y="5791200"/>
            <a:ext cx="9602787" cy="762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457200" indent="-457200">
              <a:lnSpc>
                <a:spcPct val="114000"/>
              </a:lnSpc>
              <a:buClr>
                <a:srgbClr val="80878A"/>
              </a:buClr>
              <a:buSzPct val="120000"/>
            </a:pPr>
            <a:r>
              <a:rPr lang="en-ZA" altLang="en-US" sz="2000" dirty="0">
                <a:solidFill>
                  <a:srgbClr val="FF0000"/>
                </a:solidFill>
              </a:rPr>
              <a:t>   </a:t>
            </a:r>
            <a:r>
              <a:rPr lang="en-ZA" altLang="en-US" sz="1600" b="1" dirty="0" smtClean="0">
                <a:solidFill>
                  <a:srgbClr val="FF0000"/>
                </a:solidFill>
              </a:rPr>
              <a:t>Saliva</a:t>
            </a:r>
            <a:r>
              <a:rPr lang="en-ZA" altLang="en-US" sz="1600" b="1" dirty="0">
                <a:solidFill>
                  <a:srgbClr val="FF0000"/>
                </a:solidFill>
              </a:rPr>
              <a:t>, Vomits, Sweat, Tears, Urine when contaminated with blood can transmit HIV infection.</a:t>
            </a:r>
            <a:endParaRPr lang="en-ZA" altLang="en-US" sz="1600" b="1" dirty="0">
              <a:solidFill>
                <a:srgbClr val="FF0000"/>
              </a:solidFill>
              <a:latin typeface="Baskerville Old Face" panose="02020602080505020303" pitchFamily="18" charset="77"/>
            </a:endParaRPr>
          </a:p>
          <a:p>
            <a:pPr marL="457200" marR="0" lvl="0" indent="-457200" algn="l" defTabSz="975482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80878A"/>
              </a:buClr>
              <a:buSzPct val="120000"/>
              <a:buFont typeface="+mj-lt"/>
              <a:buAutoNum type="arabicPeriod"/>
              <a:tabLst/>
              <a:defRPr/>
            </a:pPr>
            <a:endParaRPr kumimoji="0" lang="en-ZA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80878A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" marR="0" lvl="0" indent="-182880" algn="l" defTabSz="975482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20000"/>
              <a:buFont typeface="Webdings" pitchFamily="2" charset="2"/>
              <a:buChar char="-"/>
              <a:tabLst/>
              <a:defRPr/>
            </a:pPr>
            <a:endParaRPr kumimoji="0" lang="en-GB" altLang="en-US" sz="2347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latin typeface="Baskerville Old Face" panose="02020602080505020303" pitchFamily="18" charset="77"/>
              <a:ea typeface="+mn-ea"/>
              <a:cs typeface="+mn-cs"/>
            </a:endParaRPr>
          </a:p>
        </p:txBody>
      </p:sp>
      <p:pic>
        <p:nvPicPr>
          <p:cNvPr id="7" name="Picture 6" descr="HIV.jpe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35587" y="1904999"/>
            <a:ext cx="2895600" cy="336891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09582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0" hidden="1">
            <a:extLst>
              <a:ext uri="{FF2B5EF4-FFF2-40B4-BE49-F238E27FC236}">
                <a16:creationId xmlns="" xmlns:a16="http://schemas.microsoft.com/office/drawing/2014/main" id="{2E9E07DF-4A5F-454D-A31E-E329CB6BE22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88" y="1588"/>
          <a:ext cx="1588" cy="1588"/>
        </p:xfrm>
        <a:graphic>
          <a:graphicData uri="http://schemas.openxmlformats.org/presentationml/2006/ole">
            <p:oleObj spid="_x0000_s111621" name="think-cell Slide" r:id="rId4" imgW="360" imgH="360" progId="">
              <p:embed/>
            </p:oleObj>
          </a:graphicData>
        </a:graphic>
      </p:graphicFrame>
      <p:sp>
        <p:nvSpPr>
          <p:cNvPr id="10" name="Rectangle 9" hidden="1">
            <a:extLst>
              <a:ext uri="{FF2B5EF4-FFF2-40B4-BE49-F238E27FC236}">
                <a16:creationId xmlns="" xmlns:a16="http://schemas.microsoft.com/office/drawing/2014/main" id="{040E290E-104D-4FA2-901E-157BB37AECB6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="" xmlns:a16="http://schemas.microsoft.com/office/drawing/2014/main" id="{35BF8A0E-AC1E-42EA-8981-9D53FDFB8D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5210" y="1960563"/>
            <a:ext cx="5308977" cy="4207633"/>
          </a:xfrm>
        </p:spPr>
        <p:txBody>
          <a:bodyPr/>
          <a:lstStyle/>
          <a:p>
            <a:pPr marL="0" indent="0"/>
            <a:r>
              <a:rPr lang="en-US" altLang="en-US" b="1" dirty="0" smtClean="0">
                <a:solidFill>
                  <a:schemeClr val="bg2">
                    <a:lumMod val="75000"/>
                  </a:schemeClr>
                </a:solidFill>
              </a:rPr>
              <a:t>  During </a:t>
            </a:r>
            <a:r>
              <a:rPr lang="en-US" altLang="en-US" b="1" dirty="0">
                <a:solidFill>
                  <a:schemeClr val="bg2">
                    <a:lumMod val="75000"/>
                  </a:schemeClr>
                </a:solidFill>
              </a:rPr>
              <a:t>sexual contact</a:t>
            </a:r>
          </a:p>
          <a:p>
            <a:pPr lvl="1"/>
            <a:r>
              <a:rPr lang="en-GB" altLang="en-US" dirty="0">
                <a:solidFill>
                  <a:schemeClr val="bg2">
                    <a:lumMod val="75000"/>
                  </a:schemeClr>
                </a:solidFill>
              </a:rPr>
              <a:t>Unprotected anal, vaginal sex with infected partner</a:t>
            </a:r>
          </a:p>
          <a:p>
            <a:pPr lvl="1"/>
            <a:r>
              <a:rPr lang="en-GB" altLang="en-US" dirty="0">
                <a:solidFill>
                  <a:schemeClr val="bg2">
                    <a:lumMod val="75000"/>
                  </a:schemeClr>
                </a:solidFill>
              </a:rPr>
              <a:t>Oral sex (Lower risk)</a:t>
            </a:r>
          </a:p>
          <a:p>
            <a:endParaRPr lang="en-GB" altLang="en-US" dirty="0">
              <a:solidFill>
                <a:schemeClr val="bg2">
                  <a:lumMod val="75000"/>
                </a:schemeClr>
              </a:solidFill>
            </a:endParaRPr>
          </a:p>
          <a:p>
            <a:pPr marL="0" indent="0"/>
            <a:r>
              <a:rPr lang="en-US" altLang="en-US" b="1" dirty="0" smtClean="0">
                <a:solidFill>
                  <a:schemeClr val="bg2">
                    <a:lumMod val="75000"/>
                  </a:schemeClr>
                </a:solidFill>
              </a:rPr>
              <a:t> Transfusion</a:t>
            </a:r>
            <a:r>
              <a:rPr lang="en-GB" altLang="en-US" b="1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GB" altLang="en-US" dirty="0">
                <a:solidFill>
                  <a:schemeClr val="bg2">
                    <a:lumMod val="75000"/>
                  </a:schemeClr>
                </a:solidFill>
              </a:rPr>
              <a:t>of untested HIV-infected blood or blood </a:t>
            </a:r>
            <a:endParaRPr lang="en-GB" altLang="en-US" dirty="0" smtClean="0">
              <a:solidFill>
                <a:schemeClr val="bg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GB" altLang="en-US" dirty="0" smtClean="0">
                <a:solidFill>
                  <a:schemeClr val="bg2">
                    <a:lumMod val="75000"/>
                  </a:schemeClr>
                </a:solidFill>
              </a:rPr>
              <a:t>   products</a:t>
            </a:r>
            <a:endParaRPr lang="en-GB" altLang="en-US" dirty="0">
              <a:solidFill>
                <a:schemeClr val="bg2">
                  <a:lumMod val="75000"/>
                </a:schemeClr>
              </a:solidFill>
            </a:endParaRPr>
          </a:p>
          <a:p>
            <a:endParaRPr lang="en-US" altLang="en-US" dirty="0">
              <a:solidFill>
                <a:schemeClr val="bg2">
                  <a:lumMod val="75000"/>
                </a:schemeClr>
              </a:solidFill>
            </a:endParaRPr>
          </a:p>
          <a:p>
            <a:pPr marL="0" indent="0"/>
            <a:r>
              <a:rPr lang="en-GB" altLang="en-US" b="1" dirty="0" smtClean="0">
                <a:solidFill>
                  <a:schemeClr val="bg2">
                    <a:lumMod val="75000"/>
                  </a:schemeClr>
                </a:solidFill>
              </a:rPr>
              <a:t> Accidental </a:t>
            </a:r>
            <a:r>
              <a:rPr lang="en-GB" altLang="en-US" b="1" dirty="0">
                <a:solidFill>
                  <a:schemeClr val="bg2">
                    <a:lumMod val="75000"/>
                  </a:schemeClr>
                </a:solidFill>
              </a:rPr>
              <a:t>contact </a:t>
            </a:r>
            <a:r>
              <a:rPr lang="en-GB" altLang="en-US" dirty="0">
                <a:solidFill>
                  <a:schemeClr val="bg2">
                    <a:lumMod val="75000"/>
                  </a:schemeClr>
                </a:solidFill>
              </a:rPr>
              <a:t>with contaminated blood, other </a:t>
            </a:r>
            <a:r>
              <a:rPr lang="en-GB" altLang="en-US" dirty="0" smtClean="0">
                <a:solidFill>
                  <a:schemeClr val="bg2">
                    <a:lumMod val="75000"/>
                  </a:schemeClr>
                </a:solidFill>
              </a:rPr>
              <a:t>body</a:t>
            </a:r>
          </a:p>
          <a:p>
            <a:pPr marL="0" indent="0">
              <a:buNone/>
            </a:pPr>
            <a:r>
              <a:rPr lang="en-GB" altLang="en-US" dirty="0" smtClean="0">
                <a:solidFill>
                  <a:schemeClr val="bg2">
                    <a:lumMod val="75000"/>
                  </a:schemeClr>
                </a:solidFill>
              </a:rPr>
              <a:t>   </a:t>
            </a:r>
            <a:r>
              <a:rPr lang="en-GB" altLang="en-US" dirty="0">
                <a:solidFill>
                  <a:schemeClr val="bg2">
                    <a:lumMod val="75000"/>
                  </a:schemeClr>
                </a:solidFill>
              </a:rPr>
              <a:t>fluids</a:t>
            </a:r>
          </a:p>
          <a:p>
            <a:pPr marL="0" indent="0">
              <a:buNone/>
            </a:pPr>
            <a:endParaRPr lang="en-GB" altLang="en-US" dirty="0">
              <a:solidFill>
                <a:schemeClr val="bg2">
                  <a:lumMod val="75000"/>
                </a:schemeClr>
              </a:solidFill>
            </a:endParaRPr>
          </a:p>
          <a:p>
            <a:pPr marL="0" indent="0"/>
            <a:r>
              <a:rPr lang="en-GB" altLang="en-US" b="1" dirty="0" smtClean="0">
                <a:solidFill>
                  <a:schemeClr val="bg2">
                    <a:lumMod val="75000"/>
                  </a:schemeClr>
                </a:solidFill>
              </a:rPr>
              <a:t> From </a:t>
            </a:r>
            <a:r>
              <a:rPr lang="en-GB" altLang="en-US" b="1" dirty="0">
                <a:solidFill>
                  <a:schemeClr val="bg2">
                    <a:lumMod val="75000"/>
                  </a:schemeClr>
                </a:solidFill>
              </a:rPr>
              <a:t>mother to child </a:t>
            </a:r>
            <a:r>
              <a:rPr lang="en-GB" altLang="en-US" dirty="0">
                <a:solidFill>
                  <a:schemeClr val="bg2">
                    <a:lumMod val="75000"/>
                  </a:schemeClr>
                </a:solidFill>
              </a:rPr>
              <a:t>during pregnancy, child birth, </a:t>
            </a:r>
            <a:r>
              <a:rPr lang="en-GB" altLang="en-US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</a:p>
          <a:p>
            <a:pPr marL="0" indent="0">
              <a:buNone/>
            </a:pPr>
            <a:r>
              <a:rPr lang="en-GB" altLang="en-US" dirty="0" smtClean="0">
                <a:solidFill>
                  <a:schemeClr val="bg2">
                    <a:lumMod val="75000"/>
                  </a:schemeClr>
                </a:solidFill>
              </a:rPr>
              <a:t>   breast feeding </a:t>
            </a:r>
            <a:endParaRPr lang="en-GB" altLang="en-US" dirty="0">
              <a:solidFill>
                <a:schemeClr val="bg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GB" altLang="en-US" dirty="0">
              <a:solidFill>
                <a:schemeClr val="bg2">
                  <a:lumMod val="75000"/>
                </a:schemeClr>
              </a:solidFill>
            </a:endParaRPr>
          </a:p>
          <a:p>
            <a:pPr marL="0" indent="0"/>
            <a:r>
              <a:rPr lang="en-GB" altLang="en-US" b="1" dirty="0" smtClean="0">
                <a:solidFill>
                  <a:schemeClr val="bg2">
                    <a:lumMod val="75000"/>
                  </a:schemeClr>
                </a:solidFill>
                <a:cs typeface="Times New Roman" panose="02020603050405020304" pitchFamily="18" charset="0"/>
              </a:rPr>
              <a:t> Contaminated </a:t>
            </a:r>
            <a:r>
              <a:rPr lang="en-GB" altLang="en-US" b="1" dirty="0">
                <a:solidFill>
                  <a:schemeClr val="bg2">
                    <a:lumMod val="75000"/>
                  </a:schemeClr>
                </a:solidFill>
                <a:cs typeface="Times New Roman" panose="02020603050405020304" pitchFamily="18" charset="0"/>
              </a:rPr>
              <a:t>needles &amp; syringes i</a:t>
            </a:r>
            <a:r>
              <a:rPr lang="en-GB" altLang="en-US" dirty="0">
                <a:solidFill>
                  <a:schemeClr val="bg2">
                    <a:lumMod val="75000"/>
                  </a:schemeClr>
                </a:solidFill>
              </a:rPr>
              <a:t>njury from sharing </a:t>
            </a:r>
            <a:endParaRPr lang="en-GB" altLang="en-US" dirty="0" smtClean="0">
              <a:solidFill>
                <a:schemeClr val="bg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GB" altLang="en-US" dirty="0" smtClean="0">
                <a:solidFill>
                  <a:schemeClr val="bg2">
                    <a:lumMod val="75000"/>
                  </a:schemeClr>
                </a:solidFill>
              </a:rPr>
              <a:t>   needles</a:t>
            </a:r>
            <a:endParaRPr lang="en-US" altLang="en-US" dirty="0">
              <a:solidFill>
                <a:schemeClr val="bg2">
                  <a:lumMod val="75000"/>
                </a:schemeClr>
              </a:solidFill>
            </a:endParaRPr>
          </a:p>
          <a:p>
            <a:endParaRPr lang="en-GB" altLang="en-US" dirty="0">
              <a:solidFill>
                <a:schemeClr val="bg2">
                  <a:lumMod val="75000"/>
                </a:schemeClr>
              </a:solidFill>
            </a:endParaRPr>
          </a:p>
          <a:p>
            <a:endParaRPr lang="en-GB" altLang="en-US" dirty="0">
              <a:solidFill>
                <a:schemeClr val="bg2">
                  <a:lumMod val="75000"/>
                </a:schemeClr>
              </a:solidFill>
            </a:endParaRPr>
          </a:p>
          <a:p>
            <a:endParaRPr lang="en-GB" altLang="en-US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8" name="Title 7">
            <a:extLst>
              <a:ext uri="{FF2B5EF4-FFF2-40B4-BE49-F238E27FC236}">
                <a16:creationId xmlns="" xmlns:a16="http://schemas.microsoft.com/office/drawing/2014/main" id="{B7785F48-4DAB-403B-A159-6B092514A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210" y="879664"/>
            <a:ext cx="9256963" cy="796736"/>
          </a:xfrm>
        </p:spPr>
        <p:txBody>
          <a:bodyPr/>
          <a:lstStyle/>
          <a:p>
            <a:r>
              <a:rPr lang="en-US" dirty="0"/>
              <a:t>Most common ways through which HIV is transmitted</a:t>
            </a:r>
            <a:endParaRPr lang="en-US" sz="1600" dirty="0"/>
          </a:p>
        </p:txBody>
      </p:sp>
      <p:pic>
        <p:nvPicPr>
          <p:cNvPr id="6" name="Picture 5" descr="hiv-transmission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64187" y="2743200"/>
            <a:ext cx="4038600" cy="24384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056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0" hidden="1">
            <a:extLst>
              <a:ext uri="{FF2B5EF4-FFF2-40B4-BE49-F238E27FC236}">
                <a16:creationId xmlns="" xmlns:a16="http://schemas.microsoft.com/office/drawing/2014/main" id="{2E9E07DF-4A5F-454D-A31E-E329CB6BE22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88" y="1588"/>
          <a:ext cx="1588" cy="1588"/>
        </p:xfrm>
        <a:graphic>
          <a:graphicData uri="http://schemas.openxmlformats.org/presentationml/2006/ole">
            <p:oleObj spid="_x0000_s112645" name="think-cell Slide" r:id="rId4" imgW="360" imgH="360" progId="">
              <p:embed/>
            </p:oleObj>
          </a:graphicData>
        </a:graphic>
      </p:graphicFrame>
      <p:sp>
        <p:nvSpPr>
          <p:cNvPr id="10" name="Rectangle 9" hidden="1">
            <a:extLst>
              <a:ext uri="{FF2B5EF4-FFF2-40B4-BE49-F238E27FC236}">
                <a16:creationId xmlns="" xmlns:a16="http://schemas.microsoft.com/office/drawing/2014/main" id="{040E290E-104D-4FA2-901E-157BB37AECB6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8" name="Title 7">
            <a:extLst>
              <a:ext uri="{FF2B5EF4-FFF2-40B4-BE49-F238E27FC236}">
                <a16:creationId xmlns="" xmlns:a16="http://schemas.microsoft.com/office/drawing/2014/main" id="{B7785F48-4DAB-403B-A159-6B092514A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210" y="879664"/>
            <a:ext cx="9256963" cy="796736"/>
          </a:xfrm>
        </p:spPr>
        <p:txBody>
          <a:bodyPr/>
          <a:lstStyle/>
          <a:p>
            <a:r>
              <a:rPr lang="en-US" dirty="0"/>
              <a:t>HIV is NOT transmitted by </a:t>
            </a:r>
            <a:endParaRPr lang="en-US" sz="1600" dirty="0"/>
          </a:p>
        </p:txBody>
      </p:sp>
      <p:sp>
        <p:nvSpPr>
          <p:cNvPr id="51" name="Content Placeholder 1">
            <a:extLst>
              <a:ext uri="{FF2B5EF4-FFF2-40B4-BE49-F238E27FC236}">
                <a16:creationId xmlns="" xmlns:a16="http://schemas.microsoft.com/office/drawing/2014/main" id="{04BA0124-3D9B-DA44-A974-8ADC86013D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5210" y="1960563"/>
            <a:ext cx="9256963" cy="4207633"/>
          </a:xfrm>
        </p:spPr>
        <p:txBody>
          <a:bodyPr/>
          <a:lstStyle/>
          <a:p>
            <a:pPr marL="0" indent="0">
              <a:lnSpc>
                <a:spcPct val="150000"/>
              </a:lnSpc>
            </a:pPr>
            <a:r>
              <a:rPr lang="en-US" altLang="en-US" b="1" dirty="0" smtClean="0">
                <a:solidFill>
                  <a:schemeClr val="bg2">
                    <a:lumMod val="75000"/>
                  </a:schemeClr>
                </a:solidFill>
              </a:rPr>
              <a:t>   Kissing </a:t>
            </a:r>
            <a:endParaRPr lang="en-US" altLang="en-US" b="1" dirty="0">
              <a:solidFill>
                <a:schemeClr val="bg2">
                  <a:lumMod val="75000"/>
                </a:schemeClr>
              </a:solidFill>
            </a:endParaRPr>
          </a:p>
          <a:p>
            <a:pPr marL="0" indent="0">
              <a:lnSpc>
                <a:spcPct val="150000"/>
              </a:lnSpc>
            </a:pPr>
            <a:r>
              <a:rPr lang="en-US" altLang="en-US" b="1" dirty="0" smtClean="0">
                <a:solidFill>
                  <a:schemeClr val="bg2">
                    <a:lumMod val="75000"/>
                  </a:schemeClr>
                </a:solidFill>
              </a:rPr>
              <a:t>   Sharing </a:t>
            </a:r>
            <a:r>
              <a:rPr lang="en-US" altLang="en-US" b="1" dirty="0">
                <a:solidFill>
                  <a:schemeClr val="bg2">
                    <a:lumMod val="75000"/>
                  </a:schemeClr>
                </a:solidFill>
              </a:rPr>
              <a:t>clothes </a:t>
            </a:r>
          </a:p>
          <a:p>
            <a:pPr marL="0" indent="0">
              <a:lnSpc>
                <a:spcPct val="150000"/>
              </a:lnSpc>
            </a:pPr>
            <a:r>
              <a:rPr lang="en-US" altLang="en-US" b="1" dirty="0" smtClean="0">
                <a:solidFill>
                  <a:schemeClr val="bg2">
                    <a:lumMod val="75000"/>
                  </a:schemeClr>
                </a:solidFill>
              </a:rPr>
              <a:t>   Coughing/sneezing</a:t>
            </a:r>
            <a:endParaRPr lang="en-US" altLang="en-US" b="1" dirty="0">
              <a:solidFill>
                <a:schemeClr val="bg2">
                  <a:lumMod val="75000"/>
                </a:schemeClr>
              </a:solidFill>
            </a:endParaRPr>
          </a:p>
          <a:p>
            <a:pPr marL="0" indent="0">
              <a:lnSpc>
                <a:spcPct val="150000"/>
              </a:lnSpc>
            </a:pPr>
            <a:r>
              <a:rPr lang="en-US" altLang="en-US" b="1" dirty="0" smtClean="0">
                <a:solidFill>
                  <a:schemeClr val="bg2">
                    <a:lumMod val="75000"/>
                  </a:schemeClr>
                </a:solidFill>
              </a:rPr>
              <a:t>   Eating </a:t>
            </a:r>
            <a:r>
              <a:rPr lang="en-US" altLang="en-US" b="1" dirty="0">
                <a:solidFill>
                  <a:schemeClr val="bg2">
                    <a:lumMod val="75000"/>
                  </a:schemeClr>
                </a:solidFill>
              </a:rPr>
              <a:t>together </a:t>
            </a:r>
          </a:p>
          <a:p>
            <a:pPr marL="0" indent="0">
              <a:lnSpc>
                <a:spcPct val="150000"/>
              </a:lnSpc>
            </a:pPr>
            <a:r>
              <a:rPr lang="en-US" altLang="en-US" b="1" dirty="0" smtClean="0">
                <a:solidFill>
                  <a:schemeClr val="bg2">
                    <a:lumMod val="75000"/>
                  </a:schemeClr>
                </a:solidFill>
              </a:rPr>
              <a:t>   Shaking </a:t>
            </a:r>
            <a:r>
              <a:rPr lang="en-US" altLang="en-US" b="1" dirty="0">
                <a:solidFill>
                  <a:schemeClr val="bg2">
                    <a:lumMod val="75000"/>
                  </a:schemeClr>
                </a:solidFill>
              </a:rPr>
              <a:t>hands </a:t>
            </a:r>
          </a:p>
          <a:p>
            <a:pPr marL="0" indent="0">
              <a:lnSpc>
                <a:spcPct val="150000"/>
              </a:lnSpc>
            </a:pPr>
            <a:r>
              <a:rPr lang="en-US" altLang="en-US" b="1" dirty="0" smtClean="0">
                <a:solidFill>
                  <a:schemeClr val="bg2">
                    <a:lumMod val="75000"/>
                  </a:schemeClr>
                </a:solidFill>
              </a:rPr>
              <a:t>   Mosquito </a:t>
            </a:r>
            <a:r>
              <a:rPr lang="en-US" altLang="en-US" b="1" dirty="0">
                <a:solidFill>
                  <a:schemeClr val="bg2">
                    <a:lumMod val="75000"/>
                  </a:schemeClr>
                </a:solidFill>
              </a:rPr>
              <a:t>bites </a:t>
            </a:r>
          </a:p>
          <a:p>
            <a:pPr marL="0" indent="0">
              <a:lnSpc>
                <a:spcPct val="150000"/>
              </a:lnSpc>
            </a:pPr>
            <a:r>
              <a:rPr lang="en-US" altLang="en-US" b="1" dirty="0" smtClean="0">
                <a:solidFill>
                  <a:schemeClr val="bg2">
                    <a:lumMod val="75000"/>
                  </a:schemeClr>
                </a:solidFill>
              </a:rPr>
              <a:t>   Sharing </a:t>
            </a:r>
            <a:r>
              <a:rPr lang="en-US" altLang="en-US" b="1" dirty="0">
                <a:solidFill>
                  <a:schemeClr val="bg2">
                    <a:lumMod val="75000"/>
                  </a:schemeClr>
                </a:solidFill>
              </a:rPr>
              <a:t>toilets </a:t>
            </a:r>
          </a:p>
          <a:p>
            <a:pPr marL="0" indent="0">
              <a:lnSpc>
                <a:spcPct val="150000"/>
              </a:lnSpc>
            </a:pPr>
            <a:r>
              <a:rPr lang="en-US" altLang="en-US" b="1" dirty="0" smtClean="0">
                <a:solidFill>
                  <a:schemeClr val="bg2">
                    <a:lumMod val="75000"/>
                  </a:schemeClr>
                </a:solidFill>
              </a:rPr>
              <a:t>   Sharing </a:t>
            </a:r>
            <a:r>
              <a:rPr lang="en-US" altLang="en-US" b="1" dirty="0">
                <a:solidFill>
                  <a:schemeClr val="bg2">
                    <a:lumMod val="75000"/>
                  </a:schemeClr>
                </a:solidFill>
              </a:rPr>
              <a:t>combs </a:t>
            </a:r>
          </a:p>
          <a:p>
            <a:pPr marL="0" indent="0">
              <a:lnSpc>
                <a:spcPct val="150000"/>
              </a:lnSpc>
            </a:pPr>
            <a:r>
              <a:rPr lang="en-US" altLang="en-US" b="1" dirty="0" smtClean="0">
                <a:solidFill>
                  <a:schemeClr val="bg2">
                    <a:lumMod val="75000"/>
                  </a:schemeClr>
                </a:solidFill>
              </a:rPr>
              <a:t>   Sharing </a:t>
            </a:r>
            <a:r>
              <a:rPr lang="en-US" altLang="en-US" b="1" dirty="0">
                <a:solidFill>
                  <a:schemeClr val="bg2">
                    <a:lumMod val="75000"/>
                  </a:schemeClr>
                </a:solidFill>
              </a:rPr>
              <a:t>swimming pool</a:t>
            </a:r>
          </a:p>
          <a:p>
            <a:pPr marL="0" indent="0">
              <a:lnSpc>
                <a:spcPct val="150000"/>
              </a:lnSpc>
            </a:pPr>
            <a:r>
              <a:rPr lang="en-US" altLang="en-US" b="1" dirty="0" smtClean="0">
                <a:solidFill>
                  <a:schemeClr val="bg2">
                    <a:lumMod val="75000"/>
                  </a:schemeClr>
                </a:solidFill>
              </a:rPr>
              <a:t>   Living </a:t>
            </a:r>
            <a:r>
              <a:rPr lang="en-US" altLang="en-US" b="1" dirty="0">
                <a:solidFill>
                  <a:schemeClr val="bg2">
                    <a:lumMod val="75000"/>
                  </a:schemeClr>
                </a:solidFill>
              </a:rPr>
              <a:t>together in a family </a:t>
            </a:r>
          </a:p>
          <a:p>
            <a:pPr marL="0" indent="0">
              <a:lnSpc>
                <a:spcPct val="150000"/>
              </a:lnSpc>
            </a:pPr>
            <a:r>
              <a:rPr lang="en-US" altLang="en-US" b="1" dirty="0" smtClean="0">
                <a:solidFill>
                  <a:schemeClr val="bg2">
                    <a:lumMod val="75000"/>
                  </a:schemeClr>
                </a:solidFill>
              </a:rPr>
              <a:t>   Caring </a:t>
            </a:r>
            <a:r>
              <a:rPr lang="en-US" altLang="en-US" b="1" dirty="0">
                <a:solidFill>
                  <a:schemeClr val="bg2">
                    <a:lumMod val="75000"/>
                  </a:schemeClr>
                </a:solidFill>
              </a:rPr>
              <a:t>for infected persons </a:t>
            </a:r>
          </a:p>
          <a:p>
            <a:pPr marL="0" indent="0">
              <a:buNone/>
            </a:pPr>
            <a:endParaRPr lang="en-GB" altLang="en-US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52" name="Picture 10" descr="handshake">
            <a:extLst>
              <a:ext uri="{FF2B5EF4-FFF2-40B4-BE49-F238E27FC236}">
                <a16:creationId xmlns="" xmlns:a16="http://schemas.microsoft.com/office/drawing/2014/main" id="{AE2FEF8E-61DF-0142-BB3E-A4CBABC878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108" t="16600" r="3453" b="8704"/>
          <a:stretch>
            <a:fillRect/>
          </a:stretch>
        </p:blipFill>
        <p:spPr bwMode="auto">
          <a:xfrm rot="21000601">
            <a:off x="3122804" y="2307293"/>
            <a:ext cx="2074069" cy="81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Picture 19" descr="ShareFood">
            <a:extLst>
              <a:ext uri="{FF2B5EF4-FFF2-40B4-BE49-F238E27FC236}">
                <a16:creationId xmlns="" xmlns:a16="http://schemas.microsoft.com/office/drawing/2014/main" id="{F7F80B25-A356-2F4A-9419-FE8DE09CC6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0930"/>
          <a:stretch>
            <a:fillRect/>
          </a:stretch>
        </p:blipFill>
        <p:spPr bwMode="auto">
          <a:xfrm>
            <a:off x="6053582" y="1438161"/>
            <a:ext cx="2555748" cy="1044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" name="Picture 17" descr="MosquitoBite">
            <a:extLst>
              <a:ext uri="{FF2B5EF4-FFF2-40B4-BE49-F238E27FC236}">
                <a16:creationId xmlns="" xmlns:a16="http://schemas.microsoft.com/office/drawing/2014/main" id="{9ACA6CE2-9DA0-5C42-B425-077431F3FE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4001"/>
          <a:stretch>
            <a:fillRect/>
          </a:stretch>
        </p:blipFill>
        <p:spPr bwMode="auto">
          <a:xfrm>
            <a:off x="5030787" y="3340453"/>
            <a:ext cx="2587943" cy="807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Picture 8" descr="sickcare">
            <a:extLst>
              <a:ext uri="{FF2B5EF4-FFF2-40B4-BE49-F238E27FC236}">
                <a16:creationId xmlns="" xmlns:a16="http://schemas.microsoft.com/office/drawing/2014/main" id="{ECA597B2-C325-9742-9E95-219145F103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4426" y="5125635"/>
            <a:ext cx="2667922" cy="1066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" name="Picture 18" descr="Swimming">
            <a:extLst>
              <a:ext uri="{FF2B5EF4-FFF2-40B4-BE49-F238E27FC236}">
                <a16:creationId xmlns="" xmlns:a16="http://schemas.microsoft.com/office/drawing/2014/main" id="{A573E1E1-125E-F441-8889-ECB69EF7FC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0667" t="14851"/>
          <a:stretch>
            <a:fillRect/>
          </a:stretch>
        </p:blipFill>
        <p:spPr bwMode="auto">
          <a:xfrm>
            <a:off x="6789595" y="4518112"/>
            <a:ext cx="2488883" cy="974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4236455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0" hidden="1">
            <a:extLst>
              <a:ext uri="{FF2B5EF4-FFF2-40B4-BE49-F238E27FC236}">
                <a16:creationId xmlns="" xmlns:a16="http://schemas.microsoft.com/office/drawing/2014/main" id="{2E9E07DF-4A5F-454D-A31E-E329CB6BE22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88" y="1588"/>
          <a:ext cx="1588" cy="1588"/>
        </p:xfrm>
        <a:graphic>
          <a:graphicData uri="http://schemas.openxmlformats.org/presentationml/2006/ole">
            <p:oleObj spid="_x0000_s113668" name="think-cell Slide" r:id="rId4" imgW="360" imgH="360" progId="">
              <p:embed/>
            </p:oleObj>
          </a:graphicData>
        </a:graphic>
      </p:graphicFrame>
      <p:sp>
        <p:nvSpPr>
          <p:cNvPr id="10" name="Rectangle 9" hidden="1">
            <a:extLst>
              <a:ext uri="{FF2B5EF4-FFF2-40B4-BE49-F238E27FC236}">
                <a16:creationId xmlns="" xmlns:a16="http://schemas.microsoft.com/office/drawing/2014/main" id="{040E290E-104D-4FA2-901E-157BB37AECB6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="" xmlns:a16="http://schemas.microsoft.com/office/drawing/2014/main" id="{35BF8A0E-AC1E-42EA-8981-9D53FDFB8D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5210" y="1960563"/>
            <a:ext cx="4242177" cy="4207633"/>
          </a:xfrm>
        </p:spPr>
        <p:txBody>
          <a:bodyPr/>
          <a:lstStyle/>
          <a:p>
            <a:pPr marL="0" indent="0">
              <a:buNone/>
            </a:pPr>
            <a:r>
              <a:rPr lang="en-US" altLang="en-US" b="1" dirty="0">
                <a:solidFill>
                  <a:schemeClr val="bg2">
                    <a:lumMod val="75000"/>
                  </a:schemeClr>
                </a:solidFill>
              </a:rPr>
              <a:t>Pre-exposure prevention </a:t>
            </a:r>
          </a:p>
          <a:p>
            <a:pPr marL="0" indent="0">
              <a:buNone/>
            </a:pPr>
            <a:r>
              <a:rPr lang="en-GB" altLang="en-US" dirty="0" smtClean="0">
                <a:solidFill>
                  <a:schemeClr val="bg2">
                    <a:lumMod val="75000"/>
                  </a:schemeClr>
                </a:solidFill>
              </a:rPr>
              <a:t>  - Condoms</a:t>
            </a:r>
            <a:endParaRPr lang="en-GB" altLang="en-US" dirty="0">
              <a:solidFill>
                <a:schemeClr val="bg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GB" altLang="en-US" dirty="0" smtClean="0">
                <a:solidFill>
                  <a:schemeClr val="bg2">
                    <a:lumMod val="75000"/>
                  </a:schemeClr>
                </a:solidFill>
              </a:rPr>
              <a:t>  - Standards </a:t>
            </a:r>
            <a:r>
              <a:rPr lang="en-GB" altLang="en-US" dirty="0">
                <a:solidFill>
                  <a:schemeClr val="bg2">
                    <a:lumMod val="75000"/>
                  </a:schemeClr>
                </a:solidFill>
              </a:rPr>
              <a:t>Precautions</a:t>
            </a:r>
          </a:p>
          <a:p>
            <a:pPr marL="0" indent="0">
              <a:buNone/>
            </a:pPr>
            <a:endParaRPr lang="en-GB" altLang="en-US" b="1" dirty="0">
              <a:solidFill>
                <a:schemeClr val="bg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GB" altLang="en-US" b="1" dirty="0">
                <a:solidFill>
                  <a:schemeClr val="bg2">
                    <a:lumMod val="75000"/>
                  </a:schemeClr>
                </a:solidFill>
              </a:rPr>
              <a:t>Pre-Exposure Prophylaxis (PrEP)</a:t>
            </a:r>
          </a:p>
          <a:p>
            <a:pPr marL="0" indent="0">
              <a:buNone/>
            </a:pPr>
            <a:r>
              <a:rPr lang="en-GB" altLang="en-US" sz="1400" dirty="0">
                <a:solidFill>
                  <a:schemeClr val="bg2">
                    <a:lumMod val="75000"/>
                  </a:schemeClr>
                </a:solidFill>
              </a:rPr>
              <a:t>An HIV-negative person at high risk of exposure takes a pill a day of anti-HIV medication to prevent HIV infection in case of accidental exposure. </a:t>
            </a:r>
            <a:endParaRPr lang="en-GB" altLang="en-US" sz="1400" dirty="0" smtClean="0">
              <a:solidFill>
                <a:schemeClr val="bg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GB" altLang="en-US" sz="1400" dirty="0" smtClean="0">
              <a:solidFill>
                <a:schemeClr val="bg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GB" altLang="en-US" sz="1400" b="1" dirty="0" smtClean="0">
                <a:solidFill>
                  <a:schemeClr val="bg2">
                    <a:lumMod val="75000"/>
                  </a:schemeClr>
                </a:solidFill>
              </a:rPr>
              <a:t>PrEP</a:t>
            </a:r>
            <a:r>
              <a:rPr lang="en-GB" altLang="en-US" sz="1400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GB" altLang="en-US" sz="1400" dirty="0">
                <a:solidFill>
                  <a:schemeClr val="bg2">
                    <a:lumMod val="75000"/>
                  </a:schemeClr>
                </a:solidFill>
              </a:rPr>
              <a:t>is currently recommended for people who are in constant exposure to HIV infection by virtue of their relationship and/or occupation</a:t>
            </a:r>
          </a:p>
        </p:txBody>
      </p:sp>
      <p:sp>
        <p:nvSpPr>
          <p:cNvPr id="8" name="Title 7">
            <a:extLst>
              <a:ext uri="{FF2B5EF4-FFF2-40B4-BE49-F238E27FC236}">
                <a16:creationId xmlns="" xmlns:a16="http://schemas.microsoft.com/office/drawing/2014/main" id="{B7785F48-4DAB-403B-A159-6B092514A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210" y="879664"/>
            <a:ext cx="9256963" cy="796736"/>
          </a:xfrm>
        </p:spPr>
        <p:txBody>
          <a:bodyPr/>
          <a:lstStyle/>
          <a:p>
            <a:r>
              <a:rPr lang="en-US" dirty="0"/>
              <a:t>Preventing HIV Infection</a:t>
            </a:r>
            <a:endParaRPr lang="en-US" sz="1600" dirty="0"/>
          </a:p>
        </p:txBody>
      </p:sp>
      <p:pic>
        <p:nvPicPr>
          <p:cNvPr id="16" name="Picture 15" descr="PREPPPP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954587" y="1752600"/>
            <a:ext cx="4419600" cy="1752600"/>
          </a:xfrm>
          <a:prstGeom prst="rect">
            <a:avLst/>
          </a:prstGeom>
        </p:spPr>
      </p:pic>
      <p:pic>
        <p:nvPicPr>
          <p:cNvPr id="17" name="Picture 16" descr="PXXXX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954587" y="3886200"/>
            <a:ext cx="4419600" cy="17526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33145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0" hidden="1">
            <a:extLst>
              <a:ext uri="{FF2B5EF4-FFF2-40B4-BE49-F238E27FC236}">
                <a16:creationId xmlns="" xmlns:a16="http://schemas.microsoft.com/office/drawing/2014/main" id="{2E9E07DF-4A5F-454D-A31E-E329CB6BE22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88" y="1588"/>
          <a:ext cx="1588" cy="1588"/>
        </p:xfrm>
        <a:graphic>
          <a:graphicData uri="http://schemas.openxmlformats.org/presentationml/2006/ole">
            <p:oleObj spid="_x0000_s114692" name="think-cell Slide" r:id="rId4" imgW="360" imgH="360" progId="">
              <p:embed/>
            </p:oleObj>
          </a:graphicData>
        </a:graphic>
      </p:graphicFrame>
      <p:sp>
        <p:nvSpPr>
          <p:cNvPr id="10" name="Rectangle 9" hidden="1">
            <a:extLst>
              <a:ext uri="{FF2B5EF4-FFF2-40B4-BE49-F238E27FC236}">
                <a16:creationId xmlns="" xmlns:a16="http://schemas.microsoft.com/office/drawing/2014/main" id="{040E290E-104D-4FA2-901E-157BB37AECB6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="" xmlns:a16="http://schemas.microsoft.com/office/drawing/2014/main" id="{35BF8A0E-AC1E-42EA-8981-9D53FDFB8D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5210" y="1960563"/>
            <a:ext cx="5385177" cy="4207633"/>
          </a:xfrm>
        </p:spPr>
        <p:txBody>
          <a:bodyPr/>
          <a:lstStyle/>
          <a:p>
            <a:pPr marL="0" indent="0">
              <a:buNone/>
            </a:pPr>
            <a:r>
              <a:rPr lang="en-US" altLang="en-US" b="1" dirty="0">
                <a:solidFill>
                  <a:schemeClr val="bg2">
                    <a:lumMod val="75000"/>
                  </a:schemeClr>
                </a:solidFill>
              </a:rPr>
              <a:t>Post-exposure Prevention</a:t>
            </a:r>
          </a:p>
          <a:p>
            <a:pPr marL="0" indent="0">
              <a:buNone/>
            </a:pPr>
            <a:r>
              <a:rPr lang="en-GB" altLang="en-US" dirty="0">
                <a:solidFill>
                  <a:schemeClr val="bg2">
                    <a:lumMod val="75000"/>
                  </a:schemeClr>
                </a:solidFill>
              </a:rPr>
              <a:t>Emergency HIV Post-Exposure Prophylaxis (PEP)</a:t>
            </a:r>
          </a:p>
          <a:p>
            <a:pPr marL="0" indent="0">
              <a:buNone/>
            </a:pPr>
            <a:endParaRPr lang="en-GB" altLang="en-US" dirty="0" smtClean="0">
              <a:solidFill>
                <a:schemeClr val="bg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GB" altLang="en-US" dirty="0" smtClean="0">
              <a:solidFill>
                <a:schemeClr val="bg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GB" altLang="en-US" dirty="0">
              <a:solidFill>
                <a:schemeClr val="bg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altLang="en-US" b="1" dirty="0">
                <a:solidFill>
                  <a:schemeClr val="bg2">
                    <a:lumMod val="75000"/>
                  </a:schemeClr>
                </a:solidFill>
              </a:rPr>
              <a:t>First aid care </a:t>
            </a:r>
          </a:p>
          <a:p>
            <a:pPr marL="0" indent="0">
              <a:buNone/>
            </a:pPr>
            <a:r>
              <a:rPr lang="en-US" altLang="en-US" dirty="0">
                <a:solidFill>
                  <a:schemeClr val="bg2">
                    <a:lumMod val="75000"/>
                  </a:schemeClr>
                </a:solidFill>
              </a:rPr>
              <a:t>Aside from sexual assault where forensic information might be required , immediate first aid including cleaning with soap and water or water only for several minutes is an important way to prevent infection</a:t>
            </a:r>
          </a:p>
          <a:p>
            <a:endParaRPr lang="en-GB" altLang="en-US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8" name="Title 7">
            <a:extLst>
              <a:ext uri="{FF2B5EF4-FFF2-40B4-BE49-F238E27FC236}">
                <a16:creationId xmlns="" xmlns:a16="http://schemas.microsoft.com/office/drawing/2014/main" id="{B7785F48-4DAB-403B-A159-6B092514A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210" y="879664"/>
            <a:ext cx="9256963" cy="796736"/>
          </a:xfrm>
        </p:spPr>
        <p:txBody>
          <a:bodyPr/>
          <a:lstStyle/>
          <a:p>
            <a:r>
              <a:rPr lang="en-US" dirty="0"/>
              <a:t>Preventing HIV Infection</a:t>
            </a:r>
            <a:endParaRPr lang="en-US" sz="1600" dirty="0"/>
          </a:p>
        </p:txBody>
      </p:sp>
      <p:pic>
        <p:nvPicPr>
          <p:cNvPr id="7" name="Picture 6" descr="Webp.net-resizeimage-5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73787" y="3733800"/>
            <a:ext cx="2409497" cy="1905000"/>
          </a:xfrm>
          <a:prstGeom prst="rect">
            <a:avLst/>
          </a:prstGeom>
        </p:spPr>
      </p:pic>
      <p:pic>
        <p:nvPicPr>
          <p:cNvPr id="9" name="Picture 8" descr="PREVENTION.jpe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945187" y="1676400"/>
            <a:ext cx="3124200" cy="184785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94292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0" hidden="1">
            <a:extLst>
              <a:ext uri="{FF2B5EF4-FFF2-40B4-BE49-F238E27FC236}">
                <a16:creationId xmlns="" xmlns:a16="http://schemas.microsoft.com/office/drawing/2014/main" id="{2E9E07DF-4A5F-454D-A31E-E329CB6BE22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88" y="1588"/>
          <a:ext cx="1588" cy="1588"/>
        </p:xfrm>
        <a:graphic>
          <a:graphicData uri="http://schemas.openxmlformats.org/presentationml/2006/ole">
            <p:oleObj spid="_x0000_s115715" name="think-cell Slide" r:id="rId4" imgW="360" imgH="360" progId="">
              <p:embed/>
            </p:oleObj>
          </a:graphicData>
        </a:graphic>
      </p:graphicFrame>
      <p:sp>
        <p:nvSpPr>
          <p:cNvPr id="10" name="Rectangle 9" hidden="1">
            <a:extLst>
              <a:ext uri="{FF2B5EF4-FFF2-40B4-BE49-F238E27FC236}">
                <a16:creationId xmlns="" xmlns:a16="http://schemas.microsoft.com/office/drawing/2014/main" id="{040E290E-104D-4FA2-901E-157BB37AECB6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="" xmlns:a16="http://schemas.microsoft.com/office/drawing/2014/main" id="{35BF8A0E-AC1E-42EA-8981-9D53FDFB8D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5210" y="1960563"/>
            <a:ext cx="5689977" cy="4207633"/>
          </a:xfrm>
        </p:spPr>
        <p:txBody>
          <a:bodyPr/>
          <a:lstStyle/>
          <a:p>
            <a:pPr marL="0" indent="0">
              <a:buNone/>
            </a:pPr>
            <a:r>
              <a:rPr lang="en-US" altLang="en-US" b="1" dirty="0">
                <a:solidFill>
                  <a:schemeClr val="bg2">
                    <a:lumMod val="75000"/>
                  </a:schemeClr>
                </a:solidFill>
              </a:rPr>
              <a:t>During sexual contact</a:t>
            </a:r>
          </a:p>
          <a:p>
            <a:pPr lvl="1"/>
            <a:r>
              <a:rPr lang="en-GB" altLang="en-US" dirty="0">
                <a:solidFill>
                  <a:schemeClr val="bg2">
                    <a:lumMod val="75000"/>
                  </a:schemeClr>
                </a:solidFill>
              </a:rPr>
              <a:t>HIV Post-Exposure Prophylaxis (HIV PEP) - a set of services provided to prevent HIV infection following potential exposure to the virus</a:t>
            </a:r>
            <a:r>
              <a:rPr lang="en-GB" altLang="en-US" dirty="0" smtClean="0">
                <a:solidFill>
                  <a:schemeClr val="bg2">
                    <a:lumMod val="75000"/>
                  </a:schemeClr>
                </a:solidFill>
              </a:rPr>
              <a:t>.</a:t>
            </a:r>
          </a:p>
          <a:p>
            <a:pPr lvl="1">
              <a:buNone/>
            </a:pPr>
            <a:endParaRPr lang="en-GB" altLang="en-US" dirty="0">
              <a:solidFill>
                <a:schemeClr val="bg2">
                  <a:lumMod val="75000"/>
                </a:schemeClr>
              </a:solidFill>
            </a:endParaRPr>
          </a:p>
          <a:p>
            <a:pPr lvl="1"/>
            <a:r>
              <a:rPr lang="en-GB" altLang="en-US" dirty="0">
                <a:solidFill>
                  <a:schemeClr val="bg2">
                    <a:lumMod val="75000"/>
                  </a:schemeClr>
                </a:solidFill>
              </a:rPr>
              <a:t>Services include first aid, counselling, HIV exposure risk assessment, HIV testing (with informed consent), a course of anti-HIV medication, with appropriate support and follow up</a:t>
            </a:r>
            <a:r>
              <a:rPr lang="en-GB" altLang="en-US" dirty="0" smtClean="0">
                <a:solidFill>
                  <a:schemeClr val="bg2">
                    <a:lumMod val="75000"/>
                  </a:schemeClr>
                </a:solidFill>
              </a:rPr>
              <a:t>.</a:t>
            </a:r>
          </a:p>
          <a:p>
            <a:pPr lvl="1">
              <a:buNone/>
            </a:pPr>
            <a:endParaRPr lang="en-GB" altLang="en-US" dirty="0">
              <a:solidFill>
                <a:schemeClr val="bg2">
                  <a:lumMod val="75000"/>
                </a:schemeClr>
              </a:solidFill>
            </a:endParaRPr>
          </a:p>
          <a:p>
            <a:pPr lvl="1"/>
            <a:r>
              <a:rPr lang="en-GB" altLang="en-US" dirty="0">
                <a:solidFill>
                  <a:schemeClr val="bg2">
                    <a:lumMod val="75000"/>
                  </a:schemeClr>
                </a:solidFill>
              </a:rPr>
              <a:t>Adherence to a full 28-day course of anti-retroviral (ARV) medicines is important in order to reduce risk of infection acquisition.</a:t>
            </a:r>
          </a:p>
          <a:p>
            <a:endParaRPr lang="en-GB" altLang="en-US" dirty="0">
              <a:solidFill>
                <a:schemeClr val="bg2">
                  <a:lumMod val="75000"/>
                </a:schemeClr>
              </a:solidFill>
            </a:endParaRPr>
          </a:p>
          <a:p>
            <a:endParaRPr lang="en-GB" altLang="en-US" dirty="0">
              <a:solidFill>
                <a:schemeClr val="bg2">
                  <a:lumMod val="75000"/>
                </a:schemeClr>
              </a:solidFill>
            </a:endParaRPr>
          </a:p>
          <a:p>
            <a:endParaRPr lang="en-GB" altLang="en-US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8" name="Title 7">
            <a:extLst>
              <a:ext uri="{FF2B5EF4-FFF2-40B4-BE49-F238E27FC236}">
                <a16:creationId xmlns="" xmlns:a16="http://schemas.microsoft.com/office/drawing/2014/main" id="{B7785F48-4DAB-403B-A159-6B092514A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210" y="879664"/>
            <a:ext cx="9256963" cy="796736"/>
          </a:xfrm>
        </p:spPr>
        <p:txBody>
          <a:bodyPr/>
          <a:lstStyle/>
          <a:p>
            <a:r>
              <a:rPr lang="en-US" dirty="0"/>
              <a:t>HIV Post-Exposure Prophylaxis (PEP)</a:t>
            </a:r>
            <a:endParaRPr lang="en-US" sz="1600" dirty="0"/>
          </a:p>
        </p:txBody>
      </p:sp>
      <p:pic>
        <p:nvPicPr>
          <p:cNvPr id="9" name="Picture 8" descr="images7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02387" y="2514600"/>
            <a:ext cx="2209800" cy="2209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0248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0" hidden="1">
            <a:extLst>
              <a:ext uri="{FF2B5EF4-FFF2-40B4-BE49-F238E27FC236}">
                <a16:creationId xmlns="" xmlns:a16="http://schemas.microsoft.com/office/drawing/2014/main" id="{2E9E07DF-4A5F-454D-A31E-E329CB6BE22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88" y="1588"/>
          <a:ext cx="1588" cy="1588"/>
        </p:xfrm>
        <a:graphic>
          <a:graphicData uri="http://schemas.openxmlformats.org/presentationml/2006/ole">
            <p:oleObj spid="_x0000_s116741" name="think-cell Slide" r:id="rId4" imgW="360" imgH="360" progId="">
              <p:embed/>
            </p:oleObj>
          </a:graphicData>
        </a:graphic>
      </p:graphicFrame>
      <p:sp>
        <p:nvSpPr>
          <p:cNvPr id="10" name="Rectangle 9" hidden="1">
            <a:extLst>
              <a:ext uri="{FF2B5EF4-FFF2-40B4-BE49-F238E27FC236}">
                <a16:creationId xmlns="" xmlns:a16="http://schemas.microsoft.com/office/drawing/2014/main" id="{040E290E-104D-4FA2-901E-157BB37AECB6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="" xmlns:a16="http://schemas.microsoft.com/office/drawing/2014/main" id="{35BF8A0E-AC1E-42EA-8981-9D53FDFB8D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5210" y="1960563"/>
            <a:ext cx="5308977" cy="4207633"/>
          </a:xfrm>
        </p:spPr>
        <p:txBody>
          <a:bodyPr/>
          <a:lstStyle/>
          <a:p>
            <a:pPr marL="342900" indent="-342900">
              <a:buAutoNum type="arabicPeriod"/>
            </a:pPr>
            <a:r>
              <a:rPr lang="en-US" altLang="en-US" dirty="0" smtClean="0">
                <a:solidFill>
                  <a:schemeClr val="bg2">
                    <a:lumMod val="75000"/>
                  </a:schemeClr>
                </a:solidFill>
              </a:rPr>
              <a:t>Ideally</a:t>
            </a:r>
            <a:r>
              <a:rPr lang="en-US" altLang="en-US" dirty="0">
                <a:solidFill>
                  <a:schemeClr val="bg2">
                    <a:lumMod val="75000"/>
                  </a:schemeClr>
                </a:solidFill>
              </a:rPr>
              <a:t>, HIV PEP should be available from any emergency medical </a:t>
            </a:r>
            <a:r>
              <a:rPr lang="en-US" altLang="en-US" dirty="0" smtClean="0">
                <a:solidFill>
                  <a:schemeClr val="bg2">
                    <a:lumMod val="75000"/>
                  </a:schemeClr>
                </a:solidFill>
              </a:rPr>
              <a:t>service </a:t>
            </a:r>
            <a:r>
              <a:rPr lang="en-US" altLang="en-US" dirty="0">
                <a:solidFill>
                  <a:schemeClr val="bg2">
                    <a:lumMod val="75000"/>
                  </a:schemeClr>
                </a:solidFill>
              </a:rPr>
              <a:t>anywhere in the world</a:t>
            </a:r>
            <a:r>
              <a:rPr lang="en-US" altLang="en-US" dirty="0" smtClean="0">
                <a:solidFill>
                  <a:schemeClr val="bg2">
                    <a:lumMod val="75000"/>
                  </a:schemeClr>
                </a:solidFill>
              </a:rPr>
              <a:t>.</a:t>
            </a:r>
          </a:p>
          <a:p>
            <a:pPr marL="342900" indent="-342900">
              <a:buAutoNum type="arabicPeriod"/>
            </a:pPr>
            <a:endParaRPr lang="en-US" altLang="en-US" dirty="0" smtClean="0">
              <a:solidFill>
                <a:schemeClr val="bg2">
                  <a:lumMod val="75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lang="en-US" altLang="en-US" dirty="0" smtClean="0">
                <a:solidFill>
                  <a:schemeClr val="bg2">
                    <a:lumMod val="75000"/>
                  </a:schemeClr>
                </a:solidFill>
              </a:rPr>
              <a:t> This </a:t>
            </a:r>
            <a:r>
              <a:rPr lang="en-US" altLang="en-US" dirty="0">
                <a:solidFill>
                  <a:schemeClr val="bg2">
                    <a:lumMod val="75000"/>
                  </a:schemeClr>
                </a:solidFill>
              </a:rPr>
              <a:t>is true already in many places, but not yet in all</a:t>
            </a:r>
            <a:r>
              <a:rPr lang="en-US" altLang="en-US" dirty="0" smtClean="0">
                <a:solidFill>
                  <a:schemeClr val="bg2">
                    <a:lumMod val="75000"/>
                  </a:schemeClr>
                </a:solidFill>
              </a:rPr>
              <a:t>.</a:t>
            </a:r>
          </a:p>
          <a:p>
            <a:pPr marL="342900" indent="-342900">
              <a:buAutoNum type="arabicPeriod"/>
            </a:pPr>
            <a:endParaRPr lang="en-US" altLang="en-US" dirty="0" smtClean="0">
              <a:solidFill>
                <a:schemeClr val="bg2">
                  <a:lumMod val="75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lang="en-US" altLang="en-US" dirty="0" smtClean="0">
                <a:solidFill>
                  <a:schemeClr val="bg2">
                    <a:lumMod val="75000"/>
                  </a:schemeClr>
                </a:solidFill>
              </a:rPr>
              <a:t>Therefore</a:t>
            </a:r>
            <a:r>
              <a:rPr lang="en-US" altLang="en-US" dirty="0">
                <a:solidFill>
                  <a:schemeClr val="bg2">
                    <a:lumMod val="75000"/>
                  </a:schemeClr>
                </a:solidFill>
              </a:rPr>
              <a:t>, the UN provides HIV PEP to field offices</a:t>
            </a:r>
          </a:p>
          <a:p>
            <a:pPr lvl="1"/>
            <a:r>
              <a:rPr lang="en-US" altLang="en-US" dirty="0">
                <a:solidFill>
                  <a:schemeClr val="bg2">
                    <a:lumMod val="75000"/>
                  </a:schemeClr>
                </a:solidFill>
              </a:rPr>
              <a:t>As a responsible employer, because personnel can be at risk while working for the UN, especially in locations where HIV PEP is not available from local medical services.</a:t>
            </a:r>
          </a:p>
          <a:p>
            <a:pPr lvl="1"/>
            <a:r>
              <a:rPr lang="en-US" altLang="en-US" dirty="0">
                <a:solidFill>
                  <a:schemeClr val="bg2">
                    <a:lumMod val="75000"/>
                  </a:schemeClr>
                </a:solidFill>
              </a:rPr>
              <a:t>To standardize access to HIV PEP for UN personnel as different countries still apply various degrees of restriction to access to HIV PEP.</a:t>
            </a:r>
          </a:p>
        </p:txBody>
      </p:sp>
      <p:sp>
        <p:nvSpPr>
          <p:cNvPr id="8" name="Title 7">
            <a:extLst>
              <a:ext uri="{FF2B5EF4-FFF2-40B4-BE49-F238E27FC236}">
                <a16:creationId xmlns="" xmlns:a16="http://schemas.microsoft.com/office/drawing/2014/main" id="{B7785F48-4DAB-403B-A159-6B092514A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210" y="879664"/>
            <a:ext cx="9256963" cy="796736"/>
          </a:xfrm>
        </p:spPr>
        <p:txBody>
          <a:bodyPr/>
          <a:lstStyle/>
          <a:p>
            <a:r>
              <a:rPr lang="en-US" dirty="0"/>
              <a:t>Why the UN Provides HIV PEP</a:t>
            </a:r>
            <a:endParaRPr lang="en-US" sz="1600" dirty="0"/>
          </a:p>
        </p:txBody>
      </p:sp>
      <p:pic>
        <p:nvPicPr>
          <p:cNvPr id="6" name="Picture 5" descr="WORLD.jpe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73787" y="3886200"/>
            <a:ext cx="2466975" cy="1981200"/>
          </a:xfrm>
          <a:prstGeom prst="rect">
            <a:avLst/>
          </a:prstGeom>
        </p:spPr>
      </p:pic>
      <p:pic>
        <p:nvPicPr>
          <p:cNvPr id="7" name="Picture 6" descr="UN.jpe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173787" y="1295400"/>
            <a:ext cx="2362200" cy="223837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42493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lt;root reqver=&quot;24162&quot;&gt;&lt;version val=&quot;27062&quot;/&gt;&lt;CPresentation id=&quot;1&quot;&gt;&lt;m_precDefaultNumber&gt;&lt;m_bNumberIsYear val=&quot;1&quot;/&gt;&lt;m_chMinusSymbol&gt;-&lt;/m_chMinusSymbol&gt;&lt;m_chDecimalSymbol17909&gt;.&lt;/m_chDecimalSymbol17909&gt;&lt;m_nGroupingDigits17909 val=&quot;3&quot;/&gt;&lt;m_chGroupingSymbol17909&gt;,&lt;/m_chGroupingSymbol17909&gt;&lt;m_yearfmt&gt;&lt;begin val=&quot;0&quot;/&gt;&lt;end val=&quot;4&quot;/&gt;&lt;/m_yearfmt&gt;&lt;/m_precDefaultNumber&gt;&lt;m_precDefaultPercent&gt;&lt;m_bNumberIsYear val=&quot;1&quot;/&gt;&lt;m_chMinusSymbol&gt;-&lt;/m_chMinusSymbol&gt;&lt;m_nDecimalDigits17909 val=&quot;0&quot;/&gt;&lt;m_chDecimalSymbol17909&gt;.&lt;/m_chDecimalSymbol17909&gt;&lt;m_nGroupingDigits17909 val=&quot;3&quot;/&gt;&lt;m_chGroupingSymbol17909&gt;,&lt;/m_chGroupingSymbol17909&gt;&lt;m_strSuffix17909&gt;%&lt;/m_strSuffix17909&gt;&lt;m_yearfmt&gt;&lt;begin val=&quot;0&quot;/&gt;&lt;end val=&quot;4&quot;/&gt;&lt;/m_yearfmt&gt;&lt;/m_precDefaultPercent&gt;&lt;m_precDefaultDate&gt;&lt;m_bNumberIsYear val=&quot;0&quot;/&gt;&lt;m_strFormatTime&gt;%#m/%#d/%Y&lt;/m_strFormatTime&gt;&lt;m_yearfmt&gt;&lt;begin val=&quot;0&quot;/&gt;&lt;end val=&quot;0&quot;/&gt;&lt;/m_yearfmt&gt;&lt;/m_precDefaultDate&gt;&lt;m_precDefaultYear&gt;&lt;m_bNumberIsYear val=&quot;0&quot;/&gt;&lt;m_strFormatTime&gt;%Y&lt;/m_strFormatTime&gt;&lt;m_yearfmt&gt;&lt;begin val=&quot;0&quot;/&gt;&lt;end val=&quot;0&quot;/&gt;&lt;/m_yearfmt&gt;&lt;/m_precDefaultYear&gt;&lt;m_precDefaultQuarter&gt;&lt;m_bNumberIsYear val=&quot;0&quot;/&gt;&lt;m_strFormatTime&gt;Q%5&lt;/m_strFormatTime&gt;&lt;m_yearfmt&gt;&lt;begin val=&quot;0&quot;/&gt;&lt;end val=&quot;4&quot;/&gt;&lt;/m_yearfmt&gt;&lt;/m_precDefaultQuarter&gt;&lt;m_precDefaultMonth&gt;&lt;m_bNumberIsYear val=&quot;0&quot;/&gt;&lt;m_strFormatTime&gt;%1&lt;/m_strFormatTime&gt;&lt;m_yearfmt&gt;&lt;begin val=&quot;0&quot;/&gt;&lt;end val=&quot;4&quot;/&gt;&lt;/m_yearfmt&gt;&lt;/m_precDefaultMonth&gt;&lt;m_precDefaultWeek&gt;&lt;m_bNumberIsYear val=&quot;0&quot;/&gt;&lt;m_strFormatTime&gt;%d.&lt;/m_strFormatTime&gt;&lt;m_yearfmt&gt;&lt;begin val=&quot;0&quot;/&gt;&lt;end val=&quot;4&quot;/&gt;&lt;/m_yearfmt&gt;&lt;/m_precDefaultWeek&gt;&lt;m_precDefaultDay&gt;&lt;m_bNumberIsYear val=&quot;0&quot;/&gt;&lt;m_strFormatTime&gt;%#d&lt;/m_strFormatTime&gt;&lt;m_yearfmt&gt;&lt;begin val=&quot;0&quot;/&gt;&lt;end val=&quot;4&quot;/&gt;&lt;/m_yearfmt&gt;&lt;/m_precDefaultDay&gt;&lt;m_mruColor&gt;&lt;m_vecMRU length=&quot;0&quot;/&gt;&lt;/m_mruColor&gt;&lt;m_eweekdayFirstOfWeek val=&quot;1&quot;/&gt;&lt;m_eweekdayFirstOfWorkweek val=&quot;2&quot;/&gt;&lt;m_eweekdayFirstOfWeekend val=&quot;7&quot;/&gt;&lt;/CPresentation&gt;&lt;/root&gt;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2kBC8PoR.K.5wFoIOJIjw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2kBC8PoR.K.5wFoIOJIjw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2kBC8PoR.K.5wFoIOJIjw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2kBC8PoR.K.5wFoIOJIjw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2kBC8PoR.K.5wFoIOJIjw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2kBC8PoR.K.5wFoIOJIjw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2kBC8PoR.K.5wFoIOJIjw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2kBC8PoR.K.5wFoIOJIjw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2kBC8PoR.K.5wFoIOJIjw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2kBC8PoR.K.5wFoIOJIjw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GT_PymPRvmkgiZOPA4XNQ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2kBC8PoR.K.5wFoIOJIjw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2kBC8PoR.K.5wFoIOJIjw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2kBC8PoR.K.5wFoIOJIjw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2kBC8PoR.K.5wFoIOJIjw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2kBC8PoR.K.5wFoIOJIjw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2kBC8PoR.K.5wFoIOJIjw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2kBC8PoR.K.5wFoIOJIjw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2kBC8PoR.K.5wFoIOJIjw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2kBC8PoR.K.5wFoIOJIjw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2kBC8PoR.K.5wFoIOJIj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vYakX4mS3CzDWeBOx6hEg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2kBC8PoR.K.5wFoIOJIj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72y60WDRPqlsiossrMuhg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MthqKfTQEKgihgUsR7khw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d.41mcsTOyq8SpygRFfvg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2kBC8PoR.K.5wFoIOJIjw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2kBC8PoR.K.5wFoIOJIjw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2kBC8PoR.K.5wFoIOJIjw"/>
</p:tagLst>
</file>

<file path=ppt/theme/theme1.xml><?xml version="1.0" encoding="utf-8"?>
<a:theme xmlns:a="http://schemas.openxmlformats.org/drawingml/2006/main" name="Office Theme">
  <a:themeElements>
    <a:clrScheme name="DOS Color Scheme">
      <a:dk1>
        <a:srgbClr val="3CBBED"/>
      </a:dk1>
      <a:lt1>
        <a:srgbClr val="FFFFFF"/>
      </a:lt1>
      <a:dk2>
        <a:srgbClr val="117DB3"/>
      </a:dk2>
      <a:lt2>
        <a:srgbClr val="80878A"/>
      </a:lt2>
      <a:accent1>
        <a:srgbClr val="A8E6F8"/>
      </a:accent1>
      <a:accent2>
        <a:srgbClr val="FC8604"/>
      </a:accent2>
      <a:accent3>
        <a:srgbClr val="D13F05"/>
      </a:accent3>
      <a:accent4>
        <a:srgbClr val="FACD8A"/>
      </a:accent4>
      <a:accent5>
        <a:srgbClr val="4E5254"/>
      </a:accent5>
      <a:accent6>
        <a:srgbClr val="C3C6C7"/>
      </a:accent6>
      <a:hlink>
        <a:srgbClr val="3CBBED"/>
      </a:hlink>
      <a:folHlink>
        <a:srgbClr val="3CBBED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="" xmlns:thm15="http://schemas.microsoft.com/office/thememl/2012/main" name="DOS Introduction presentation" id="{E796DB23-E0E3-4700-82B8-33A805CC0288}" vid="{A6948829-ADF8-428D-9AE0-018DFDF0DE7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6A9B82AF11BF543B627E48F61248C3D" ma:contentTypeVersion="11" ma:contentTypeDescription="Create a new document." ma:contentTypeScope="" ma:versionID="4b68f7855e636a077832a67524e3c6d4">
  <xsd:schema xmlns:xsd="http://www.w3.org/2001/XMLSchema" xmlns:xs="http://www.w3.org/2001/XMLSchema" xmlns:p="http://schemas.microsoft.com/office/2006/metadata/properties" xmlns:ns3="95e5e678-43ad-40d1-ac60-f89d2cdf5b98" xmlns:ns4="66598c8a-6b47-4fa5-ac2b-785d0e3e46d1" targetNamespace="http://schemas.microsoft.com/office/2006/metadata/properties" ma:root="true" ma:fieldsID="939df82337233a6c30a887fe4b6bc6ad" ns3:_="" ns4:_="">
    <xsd:import namespace="95e5e678-43ad-40d1-ac60-f89d2cdf5b98"/>
    <xsd:import namespace="66598c8a-6b47-4fa5-ac2b-785d0e3e46d1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5e5e678-43ad-40d1-ac60-f89d2cdf5b9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6598c8a-6b47-4fa5-ac2b-785d0e3e46d1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55BBD48-905B-48C8-850B-AF4239B9CD5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5e5e678-43ad-40d1-ac60-f89d2cdf5b98"/>
    <ds:schemaRef ds:uri="66598c8a-6b47-4fa5-ac2b-785d0e3e46d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90C0698-D4CC-4D2F-A7BD-6AEBA1B4A39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F508128-6242-43D6-ADEA-539C461BB2E8}">
  <ds:schemaRefs>
    <ds:schemaRef ds:uri="http://schemas.microsoft.com/office/2006/documentManagement/types"/>
    <ds:schemaRef ds:uri="http://purl.org/dc/terms/"/>
    <ds:schemaRef ds:uri="http://www.w3.org/XML/1998/namespace"/>
    <ds:schemaRef ds:uri="http://purl.org/dc/dcmitype/"/>
    <ds:schemaRef ds:uri="66598c8a-6b47-4fa5-ac2b-785d0e3e46d1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95e5e678-43ad-40d1-ac60-f89d2cdf5b98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DOS Powerpoint Template v2</Template>
  <TotalTime>16618</TotalTime>
  <Words>1927</Words>
  <Application>Microsoft Office PowerPoint</Application>
  <PresentationFormat>Custom</PresentationFormat>
  <Paragraphs>272</Paragraphs>
  <Slides>27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9" baseType="lpstr">
      <vt:lpstr>Office Theme</vt:lpstr>
      <vt:lpstr>think-cell Slide</vt:lpstr>
      <vt:lpstr>UN HIV PEP briefing </vt:lpstr>
      <vt:lpstr>What is HIV Post-Exposure Prophylaxis?</vt:lpstr>
      <vt:lpstr>How is HIV Transmitted</vt:lpstr>
      <vt:lpstr>Most common ways through which HIV is transmitted</vt:lpstr>
      <vt:lpstr>HIV is NOT transmitted by </vt:lpstr>
      <vt:lpstr>Preventing HIV Infection</vt:lpstr>
      <vt:lpstr>Preventing HIV Infection</vt:lpstr>
      <vt:lpstr>HIV Post-Exposure Prophylaxis (PEP)</vt:lpstr>
      <vt:lpstr>Why the UN Provides HIV PEP</vt:lpstr>
      <vt:lpstr>UN HIV PEP Kit </vt:lpstr>
      <vt:lpstr>UN HIV PEP Kit Contents</vt:lpstr>
      <vt:lpstr>Who is Not Eligible for HIV PEP ?</vt:lpstr>
      <vt:lpstr>Why have the Kits in duty stations? </vt:lpstr>
      <vt:lpstr>Is the Patient’s Consent required?</vt:lpstr>
      <vt:lpstr>Who is Eligible for UN HIV PEP Kit</vt:lpstr>
      <vt:lpstr>Procurement and distribution of PEP kits</vt:lpstr>
      <vt:lpstr>Country-Level PEP Kit Management Structure</vt:lpstr>
      <vt:lpstr>Role of Country Management</vt:lpstr>
      <vt:lpstr>Role of Country PEP Management</vt:lpstr>
      <vt:lpstr>Role of Country PEP Management</vt:lpstr>
      <vt:lpstr>Role of PEP Kit Custodian</vt:lpstr>
      <vt:lpstr>Country-Level PEP Kit Management Structure</vt:lpstr>
      <vt:lpstr>Key Steps in Releasing a PEP Kit</vt:lpstr>
      <vt:lpstr>Key Steps in Releasing a PEP Kit (Contd.)</vt:lpstr>
      <vt:lpstr>Care and Storage of PEP Kits</vt:lpstr>
      <vt:lpstr>PEP Kit Record Keeping</vt:lpstr>
      <vt:lpstr>Resource and Contacts</vt:lpstr>
    </vt:vector>
  </TitlesOfParts>
  <Company>United Nations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Esther Tan</dc:creator>
  <cp:lastModifiedBy>Dominion chapel</cp:lastModifiedBy>
  <cp:revision>15</cp:revision>
  <cp:lastPrinted>2017-07-13T21:00:05Z</cp:lastPrinted>
  <dcterms:created xsi:type="dcterms:W3CDTF">2019-11-19T20:21:20Z</dcterms:created>
  <dcterms:modified xsi:type="dcterms:W3CDTF">2020-07-28T16:59:09Z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0x010100F6A9B82AF11BF543B627E48F61248C3D</vt:lpwstr>
  </property>
</Properties>
</file>