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29" r:id="rId5"/>
    <p:sldId id="425" r:id="rId6"/>
    <p:sldId id="486" r:id="rId7"/>
    <p:sldId id="390" r:id="rId8"/>
    <p:sldId id="397" r:id="rId9"/>
    <p:sldId id="473" r:id="rId10"/>
    <p:sldId id="474" r:id="rId11"/>
    <p:sldId id="475" r:id="rId12"/>
    <p:sldId id="476" r:id="rId13"/>
    <p:sldId id="478" r:id="rId14"/>
    <p:sldId id="479" r:id="rId15"/>
    <p:sldId id="481" r:id="rId16"/>
    <p:sldId id="480" r:id="rId17"/>
    <p:sldId id="487" r:id="rId18"/>
    <p:sldId id="482" r:id="rId19"/>
    <p:sldId id="483" r:id="rId20"/>
    <p:sldId id="484" r:id="rId21"/>
    <p:sldId id="472" r:id="rId22"/>
    <p:sldId id="488" r:id="rId23"/>
  </p:sldIdLst>
  <p:sldSz cx="13004800" cy="7315200"/>
  <p:notesSz cx="7010400" cy="9296400"/>
  <p:custDataLst>
    <p:tags r:id="rId26"/>
  </p:custDataLst>
  <p:defaultTextStyle>
    <a:defPPr>
      <a:defRPr lang="en-US"/>
    </a:defPPr>
    <a:lvl1pPr marL="0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624A18-A9EB-7047-B3BF-E190815563C8}">
          <p14:sldIdLst>
            <p14:sldId id="329"/>
            <p14:sldId id="425"/>
            <p14:sldId id="486"/>
            <p14:sldId id="390"/>
            <p14:sldId id="397"/>
            <p14:sldId id="473"/>
            <p14:sldId id="474"/>
            <p14:sldId id="475"/>
            <p14:sldId id="476"/>
            <p14:sldId id="478"/>
            <p14:sldId id="479"/>
            <p14:sldId id="481"/>
            <p14:sldId id="480"/>
            <p14:sldId id="487"/>
            <p14:sldId id="482"/>
            <p14:sldId id="483"/>
            <p14:sldId id="484"/>
            <p14:sldId id="472"/>
            <p14:sldId id="488"/>
          </p14:sldIdLst>
        </p14:section>
        <p14:section name="Delete" id="{DF1450B9-85F2-3B4C-B222-2748D83699DD}">
          <p14:sldIdLst/>
        </p14:section>
      </p14:sectionLst>
    </p:ext>
    <p:ext uri="{EFAFB233-063F-42B5-8137-9DF3F51BA10A}">
      <p15:sldGuideLst xmlns:p15="http://schemas.microsoft.com/office/powerpoint/2012/main">
        <p15:guide id="3" pos="4096" userDrawn="1">
          <p15:clr>
            <a:srgbClr val="A4A3A4"/>
          </p15:clr>
        </p15:guide>
        <p15:guide id="4" orient="horz" pos="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DDA"/>
    <a:srgbClr val="606061"/>
    <a:srgbClr val="3CBBED"/>
    <a:srgbClr val="808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724D45-975A-490B-A523-C1CDECCF7C38}" v="2" dt="2022-09-25T12:44:18.5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54" autoAdjust="0"/>
    <p:restoredTop sz="72432"/>
  </p:normalViewPr>
  <p:slideViewPr>
    <p:cSldViewPr showGuides="1">
      <p:cViewPr varScale="1">
        <p:scale>
          <a:sx n="55" d="100"/>
          <a:sy n="55" d="100"/>
        </p:scale>
        <p:origin x="852" y="72"/>
      </p:cViewPr>
      <p:guideLst>
        <p:guide pos="4096"/>
        <p:guide orient="horz" pos="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12"/>
    </p:cViewPr>
  </p:sorterViewPr>
  <p:notesViewPr>
    <p:cSldViewPr showGuides="1">
      <p:cViewPr varScale="1">
        <p:scale>
          <a:sx n="51" d="100"/>
          <a:sy n="51" d="100"/>
        </p:scale>
        <p:origin x="2862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her Tan" userId="a32faec1-ecd3-4185-9414-aeb51abd286d" providerId="ADAL" clId="{AE724D45-975A-490B-A523-C1CDECCF7C38}"/>
    <pc:docChg chg="undo custSel addSld delSld modSld sldOrd modSection">
      <pc:chgData name="Esther Tan" userId="a32faec1-ecd3-4185-9414-aeb51abd286d" providerId="ADAL" clId="{AE724D45-975A-490B-A523-C1CDECCF7C38}" dt="2022-09-25T12:46:56.371" v="319" actId="13926"/>
      <pc:docMkLst>
        <pc:docMk/>
      </pc:docMkLst>
      <pc:sldChg chg="modSp mod">
        <pc:chgData name="Esther Tan" userId="a32faec1-ecd3-4185-9414-aeb51abd286d" providerId="ADAL" clId="{AE724D45-975A-490B-A523-C1CDECCF7C38}" dt="2022-09-25T12:46:05.765" v="287" actId="6549"/>
        <pc:sldMkLst>
          <pc:docMk/>
          <pc:sldMk cId="572381941" sldId="329"/>
        </pc:sldMkLst>
        <pc:spChg chg="mod">
          <ac:chgData name="Esther Tan" userId="a32faec1-ecd3-4185-9414-aeb51abd286d" providerId="ADAL" clId="{AE724D45-975A-490B-A523-C1CDECCF7C38}" dt="2022-09-25T12:46:05.765" v="287" actId="6549"/>
          <ac:spMkLst>
            <pc:docMk/>
            <pc:sldMk cId="572381941" sldId="329"/>
            <ac:spMk id="2" creationId="{E36068DE-947D-46F4-A70A-10D3CF67848A}"/>
          </ac:spMkLst>
        </pc:spChg>
        <pc:spChg chg="mod">
          <ac:chgData name="Esther Tan" userId="a32faec1-ecd3-4185-9414-aeb51abd286d" providerId="ADAL" clId="{AE724D45-975A-490B-A523-C1CDECCF7C38}" dt="2022-09-25T12:42:47.084" v="55" actId="6549"/>
          <ac:spMkLst>
            <pc:docMk/>
            <pc:sldMk cId="572381941" sldId="329"/>
            <ac:spMk id="3" creationId="{39AC2472-DCDB-4855-ADD9-B2975EDB1880}"/>
          </ac:spMkLst>
        </pc:spChg>
      </pc:sldChg>
      <pc:sldChg chg="modSp mod">
        <pc:chgData name="Esther Tan" userId="a32faec1-ecd3-4185-9414-aeb51abd286d" providerId="ADAL" clId="{AE724D45-975A-490B-A523-C1CDECCF7C38}" dt="2022-09-25T12:46:36.436" v="318" actId="115"/>
        <pc:sldMkLst>
          <pc:docMk/>
          <pc:sldMk cId="2313018609" sldId="390"/>
        </pc:sldMkLst>
        <pc:spChg chg="mod">
          <ac:chgData name="Esther Tan" userId="a32faec1-ecd3-4185-9414-aeb51abd286d" providerId="ADAL" clId="{AE724D45-975A-490B-A523-C1CDECCF7C38}" dt="2022-09-25T12:46:36.436" v="318" actId="115"/>
          <ac:spMkLst>
            <pc:docMk/>
            <pc:sldMk cId="2313018609" sldId="390"/>
            <ac:spMk id="14" creationId="{1E4C1B74-191D-0947-AA06-77E1AB687FCF}"/>
          </ac:spMkLst>
        </pc:spChg>
      </pc:sldChg>
      <pc:sldChg chg="modSp mod ord">
        <pc:chgData name="Esther Tan" userId="a32faec1-ecd3-4185-9414-aeb51abd286d" providerId="ADAL" clId="{AE724D45-975A-490B-A523-C1CDECCF7C38}" dt="2022-09-25T12:45:22.724" v="262"/>
        <pc:sldMkLst>
          <pc:docMk/>
          <pc:sldMk cId="3547234512" sldId="472"/>
        </pc:sldMkLst>
        <pc:spChg chg="mod">
          <ac:chgData name="Esther Tan" userId="a32faec1-ecd3-4185-9414-aeb51abd286d" providerId="ADAL" clId="{AE724D45-975A-490B-A523-C1CDECCF7C38}" dt="2022-09-25T12:45:22.724" v="262"/>
          <ac:spMkLst>
            <pc:docMk/>
            <pc:sldMk cId="3547234512" sldId="472"/>
            <ac:spMk id="7" creationId="{F0DC73C5-738A-0D45-A06A-4527FC30AE6A}"/>
          </ac:spMkLst>
        </pc:spChg>
      </pc:sldChg>
      <pc:sldChg chg="modSp mod">
        <pc:chgData name="Esther Tan" userId="a32faec1-ecd3-4185-9414-aeb51abd286d" providerId="ADAL" clId="{AE724D45-975A-490B-A523-C1CDECCF7C38}" dt="2022-09-25T12:46:56.371" v="319" actId="13926"/>
        <pc:sldMkLst>
          <pc:docMk/>
          <pc:sldMk cId="757159810" sldId="476"/>
        </pc:sldMkLst>
        <pc:spChg chg="mod">
          <ac:chgData name="Esther Tan" userId="a32faec1-ecd3-4185-9414-aeb51abd286d" providerId="ADAL" clId="{AE724D45-975A-490B-A523-C1CDECCF7C38}" dt="2022-09-25T12:46:56.371" v="319" actId="13926"/>
          <ac:spMkLst>
            <pc:docMk/>
            <pc:sldMk cId="757159810" sldId="476"/>
            <ac:spMk id="15" creationId="{C17E6320-32B7-C840-BEF1-C73E3FB8DD6B}"/>
          </ac:spMkLst>
        </pc:spChg>
      </pc:sldChg>
      <pc:sldChg chg="del">
        <pc:chgData name="Esther Tan" userId="a32faec1-ecd3-4185-9414-aeb51abd286d" providerId="ADAL" clId="{AE724D45-975A-490B-A523-C1CDECCF7C38}" dt="2022-09-25T12:44:39.321" v="186" actId="47"/>
        <pc:sldMkLst>
          <pc:docMk/>
          <pc:sldMk cId="3711821640" sldId="485"/>
        </pc:sldMkLst>
      </pc:sldChg>
      <pc:sldChg chg="addSp delSp modSp add del mod">
        <pc:chgData name="Esther Tan" userId="a32faec1-ecd3-4185-9414-aeb51abd286d" providerId="ADAL" clId="{AE724D45-975A-490B-A523-C1CDECCF7C38}" dt="2022-09-25T12:45:38.864" v="264" actId="47"/>
        <pc:sldMkLst>
          <pc:docMk/>
          <pc:sldMk cId="3455699357" sldId="488"/>
        </pc:sldMkLst>
        <pc:spChg chg="mod">
          <ac:chgData name="Esther Tan" userId="a32faec1-ecd3-4185-9414-aeb51abd286d" providerId="ADAL" clId="{AE724D45-975A-490B-A523-C1CDECCF7C38}" dt="2022-09-25T12:44:35.837" v="185" actId="1076"/>
          <ac:spMkLst>
            <pc:docMk/>
            <pc:sldMk cId="3455699357" sldId="488"/>
            <ac:spMk id="2" creationId="{28A2B185-878B-46D0-9669-AE1E2E2F9AEE}"/>
          </ac:spMkLst>
        </pc:spChg>
        <pc:spChg chg="mod">
          <ac:chgData name="Esther Tan" userId="a32faec1-ecd3-4185-9414-aeb51abd286d" providerId="ADAL" clId="{AE724D45-975A-490B-A523-C1CDECCF7C38}" dt="2022-09-25T12:44:27.017" v="183" actId="1076"/>
          <ac:spMkLst>
            <pc:docMk/>
            <pc:sldMk cId="3455699357" sldId="488"/>
            <ac:spMk id="4" creationId="{3F68094D-1BBA-C699-0FAD-A4FECDE90F24}"/>
          </ac:spMkLst>
        </pc:spChg>
        <pc:picChg chg="add mod">
          <ac:chgData name="Esther Tan" userId="a32faec1-ecd3-4185-9414-aeb51abd286d" providerId="ADAL" clId="{AE724D45-975A-490B-A523-C1CDECCF7C38}" dt="2022-09-25T12:44:31.699" v="184" actId="1076"/>
          <ac:picMkLst>
            <pc:docMk/>
            <pc:sldMk cId="3455699357" sldId="488"/>
            <ac:picMk id="5" creationId="{AB7FB409-D2B3-4062-8545-8E98CA5B4F23}"/>
          </ac:picMkLst>
        </pc:picChg>
        <pc:picChg chg="del">
          <ac:chgData name="Esther Tan" userId="a32faec1-ecd3-4185-9414-aeb51abd286d" providerId="ADAL" clId="{AE724D45-975A-490B-A523-C1CDECCF7C38}" dt="2022-09-25T12:44:18.580" v="177" actId="478"/>
          <ac:picMkLst>
            <pc:docMk/>
            <pc:sldMk cId="3455699357" sldId="488"/>
            <ac:picMk id="7170" creationId="{27A7184C-ACD9-E512-F1A3-BBDC2C73564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A4C1A-BE7B-4A0D-A467-1E361B414D76}" type="datetimeFigureOut">
              <a:rPr lang="en-US" smtClean="0"/>
              <a:t>25/09/2022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DFD1F-0238-4384-A4AD-C74AD7F04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1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D26B41-D3AE-4575-A030-D9E58D95E43F}" type="datetimeFigureOut">
              <a:rPr lang="en-US" smtClean="0"/>
              <a:t>25/09/2022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5C6692-4A53-4147-B9C8-2C6BFFC13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35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87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848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39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90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1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20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48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14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3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4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1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0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4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19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1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94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5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9.emf"/><Relationship Id="rId10" Type="http://schemas.openxmlformats.org/officeDocument/2006/relationships/image" Target="../media/image6.sv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9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57EE83-8E8E-4BD6-BB9A-5E650DA305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6859203"/>
              </p:ext>
            </p:extLst>
          </p:nvPr>
        </p:nvGraphicFramePr>
        <p:xfrm>
          <a:off x="2116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57EE83-8E8E-4BD6-BB9A-5E650DA30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6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C7112CE-09C2-479B-8B2E-873A39722CE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59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27F43F-4B7F-4B95-B5F3-34061256D41B}"/>
              </a:ext>
            </a:extLst>
          </p:cNvPr>
          <p:cNvSpPr/>
          <p:nvPr userDrawn="1"/>
        </p:nvSpPr>
        <p:spPr>
          <a:xfrm>
            <a:off x="84" y="0"/>
            <a:ext cx="130046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138" y="2525053"/>
            <a:ext cx="11131848" cy="1103519"/>
          </a:xfrm>
        </p:spPr>
        <p:txBody>
          <a:bodyPr wrap="square" tIns="0" bIns="0" anchor="t" anchorCtr="0">
            <a:noAutofit/>
          </a:bodyPr>
          <a:lstStyle>
            <a:lvl1pPr>
              <a:defRPr sz="3800" cap="all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138" y="3971957"/>
            <a:ext cx="9103361" cy="305468"/>
          </a:xfrm>
        </p:spPr>
        <p:txBody>
          <a:bodyPr>
            <a:spAutoFit/>
          </a:bodyPr>
          <a:lstStyle>
            <a:lvl1pPr marL="0" indent="0" algn="l">
              <a:buNone/>
              <a:defRPr sz="1900" b="1">
                <a:solidFill>
                  <a:schemeClr val="bg2">
                    <a:lumMod val="50000"/>
                  </a:schemeClr>
                </a:solidFill>
              </a:defRPr>
            </a:lvl1pPr>
            <a:lvl2pPr marL="48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1551118" y="5858178"/>
            <a:ext cx="1301804" cy="135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 hasCustomPrompt="1"/>
          </p:nvPr>
        </p:nvSpPr>
        <p:spPr>
          <a:xfrm>
            <a:off x="330139" y="4904200"/>
            <a:ext cx="9191140" cy="1268000"/>
          </a:xfr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Speaker / Organization /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B65AFB-FF47-442D-9BDB-15F69649DA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8" y="206833"/>
            <a:ext cx="1646063" cy="46943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4B81FA6-8121-4387-8DE3-1086FF9463A1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11118771" y="328214"/>
            <a:ext cx="1849740" cy="1704157"/>
            <a:chOff x="17454" y="1303"/>
            <a:chExt cx="464234" cy="427420"/>
          </a:xfrm>
        </p:grpSpPr>
        <p:pic>
          <p:nvPicPr>
            <p:cNvPr id="18" name="Graphic 3">
              <a:extLst>
                <a:ext uri="{FF2B5EF4-FFF2-40B4-BE49-F238E27FC236}">
                  <a16:creationId xmlns:a16="http://schemas.microsoft.com/office/drawing/2014/main" id="{84E6CCD5-5941-4F6D-8F5D-099833C54F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9" name="Graphic 4">
              <a:extLst>
                <a:ext uri="{FF2B5EF4-FFF2-40B4-BE49-F238E27FC236}">
                  <a16:creationId xmlns:a16="http://schemas.microsoft.com/office/drawing/2014/main" id="{75B42211-8914-436B-A695-0BD58352E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20" name="Graphic 11">
              <a:extLst>
                <a:ext uri="{FF2B5EF4-FFF2-40B4-BE49-F238E27FC236}">
                  <a16:creationId xmlns:a16="http://schemas.microsoft.com/office/drawing/2014/main" id="{A5511184-EFAB-4631-B049-FA9161CB89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753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812290C-5F1F-4B32-824D-953A288F33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2102482"/>
              </p:ext>
            </p:extLst>
          </p:nvPr>
        </p:nvGraphicFramePr>
        <p:xfrm>
          <a:off x="2116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812290C-5F1F-4B32-824D-953A288F33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6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D6046D9-654B-4561-87FC-6DF9EA730F3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59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70" y="1960563"/>
            <a:ext cx="12338601" cy="4207633"/>
          </a:xfrm>
        </p:spPr>
        <p:txBody>
          <a:bodyPr/>
          <a:lstStyle>
            <a:lvl1pPr marL="233363" indent="-233363"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3838">
              <a:defRPr sz="16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40169" y="2486026"/>
            <a:ext cx="3656410" cy="3686175"/>
          </a:xfrm>
        </p:spPr>
        <p:txBody>
          <a:bodyPr tIns="91440"/>
          <a:lstStyle>
            <a:lvl1pPr marL="137160" indent="-137160"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320040" indent="-18288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9022360" y="2486026"/>
            <a:ext cx="3656410" cy="3686175"/>
          </a:xfrm>
        </p:spPr>
        <p:txBody>
          <a:bodyPr tIns="91440"/>
          <a:lstStyle>
            <a:lvl1pPr marL="137160" indent="-137160"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274320" indent="-182880"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defRPr sz="12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681265" y="2486026"/>
            <a:ext cx="3656410" cy="3686175"/>
          </a:xfrm>
        </p:spPr>
        <p:txBody>
          <a:bodyPr tIns="91440"/>
          <a:lstStyle>
            <a:lvl1pPr marL="136525" indent="-136525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74320" indent="-18288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D9A9699-A38C-43B2-B45D-777BE12A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0" y="879664"/>
            <a:ext cx="12338601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16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5E987C8-4F07-4F6F-A456-833539496F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6248012"/>
              </p:ext>
            </p:extLst>
          </p:nvPr>
        </p:nvGraphicFramePr>
        <p:xfrm>
          <a:off x="2116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5E987C8-4F07-4F6F-A456-833539496F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6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53FA6A3-438D-451C-BEBD-0EA60D35D9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59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F4DC5-25B6-45E7-AF1F-ADF99DB2984C}"/>
              </a:ext>
            </a:extLst>
          </p:cNvPr>
          <p:cNvSpPr/>
          <p:nvPr userDrawn="1"/>
        </p:nvSpPr>
        <p:spPr>
          <a:xfrm>
            <a:off x="84" y="0"/>
            <a:ext cx="130046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17" y="2529054"/>
            <a:ext cx="11454001" cy="400110"/>
          </a:xfrm>
        </p:spPr>
        <p:txBody>
          <a:bodyPr wrap="square" tIns="0" bIns="0" anchor="t">
            <a:spAutoFit/>
          </a:bodyPr>
          <a:lstStyle>
            <a:lvl1pPr algn="l">
              <a:defRPr sz="2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1601307" y="105207"/>
            <a:ext cx="1301804" cy="116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14E333-5364-48CD-AA85-8B8827535BA4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11118771" y="328214"/>
            <a:ext cx="1849740" cy="1704157"/>
            <a:chOff x="17454" y="1303"/>
            <a:chExt cx="464234" cy="427420"/>
          </a:xfrm>
        </p:grpSpPr>
        <p:pic>
          <p:nvPicPr>
            <p:cNvPr id="17" name="Graphic 3">
              <a:extLst>
                <a:ext uri="{FF2B5EF4-FFF2-40B4-BE49-F238E27FC236}">
                  <a16:creationId xmlns:a16="http://schemas.microsoft.com/office/drawing/2014/main" id="{282E0BAA-C314-41BE-93BB-B416916A56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9" name="Graphic 4">
              <a:extLst>
                <a:ext uri="{FF2B5EF4-FFF2-40B4-BE49-F238E27FC236}">
                  <a16:creationId xmlns:a16="http://schemas.microsoft.com/office/drawing/2014/main" id="{341499A5-F978-415F-B0C8-55ABF6E488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20" name="Graphic 11">
              <a:extLst>
                <a:ext uri="{FF2B5EF4-FFF2-40B4-BE49-F238E27FC236}">
                  <a16:creationId xmlns:a16="http://schemas.microsoft.com/office/drawing/2014/main" id="{F237F2DB-DF94-4361-AC5B-861DF9990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73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" y="0"/>
            <a:ext cx="13004631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7E83C-8D72-4F87-B17B-D5C220AFB8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6324600"/>
            <a:ext cx="2447647" cy="69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2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89600" y="2573369"/>
            <a:ext cx="5064960" cy="21683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12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9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9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9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9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9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9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9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95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89600" y="4731591"/>
            <a:ext cx="4046933" cy="1486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2276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276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276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276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276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276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276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276"/>
              </a:spcBef>
              <a:spcAft>
                <a:spcPts val="2276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08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12049718" y="6632131"/>
            <a:ext cx="780373" cy="5597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50240" y="585209"/>
            <a:ext cx="11704320" cy="6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443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6502400" y="-178"/>
            <a:ext cx="6502400" cy="73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2" dirty="0"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377600" y="1753849"/>
            <a:ext cx="5753173" cy="21081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973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973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973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973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973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973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973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973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973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377600" y="3986595"/>
            <a:ext cx="5753173" cy="1756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98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98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98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98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98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98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98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98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987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7025067" y="1029796"/>
            <a:ext cx="5457067" cy="525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50230" lvl="0" indent="-48767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300460" lvl="1" indent="-451549">
              <a:spcBef>
                <a:spcPts val="2276"/>
              </a:spcBef>
              <a:spcAft>
                <a:spcPts val="0"/>
              </a:spcAft>
              <a:buSzPts val="1400"/>
              <a:buChar char="○"/>
              <a:defRPr/>
            </a:lvl2pPr>
            <a:lvl3pPr marL="1950690" lvl="2" indent="-451549">
              <a:spcBef>
                <a:spcPts val="2276"/>
              </a:spcBef>
              <a:spcAft>
                <a:spcPts val="0"/>
              </a:spcAft>
              <a:buSzPts val="1400"/>
              <a:buChar char="■"/>
              <a:defRPr/>
            </a:lvl3pPr>
            <a:lvl4pPr marL="2600919" lvl="3" indent="-451549">
              <a:spcBef>
                <a:spcPts val="2276"/>
              </a:spcBef>
              <a:spcAft>
                <a:spcPts val="0"/>
              </a:spcAft>
              <a:buSzPts val="1400"/>
              <a:buChar char="●"/>
              <a:defRPr/>
            </a:lvl4pPr>
            <a:lvl5pPr marL="3251149" lvl="4" indent="-451549">
              <a:spcBef>
                <a:spcPts val="2276"/>
              </a:spcBef>
              <a:spcAft>
                <a:spcPts val="0"/>
              </a:spcAft>
              <a:buSzPts val="1400"/>
              <a:buChar char="○"/>
              <a:defRPr/>
            </a:lvl5pPr>
            <a:lvl6pPr marL="3901379" lvl="5" indent="-451549">
              <a:spcBef>
                <a:spcPts val="2276"/>
              </a:spcBef>
              <a:spcAft>
                <a:spcPts val="0"/>
              </a:spcAft>
              <a:buSzPts val="1400"/>
              <a:buChar char="■"/>
              <a:defRPr/>
            </a:lvl6pPr>
            <a:lvl7pPr marL="4551609" lvl="6" indent="-451549">
              <a:spcBef>
                <a:spcPts val="2276"/>
              </a:spcBef>
              <a:spcAft>
                <a:spcPts val="0"/>
              </a:spcAft>
              <a:buSzPts val="1400"/>
              <a:buChar char="●"/>
              <a:defRPr/>
            </a:lvl7pPr>
            <a:lvl8pPr marL="5201839" lvl="7" indent="-451549">
              <a:spcBef>
                <a:spcPts val="2276"/>
              </a:spcBef>
              <a:spcAft>
                <a:spcPts val="0"/>
              </a:spcAft>
              <a:buSzPts val="1400"/>
              <a:buChar char="○"/>
              <a:defRPr/>
            </a:lvl8pPr>
            <a:lvl9pPr marL="5852069" lvl="8" indent="-451549">
              <a:spcBef>
                <a:spcPts val="2276"/>
              </a:spcBef>
              <a:spcAft>
                <a:spcPts val="2276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2049718" y="6632131"/>
            <a:ext cx="780373" cy="5597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7492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svg"/><Relationship Id="rId10" Type="http://schemas.openxmlformats.org/officeDocument/2006/relationships/tags" Target="../tags/tag3.xml"/><Relationship Id="rId19" Type="http://schemas.openxmlformats.org/officeDocument/2006/relationships/image" Target="../media/image8.sv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958728132"/>
              </p:ext>
            </p:extLst>
          </p:nvPr>
        </p:nvGraphicFramePr>
        <p:xfrm>
          <a:off x="2117" y="1589"/>
          <a:ext cx="21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7" y="1589"/>
                        <a:ext cx="211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82097C7-C17B-4180-84F8-A2955C72C9D0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21159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170" y="879664"/>
            <a:ext cx="12338601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03" y="1960563"/>
            <a:ext cx="12338601" cy="4211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1377613" y="7071956"/>
            <a:ext cx="128265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2E9152CC-DD9B-47F6-8FF2-D87C763F937B}" type="slidenum">
              <a:rPr lang="en-US" sz="1000" b="1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10EBE6-BF96-4BB4-96AA-3089B196701D}"/>
              </a:ext>
            </a:extLst>
          </p:cNvPr>
          <p:cNvCxnSpPr/>
          <p:nvPr userDrawn="1"/>
        </p:nvCxnSpPr>
        <p:spPr>
          <a:xfrm>
            <a:off x="335931" y="688273"/>
            <a:ext cx="1236249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46D1D9C-C628-424F-8135-0FB2CA693B5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8" y="206833"/>
            <a:ext cx="1646063" cy="469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56D2BD5-82F8-4365-ACF0-EAE267FDE52E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12129004" y="158744"/>
            <a:ext cx="613930" cy="565611"/>
            <a:chOff x="17454" y="1303"/>
            <a:chExt cx="464234" cy="427420"/>
          </a:xfrm>
        </p:grpSpPr>
        <p:pic>
          <p:nvPicPr>
            <p:cNvPr id="14" name="Graphic 3">
              <a:extLst>
                <a:ext uri="{FF2B5EF4-FFF2-40B4-BE49-F238E27FC236}">
                  <a16:creationId xmlns:a16="http://schemas.microsoft.com/office/drawing/2014/main" id="{BCC324CE-B93B-43C1-B98D-AA20F4EA9F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5" name="Graphic 4">
              <a:extLst>
                <a:ext uri="{FF2B5EF4-FFF2-40B4-BE49-F238E27FC236}">
                  <a16:creationId xmlns:a16="http://schemas.microsoft.com/office/drawing/2014/main" id="{89446A89-02B1-473D-B081-6CBC7C2666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6" name="Graphic 11">
              <a:extLst>
                <a:ext uri="{FF2B5EF4-FFF2-40B4-BE49-F238E27FC236}">
                  <a16:creationId xmlns:a16="http://schemas.microsoft.com/office/drawing/2014/main" id="{30AE010B-F152-4A56-9AC2-4B70BA16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971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2" r:id="rId5"/>
    <p:sldLayoutId id="2147483663" r:id="rId6"/>
    <p:sldLayoutId id="2147483664" r:id="rId7"/>
  </p:sldLayoutIdLst>
  <p:hf sldNum="0" hdr="0" ftr="0" dt="0"/>
  <p:txStyles>
    <p:titleStyle>
      <a:lvl1pPr algn="l" defTabSz="975482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34950" indent="-2349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lang="en-US" sz="1600" b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457200" indent="-2222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14400" indent="-22860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707093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194834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682575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0316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8057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798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482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223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964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5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446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87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928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7999" userDrawn="1">
          <p15:clr>
            <a:srgbClr val="F26B43"/>
          </p15:clr>
        </p15:guide>
        <p15:guide id="6" orient="horz" pos="96" userDrawn="1">
          <p15:clr>
            <a:srgbClr val="F26B43"/>
          </p15:clr>
        </p15:guide>
        <p15:guide id="7" orient="horz" pos="1056" userDrawn="1">
          <p15:clr>
            <a:srgbClr val="F26B43"/>
          </p15:clr>
        </p15:guide>
        <p15:guide id="8" orient="horz" pos="1248" userDrawn="1">
          <p15:clr>
            <a:srgbClr val="F26B43"/>
          </p15:clr>
        </p15:guide>
        <p15:guide id="9" pos="193" userDrawn="1">
          <p15:clr>
            <a:srgbClr val="F26B43"/>
          </p15:clr>
        </p15:guide>
        <p15:guide id="10" pos="7615" userDrawn="1">
          <p15:clr>
            <a:srgbClr val="F26B43"/>
          </p15:clr>
        </p15:guide>
        <p15:guide id="12" orient="horz" pos="3964" userDrawn="1">
          <p15:clr>
            <a:srgbClr val="F26B43"/>
          </p15:clr>
        </p15:guide>
        <p15:guide id="14" orient="horz" pos="3888" userDrawn="1">
          <p15:clr>
            <a:srgbClr val="F26B43"/>
          </p15:clr>
        </p15:guide>
        <p15:guide id="15" orient="horz" pos="1584" userDrawn="1">
          <p15:clr>
            <a:srgbClr val="F26B43"/>
          </p15:clr>
        </p15:guide>
        <p15:guide id="16" pos="3712" userDrawn="1">
          <p15:clr>
            <a:srgbClr val="F26B43"/>
          </p15:clr>
        </p15:guide>
        <p15:guide id="17" pos="4480" userDrawn="1">
          <p15:clr>
            <a:srgbClr val="F26B43"/>
          </p15:clr>
        </p15:guide>
        <p15:guide id="18" orient="horz" pos="4608" userDrawn="1">
          <p15:clr>
            <a:srgbClr val="F26B43"/>
          </p15:clr>
        </p15:guide>
        <p15:guide id="19" orient="horz" pos="4356" userDrawn="1">
          <p15:clr>
            <a:srgbClr val="F26B43"/>
          </p15:clr>
        </p15:guide>
        <p15:guide id="20" orient="horz" pos="528" userDrawn="1">
          <p15:clr>
            <a:srgbClr val="F26B43"/>
          </p15:clr>
        </p15:guide>
        <p15:guide id="21" orient="horz" pos="41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68DE-947D-46F4-A70A-10D3CF678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01" y="1522876"/>
            <a:ext cx="10792500" cy="2168320"/>
          </a:xfrm>
        </p:spPr>
        <p:txBody>
          <a:bodyPr/>
          <a:lstStyle/>
          <a:p>
            <a:r>
              <a:rPr lang="en-US" sz="4000" dirty="0"/>
              <a:t>UN Medical Directors Risk Mitigation Plan for Monkeypox: Recommendations for UN Personnel </a:t>
            </a:r>
            <a:endParaRPr lang="en-US" sz="3982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C2472-DCDB-4855-ADD9-B2975EDB1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605" y="4289192"/>
            <a:ext cx="11854373" cy="1486507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</a:rPr>
              <a:t>Dr. Esther Tan, MD MPH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Senior Medical Officer,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DHMOSH Public Health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pic>
        <p:nvPicPr>
          <p:cNvPr id="5122" name="Picture 2" descr="Symptoms of monkeypox differ from previous outbreaks">
            <a:extLst>
              <a:ext uri="{FF2B5EF4-FFF2-40B4-BE49-F238E27FC236}">
                <a16:creationId xmlns:a16="http://schemas.microsoft.com/office/drawing/2014/main" id="{E64A2873-EA81-F752-488B-266930071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361" y="3276600"/>
            <a:ext cx="513852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8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361862"/>
            <a:ext cx="11704320" cy="684800"/>
          </a:xfrm>
        </p:spPr>
        <p:txBody>
          <a:bodyPr/>
          <a:lstStyle/>
          <a:p>
            <a:pPr>
              <a:buSzPts val="4200"/>
            </a:pPr>
            <a:r>
              <a:rPr lang="en-US" sz="3982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rPr>
              <a:t>Contacts of Positive Cases (cont.)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338105" y="1405759"/>
            <a:ext cx="10507695" cy="261541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pPr lvl="1" indent="-457200" algn="l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Contacts of cases with monkeypox should be monitored or self-monitor for </a:t>
            </a:r>
            <a:r>
              <a:rPr lang="en-US" sz="2800" b="1" dirty="0">
                <a:solidFill>
                  <a:schemeClr val="accent2"/>
                </a:solidFill>
              </a:rPr>
              <a:t>21 days </a:t>
            </a:r>
            <a:r>
              <a:rPr lang="en-US" sz="2800" dirty="0">
                <a:solidFill>
                  <a:srgbClr val="000000"/>
                </a:solidFill>
              </a:rPr>
              <a:t>and monitored for signs and symptoms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rgbClr val="000000"/>
                </a:solidFill>
              </a:rPr>
              <a:t>Temperature should be monitored </a:t>
            </a:r>
            <a:r>
              <a:rPr lang="en-US" sz="2400" b="1" dirty="0">
                <a:solidFill>
                  <a:schemeClr val="accent2"/>
                </a:solidFill>
              </a:rPr>
              <a:t>twice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daily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</a:rPr>
              <a:t>Contacts of cases should be </a:t>
            </a:r>
            <a:r>
              <a:rPr lang="en-US" sz="2400" b="1" dirty="0">
                <a:solidFill>
                  <a:schemeClr val="accent2"/>
                </a:solidFill>
                <a:highlight>
                  <a:srgbClr val="FFFF00"/>
                </a:highlight>
              </a:rPr>
              <a:t>notified within 24 hours 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</a:rPr>
              <a:t>of identification of case</a:t>
            </a:r>
          </a:p>
          <a:p>
            <a:r>
              <a:rPr lang="en-US" dirty="0"/>
              <a:t>Asymptomatic contacts: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rgbClr val="000000"/>
                </a:solidFill>
              </a:rPr>
              <a:t>Should </a:t>
            </a:r>
            <a:r>
              <a:rPr lang="en-US" sz="2400" b="1" dirty="0">
                <a:solidFill>
                  <a:schemeClr val="accent2"/>
                </a:solidFill>
              </a:rPr>
              <a:t>not</a:t>
            </a:r>
            <a:r>
              <a:rPr lang="en-US" sz="2400" dirty="0">
                <a:solidFill>
                  <a:srgbClr val="000000"/>
                </a:solidFill>
              </a:rPr>
              <a:t> donate blood, tissue, organs, breast milk, or semen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rgbClr val="000000"/>
                </a:solidFill>
              </a:rPr>
              <a:t>Non-essential travel is </a:t>
            </a:r>
            <a:r>
              <a:rPr lang="en-US" sz="2400" b="1" dirty="0">
                <a:solidFill>
                  <a:schemeClr val="accent2"/>
                </a:solidFill>
              </a:rPr>
              <a:t>discouraged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b="1" dirty="0">
                <a:solidFill>
                  <a:schemeClr val="accent2"/>
                </a:solidFill>
              </a:rPr>
              <a:t>No need to quarantine </a:t>
            </a:r>
            <a:r>
              <a:rPr lang="en-US" sz="2400" dirty="0">
                <a:solidFill>
                  <a:srgbClr val="000000"/>
                </a:solidFill>
              </a:rPr>
              <a:t>if asymptomatic</a:t>
            </a:r>
          </a:p>
          <a:p>
            <a:pPr lvl="1" indent="-457200" algn="l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If a contact develops symptoms other than a rash, they should be isolated and monitored closely for a rash for </a:t>
            </a:r>
            <a:r>
              <a:rPr lang="en-US" sz="2800" b="1" dirty="0">
                <a:solidFill>
                  <a:schemeClr val="accent2"/>
                </a:solidFill>
              </a:rPr>
              <a:t>5 days</a:t>
            </a:r>
          </a:p>
        </p:txBody>
      </p:sp>
    </p:spTree>
    <p:extLst>
      <p:ext uri="{BB962C8B-B14F-4D97-AF65-F5344CB8AC3E}">
        <p14:creationId xmlns:p14="http://schemas.microsoft.com/office/powerpoint/2010/main" val="311807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361862"/>
            <a:ext cx="11704320" cy="684800"/>
          </a:xfrm>
        </p:spPr>
        <p:txBody>
          <a:bodyPr/>
          <a:lstStyle/>
          <a:p>
            <a:pPr>
              <a:buSzPts val="4200"/>
            </a:pPr>
            <a:r>
              <a:rPr lang="en-US" sz="3982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rPr>
              <a:t>UN Health Workers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338106" y="1405759"/>
            <a:ext cx="7880608" cy="261541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r>
              <a:rPr lang="en-US" dirty="0"/>
              <a:t>UN health workers should: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b="1" dirty="0">
                <a:solidFill>
                  <a:schemeClr val="accent2"/>
                </a:solidFill>
              </a:rPr>
              <a:t>Review</a:t>
            </a:r>
            <a:r>
              <a:rPr lang="en-US" sz="2400" dirty="0">
                <a:solidFill>
                  <a:srgbClr val="000000"/>
                </a:solidFill>
              </a:rPr>
              <a:t> WHO online courses on monkeypox (links in RMP)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rgbClr val="000000"/>
                </a:solidFill>
              </a:rPr>
              <a:t>Know that people with monkeypox </a:t>
            </a:r>
            <a:r>
              <a:rPr lang="en-US" sz="2400" b="1" dirty="0">
                <a:solidFill>
                  <a:schemeClr val="accent2"/>
                </a:solidFill>
              </a:rPr>
              <a:t>can recover at home </a:t>
            </a:r>
            <a:r>
              <a:rPr lang="en-US" sz="2400" dirty="0">
                <a:solidFill>
                  <a:srgbClr val="000000"/>
                </a:solidFill>
              </a:rPr>
              <a:t>and treatment is supportive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b="1" dirty="0">
                <a:solidFill>
                  <a:schemeClr val="accent2"/>
                </a:solidFill>
                <a:highlight>
                  <a:srgbClr val="FFFF00"/>
                </a:highlight>
              </a:rPr>
              <a:t>Significant pain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</a:rPr>
              <a:t> and </a:t>
            </a:r>
            <a:r>
              <a:rPr lang="en-US" sz="2400" b="1" dirty="0">
                <a:solidFill>
                  <a:schemeClr val="accent2"/>
                </a:solidFill>
                <a:highlight>
                  <a:srgbClr val="FFFF00"/>
                </a:highlight>
              </a:rPr>
              <a:t>psychological distress 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</a:rPr>
              <a:t>has also been frequently described which might need specific management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rgbClr val="000000"/>
                </a:solidFill>
              </a:rPr>
              <a:t>Follow </a:t>
            </a:r>
            <a:r>
              <a:rPr lang="en-US" sz="2400" b="1" dirty="0">
                <a:solidFill>
                  <a:schemeClr val="accent2"/>
                </a:solidFill>
              </a:rPr>
              <a:t>standard precautions </a:t>
            </a:r>
            <a:r>
              <a:rPr lang="en-US" sz="2400" dirty="0">
                <a:solidFill>
                  <a:srgbClr val="000000"/>
                </a:solidFill>
              </a:rPr>
              <a:t>for all patients at all times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b="1" dirty="0">
                <a:solidFill>
                  <a:schemeClr val="accent2"/>
                </a:solidFill>
              </a:rPr>
              <a:t>Establish triage </a:t>
            </a:r>
            <a:r>
              <a:rPr lang="en-US" sz="2400" dirty="0">
                <a:solidFill>
                  <a:srgbClr val="000000"/>
                </a:solidFill>
              </a:rPr>
              <a:t>at first point of contact with the health system, screening, triage and prompt isolation and assessment for the presence of severe disease should be conducted</a:t>
            </a:r>
          </a:p>
        </p:txBody>
      </p:sp>
      <p:pic>
        <p:nvPicPr>
          <p:cNvPr id="20482" name="Picture 2" descr="Monkeypox Cases Resurface; CDC Urges Vigilance">
            <a:extLst>
              <a:ext uri="{FF2B5EF4-FFF2-40B4-BE49-F238E27FC236}">
                <a16:creationId xmlns:a16="http://schemas.microsoft.com/office/drawing/2014/main" id="{6FB21F5D-458A-6E39-36E1-FBA89C743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r="7927"/>
          <a:stretch/>
        </p:blipFill>
        <p:spPr bwMode="auto">
          <a:xfrm>
            <a:off x="8394783" y="2362201"/>
            <a:ext cx="4624532" cy="367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169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361862"/>
            <a:ext cx="11704320" cy="684800"/>
          </a:xfrm>
        </p:spPr>
        <p:txBody>
          <a:bodyPr/>
          <a:lstStyle/>
          <a:p>
            <a:pPr>
              <a:buSzPts val="4200"/>
            </a:pPr>
            <a:r>
              <a:rPr lang="en-US" sz="3982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rPr>
              <a:t>UN Health Workers (cont.)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338105" y="1405758"/>
            <a:ext cx="6621495" cy="590944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pPr lvl="1" indent="-457200" algn="l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Isolation recommendations for positive/suspect cases:</a:t>
            </a:r>
            <a:endParaRPr lang="en-US" sz="2400" dirty="0">
              <a:solidFill>
                <a:srgbClr val="000000"/>
              </a:solidFill>
            </a:endParaRP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b="1" dirty="0">
                <a:solidFill>
                  <a:schemeClr val="accent2"/>
                </a:solidFill>
              </a:rPr>
              <a:t>Private room</a:t>
            </a:r>
            <a:r>
              <a:rPr lang="en-US" sz="2400" dirty="0">
                <a:solidFill>
                  <a:srgbClr val="000000"/>
                </a:solidFill>
              </a:rPr>
              <a:t>, if possible 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b="1" dirty="0">
                <a:solidFill>
                  <a:schemeClr val="accent2"/>
                </a:solidFill>
              </a:rPr>
              <a:t>Droplet precautions </a:t>
            </a:r>
            <a:r>
              <a:rPr lang="en-US" sz="2400" dirty="0">
                <a:solidFill>
                  <a:srgbClr val="000000"/>
                </a:solidFill>
              </a:rPr>
              <a:t>should be used in  in addition to </a:t>
            </a:r>
            <a:r>
              <a:rPr lang="en-US" sz="2400" b="1" dirty="0">
                <a:solidFill>
                  <a:schemeClr val="accent2"/>
                </a:solidFill>
              </a:rPr>
              <a:t>respirators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rgbClr val="000000"/>
                </a:solidFill>
              </a:rPr>
              <a:t>Airborne precautions for </a:t>
            </a:r>
            <a:r>
              <a:rPr lang="en-US" sz="2400" b="1" dirty="0">
                <a:solidFill>
                  <a:schemeClr val="accent2"/>
                </a:solidFill>
              </a:rPr>
              <a:t>aerosol generating medical procedures </a:t>
            </a:r>
            <a:r>
              <a:rPr lang="en-US" sz="2400" dirty="0">
                <a:solidFill>
                  <a:srgbClr val="000000"/>
                </a:solidFill>
              </a:rPr>
              <a:t>should be applied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rgbClr val="000000"/>
                </a:solidFill>
              </a:rPr>
              <a:t>Lesions should be </a:t>
            </a:r>
            <a:r>
              <a:rPr lang="en-US" sz="2400" b="1" dirty="0">
                <a:solidFill>
                  <a:schemeClr val="accent2"/>
                </a:solidFill>
              </a:rPr>
              <a:t>covered</a:t>
            </a:r>
            <a:r>
              <a:rPr lang="en-US" sz="2400" dirty="0">
                <a:solidFill>
                  <a:srgbClr val="000000"/>
                </a:solidFill>
              </a:rPr>
              <a:t> where possible 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rgbClr val="000000"/>
                </a:solidFill>
              </a:rPr>
              <a:t>Patient should wear a mask when within </a:t>
            </a:r>
            <a:r>
              <a:rPr lang="en-US" sz="2400" b="1" dirty="0">
                <a:solidFill>
                  <a:schemeClr val="accent2"/>
                </a:solidFill>
              </a:rPr>
              <a:t>1-2m</a:t>
            </a:r>
            <a:r>
              <a:rPr lang="en-US" sz="2400" dirty="0">
                <a:solidFill>
                  <a:srgbClr val="000000"/>
                </a:solidFill>
              </a:rPr>
              <a:t> of HCWs</a:t>
            </a:r>
          </a:p>
        </p:txBody>
      </p:sp>
      <p:pic>
        <p:nvPicPr>
          <p:cNvPr id="17414" name="Picture 6" descr="Improving healthcare worker adherence to the use of transmission-based  precautions through application of human factors design: a prospective  multi-centre study - ScienceDirect">
            <a:extLst>
              <a:ext uri="{FF2B5EF4-FFF2-40B4-BE49-F238E27FC236}">
                <a16:creationId xmlns:a16="http://schemas.microsoft.com/office/drawing/2014/main" id="{FC37F8D1-A742-3387-CACB-BC05C1056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784" y="1405758"/>
            <a:ext cx="3436807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3M™ Health Care Particulate Respirator and Surgical Mask 1860, N95 120  EA/Case | 3M United States">
            <a:extLst>
              <a:ext uri="{FF2B5EF4-FFF2-40B4-BE49-F238E27FC236}">
                <a16:creationId xmlns:a16="http://schemas.microsoft.com/office/drawing/2014/main" id="{AF915598-249A-6984-EDC0-3509D5227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92" y="1405759"/>
            <a:ext cx="2408292" cy="27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145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361862"/>
            <a:ext cx="11704320" cy="684800"/>
          </a:xfrm>
        </p:spPr>
        <p:txBody>
          <a:bodyPr/>
          <a:lstStyle/>
          <a:p>
            <a:pPr>
              <a:buSzPts val="4200"/>
            </a:pPr>
            <a:r>
              <a:rPr lang="en-US" sz="3982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rPr>
              <a:t>UN Health Workers (cont.)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338105" y="1405759"/>
            <a:ext cx="6164295" cy="261541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r>
              <a:rPr lang="en-US" dirty="0"/>
              <a:t>Know how to </a:t>
            </a:r>
            <a:r>
              <a:rPr lang="en-US" b="1" dirty="0">
                <a:solidFill>
                  <a:schemeClr val="accent2"/>
                </a:solidFill>
              </a:rPr>
              <a:t>collect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/>
                </a:solidFill>
              </a:rPr>
              <a:t>properly submit </a:t>
            </a:r>
            <a:r>
              <a:rPr lang="en-US" dirty="0"/>
              <a:t>samples for diagnosis of monkeypox</a:t>
            </a:r>
          </a:p>
          <a:p>
            <a:r>
              <a:rPr lang="en-US" dirty="0"/>
              <a:t>Be aware of the </a:t>
            </a:r>
            <a:r>
              <a:rPr lang="en-US" b="1" dirty="0">
                <a:solidFill>
                  <a:schemeClr val="accent2"/>
                </a:solidFill>
              </a:rPr>
              <a:t>differential diagnosis</a:t>
            </a:r>
            <a:r>
              <a:rPr lang="en-US" dirty="0"/>
              <a:t> of rashes as well as the possibility of co-infections with varicella or sexually transmitted infections</a:t>
            </a:r>
          </a:p>
          <a:p>
            <a:r>
              <a:rPr lang="en-US" dirty="0"/>
              <a:t>Guidelines regarding </a:t>
            </a:r>
            <a:r>
              <a:rPr lang="en-US" b="1" dirty="0">
                <a:solidFill>
                  <a:schemeClr val="accent2"/>
                </a:solidFill>
              </a:rPr>
              <a:t>post-exposure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2"/>
                </a:solidFill>
              </a:rPr>
              <a:t>pre-exposure vaccination </a:t>
            </a:r>
            <a:r>
              <a:rPr lang="en-US" dirty="0"/>
              <a:t>can be found in the full RMP</a:t>
            </a:r>
            <a:endParaRPr lang="en-US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5364" name="Picture 4" descr="U.S. to expand monkeypox testing at commercial labs as outbreak grows - The  Washington Post">
            <a:extLst>
              <a:ext uri="{FF2B5EF4-FFF2-40B4-BE49-F238E27FC236}">
                <a16:creationId xmlns:a16="http://schemas.microsoft.com/office/drawing/2014/main" id="{F0C7354B-AA75-A776-15D9-987E93893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4"/>
          <a:stretch/>
        </p:blipFill>
        <p:spPr bwMode="auto">
          <a:xfrm>
            <a:off x="6731000" y="2334439"/>
            <a:ext cx="5974443" cy="40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742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nkeypox: What to know about the disease and its status in WA | The  Seattle Times">
            <a:extLst>
              <a:ext uri="{FF2B5EF4-FFF2-40B4-BE49-F238E27FC236}">
                <a16:creationId xmlns:a16="http://schemas.microsoft.com/office/drawing/2014/main" id="{DABD7343-55F1-3744-6B71-E571B195C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0"/>
            <a:ext cx="118872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677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361862"/>
            <a:ext cx="11704320" cy="684800"/>
          </a:xfrm>
        </p:spPr>
        <p:txBody>
          <a:bodyPr/>
          <a:lstStyle/>
          <a:p>
            <a:pPr>
              <a:buSzPts val="4200"/>
            </a:pPr>
            <a:r>
              <a:rPr lang="en-US" sz="3982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rPr>
              <a:t>Cleaners in Healthcare Settings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338105" y="1405759"/>
            <a:ext cx="5720586" cy="261541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r>
              <a:rPr lang="en-US" dirty="0"/>
              <a:t>Cleaners should: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b="1" dirty="0">
                <a:solidFill>
                  <a:schemeClr val="accent2"/>
                </a:solidFill>
              </a:rPr>
              <a:t>Follow</a:t>
            </a:r>
            <a:r>
              <a:rPr lang="en-US" sz="2400" dirty="0">
                <a:solidFill>
                  <a:srgbClr val="000000"/>
                </a:solidFill>
              </a:rPr>
              <a:t> cleaning protocols and if in the room with a patient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rgbClr val="000000"/>
                </a:solidFill>
              </a:rPr>
              <a:t>Apply </a:t>
            </a:r>
            <a:r>
              <a:rPr lang="en-US" sz="2400" b="1" dirty="0">
                <a:solidFill>
                  <a:schemeClr val="accent2"/>
                </a:solidFill>
              </a:rPr>
              <a:t>contact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b="1" dirty="0">
                <a:solidFill>
                  <a:schemeClr val="accent2"/>
                </a:solidFill>
              </a:rPr>
              <a:t>droplet</a:t>
            </a:r>
            <a:r>
              <a:rPr lang="en-US" sz="2400" dirty="0">
                <a:solidFill>
                  <a:srgbClr val="000000"/>
                </a:solidFill>
              </a:rPr>
              <a:t> precautions in addition to </a:t>
            </a:r>
            <a:r>
              <a:rPr lang="en-US" sz="2400" b="1" dirty="0">
                <a:solidFill>
                  <a:schemeClr val="accent2"/>
                </a:solidFill>
              </a:rPr>
              <a:t>standard</a:t>
            </a:r>
            <a:r>
              <a:rPr lang="en-US" sz="2400" dirty="0">
                <a:solidFill>
                  <a:srgbClr val="000000"/>
                </a:solidFill>
              </a:rPr>
              <a:t> precautions if in the room with a patient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b="1" dirty="0">
                <a:solidFill>
                  <a:schemeClr val="accent2"/>
                </a:solidFill>
              </a:rPr>
              <a:t>Masks</a:t>
            </a:r>
            <a:r>
              <a:rPr lang="en-US" sz="2400" dirty="0">
                <a:solidFill>
                  <a:srgbClr val="000000"/>
                </a:solidFill>
              </a:rPr>
              <a:t> are advised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rgbClr val="000000"/>
                </a:solidFill>
              </a:rPr>
              <a:t>Linen, hospital gowns, towels, and other fabric items should be handled and collected </a:t>
            </a:r>
            <a:r>
              <a:rPr lang="en-US" sz="2400" b="1" dirty="0">
                <a:solidFill>
                  <a:schemeClr val="accent2"/>
                </a:solidFill>
              </a:rPr>
              <a:t>carefully</a:t>
            </a:r>
          </a:p>
        </p:txBody>
      </p:sp>
      <p:pic>
        <p:nvPicPr>
          <p:cNvPr id="13318" name="Picture 6" descr="Patient Room Cleaning Compliance Reduces Infection | Gillette | Gillette  Children's">
            <a:extLst>
              <a:ext uri="{FF2B5EF4-FFF2-40B4-BE49-F238E27FC236}">
                <a16:creationId xmlns:a16="http://schemas.microsoft.com/office/drawing/2014/main" id="{756EFF2F-2F12-3EC5-A1F3-25069CD6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959" y="1905000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590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361862"/>
            <a:ext cx="11704320" cy="684800"/>
          </a:xfrm>
        </p:spPr>
        <p:txBody>
          <a:bodyPr/>
          <a:lstStyle/>
          <a:p>
            <a:pPr>
              <a:buSzPts val="4200"/>
            </a:pPr>
            <a:r>
              <a:rPr lang="en-US" sz="3982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rPr>
              <a:t>UN Personnel with Suspect / </a:t>
            </a:r>
            <a:br>
              <a:rPr lang="en-US" sz="3982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en-US" sz="3982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rPr>
              <a:t>Confirmed/ Probable Monkeypox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338105" y="1405759"/>
            <a:ext cx="5326095" cy="261541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r>
              <a:rPr lang="en-US" b="1" dirty="0">
                <a:solidFill>
                  <a:schemeClr val="accent2"/>
                </a:solidFill>
              </a:rPr>
              <a:t>Immediately</a:t>
            </a:r>
            <a:r>
              <a:rPr lang="en-US" dirty="0"/>
              <a:t> isolate </a:t>
            </a:r>
          </a:p>
          <a:p>
            <a:r>
              <a:rPr lang="en-US" dirty="0"/>
              <a:t>Isolation should continue until: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rgbClr val="000000"/>
                </a:solidFill>
              </a:rPr>
              <a:t>All lesions are </a:t>
            </a:r>
            <a:r>
              <a:rPr lang="en-US" sz="2400" b="1" dirty="0">
                <a:solidFill>
                  <a:schemeClr val="accent2"/>
                </a:solidFill>
              </a:rPr>
              <a:t>crusted</a:t>
            </a:r>
            <a:r>
              <a:rPr lang="en-US" sz="2400" dirty="0">
                <a:solidFill>
                  <a:srgbClr val="000000"/>
                </a:solidFill>
              </a:rPr>
              <a:t> over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b="1" dirty="0">
                <a:solidFill>
                  <a:schemeClr val="accent2"/>
                </a:solidFill>
              </a:rPr>
              <a:t>No</a:t>
            </a:r>
            <a:r>
              <a:rPr lang="en-US" sz="2400" dirty="0">
                <a:solidFill>
                  <a:srgbClr val="000000"/>
                </a:solidFill>
              </a:rPr>
              <a:t> new lesions are seen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rgbClr val="000000"/>
                </a:solidFill>
              </a:rPr>
              <a:t>Scabs have </a:t>
            </a:r>
            <a:r>
              <a:rPr lang="en-US" sz="2400" b="1" dirty="0">
                <a:solidFill>
                  <a:schemeClr val="accent2"/>
                </a:solidFill>
              </a:rPr>
              <a:t>fallen off </a:t>
            </a:r>
            <a:r>
              <a:rPr lang="en-US" sz="2400" dirty="0">
                <a:solidFill>
                  <a:srgbClr val="000000"/>
                </a:solidFill>
              </a:rPr>
              <a:t>with fresh layer of skin formed underneath</a:t>
            </a:r>
          </a:p>
          <a:p>
            <a:pPr lvl="1" indent="-457200" algn="l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In most instances isolation and recovery can occur </a:t>
            </a:r>
            <a:r>
              <a:rPr lang="en-US" sz="2800" b="1" dirty="0">
                <a:solidFill>
                  <a:schemeClr val="accent2"/>
                </a:solidFill>
              </a:rPr>
              <a:t>at home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endParaRPr lang="en-US" sz="2400" dirty="0">
              <a:solidFill>
                <a:srgbClr val="000000"/>
              </a:solidFill>
            </a:endParaRP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4340" name="Picture 4" descr="Monkeypox Pictures: How to Identify Symptoms of Monkeypox">
            <a:extLst>
              <a:ext uri="{FF2B5EF4-FFF2-40B4-BE49-F238E27FC236}">
                <a16:creationId xmlns:a16="http://schemas.microsoft.com/office/drawing/2014/main" id="{1EDF0914-7DFD-B235-4C24-8CBF4DFAC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83" y="1658969"/>
            <a:ext cx="70855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936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361862"/>
            <a:ext cx="11704320" cy="684800"/>
          </a:xfrm>
        </p:spPr>
        <p:txBody>
          <a:bodyPr/>
          <a:lstStyle/>
          <a:p>
            <a:pPr>
              <a:buSzPts val="4200"/>
            </a:pPr>
            <a:r>
              <a:rPr lang="en-US" sz="3982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rPr>
              <a:t>Additional Resources Included in RMP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338105" y="1405759"/>
            <a:ext cx="9745695" cy="261541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r>
              <a:rPr lang="en-US" dirty="0"/>
              <a:t>WHO fact sheet on monkeypox</a:t>
            </a:r>
          </a:p>
          <a:p>
            <a:r>
              <a:rPr lang="en-US" dirty="0"/>
              <a:t>WHO guidance on gatherings</a:t>
            </a:r>
          </a:p>
          <a:p>
            <a:r>
              <a:rPr lang="en-US" dirty="0"/>
              <a:t>WHO guidance on monkeypox vaccination</a:t>
            </a:r>
          </a:p>
          <a:p>
            <a:r>
              <a:rPr lang="en-US" dirty="0"/>
              <a:t>WHO guidance on surveillance, case investigation, and contact tracing</a:t>
            </a:r>
          </a:p>
          <a:p>
            <a:r>
              <a:rPr lang="en-US" dirty="0"/>
              <a:t>WHO online courses on monkeypox</a:t>
            </a:r>
          </a:p>
          <a:p>
            <a:r>
              <a:rPr lang="en-US" dirty="0"/>
              <a:t>WHO guidance on Clinical Management and IPC</a:t>
            </a:r>
          </a:p>
          <a:p>
            <a:r>
              <a:rPr lang="en-US" dirty="0"/>
              <a:t>CDC Presentation: What Clinicians Need to Know About Monkeypox in the United States and Other Countries</a:t>
            </a:r>
          </a:p>
        </p:txBody>
      </p:sp>
    </p:spTree>
    <p:extLst>
      <p:ext uri="{BB962C8B-B14F-4D97-AF65-F5344CB8AC3E}">
        <p14:creationId xmlns:p14="http://schemas.microsoft.com/office/powerpoint/2010/main" val="4292527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0DC73C5-738A-0D45-A06A-4527FC30AE6A}"/>
              </a:ext>
            </a:extLst>
          </p:cNvPr>
          <p:cNvSpPr/>
          <p:nvPr/>
        </p:nvSpPr>
        <p:spPr>
          <a:xfrm>
            <a:off x="2185194" y="1736725"/>
            <a:ext cx="8634412" cy="38417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All guidelines and documents referenced in this presentation can be found on standalone UN Monkeypox Webpage: </a:t>
            </a:r>
            <a:br>
              <a:rPr lang="en-US" sz="2800" dirty="0"/>
            </a:br>
            <a:br>
              <a:rPr lang="en-US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https://hr.un.org/page/monkeypox</a:t>
            </a:r>
          </a:p>
        </p:txBody>
      </p:sp>
    </p:spTree>
    <p:extLst>
      <p:ext uri="{BB962C8B-B14F-4D97-AF65-F5344CB8AC3E}">
        <p14:creationId xmlns:p14="http://schemas.microsoft.com/office/powerpoint/2010/main" val="3547234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961855"/>
            <a:ext cx="11704320" cy="684800"/>
          </a:xfrm>
        </p:spPr>
        <p:txBody>
          <a:bodyPr/>
          <a:lstStyle/>
          <a:p>
            <a:r>
              <a:rPr lang="en-US" sz="3982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rPr>
              <a:t>Acknowledgments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5980273" y="1075984"/>
            <a:ext cx="3924499" cy="1307705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F68094D-1BBA-C699-0FAD-A4FECDE90F24}"/>
              </a:ext>
            </a:extLst>
          </p:cNvPr>
          <p:cNvSpPr txBox="1">
            <a:spLocks/>
          </p:cNvSpPr>
          <p:nvPr/>
        </p:nvSpPr>
        <p:spPr>
          <a:xfrm>
            <a:off x="444841" y="2364642"/>
            <a:ext cx="7115401" cy="3597965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Jamie Jablonowski for developing this slide deck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Devika Dixit for developing Monkeypox RMP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FB409-D2B3-4062-8545-8E98CA5B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522" y="2057400"/>
            <a:ext cx="4412037" cy="241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9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361862"/>
            <a:ext cx="11704320" cy="684800"/>
          </a:xfrm>
        </p:spPr>
        <p:txBody>
          <a:bodyPr/>
          <a:lstStyle/>
          <a:p>
            <a:r>
              <a:rPr lang="en-US" sz="3982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rPr>
              <a:t>Introduction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5980273" y="1075984"/>
            <a:ext cx="3924499" cy="1307705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F68094D-1BBA-C699-0FAD-A4FECDE90F24}"/>
              </a:ext>
            </a:extLst>
          </p:cNvPr>
          <p:cNvSpPr txBox="1">
            <a:spLocks/>
          </p:cNvSpPr>
          <p:nvPr/>
        </p:nvSpPr>
        <p:spPr>
          <a:xfrm>
            <a:off x="377599" y="1659835"/>
            <a:ext cx="7115401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Monkeypox is a zoonotic </a:t>
            </a:r>
            <a:r>
              <a:rPr lang="en-US" sz="2800" dirty="0" err="1">
                <a:solidFill>
                  <a:srgbClr val="000000"/>
                </a:solidFill>
              </a:rPr>
              <a:t>Orthopoxvirus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Since May 13, 2022, there has been a </a:t>
            </a:r>
            <a:r>
              <a:rPr lang="en-US" sz="2800" b="1" dirty="0">
                <a:solidFill>
                  <a:schemeClr val="accent2"/>
                </a:solidFill>
              </a:rPr>
              <a:t>multi-country monkeypox outbreak </a:t>
            </a:r>
            <a:r>
              <a:rPr lang="en-US" sz="2800" dirty="0">
                <a:solidFill>
                  <a:srgbClr val="000000"/>
                </a:solidFill>
              </a:rPr>
              <a:t>reported in non-endemic countries in the absence of travel to endemic areas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Duty stations should take into account any local host country/authorities’ </a:t>
            </a:r>
            <a:r>
              <a:rPr lang="en-US" sz="2800" b="1" dirty="0">
                <a:solidFill>
                  <a:schemeClr val="accent2"/>
                </a:solidFill>
              </a:rPr>
              <a:t>guidance and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regulations</a:t>
            </a:r>
            <a:r>
              <a:rPr lang="en-US" sz="2800" dirty="0">
                <a:solidFill>
                  <a:srgbClr val="000000"/>
                </a:solidFill>
              </a:rPr>
              <a:t> when implementing these recommendations</a:t>
            </a:r>
          </a:p>
        </p:txBody>
      </p:sp>
      <p:pic>
        <p:nvPicPr>
          <p:cNvPr id="7170" name="Picture 2" descr="Monkeypox">
            <a:extLst>
              <a:ext uri="{FF2B5EF4-FFF2-40B4-BE49-F238E27FC236}">
                <a16:creationId xmlns:a16="http://schemas.microsoft.com/office/drawing/2014/main" id="{27A7184C-ACD9-E512-F1A3-BBDC2C735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376" y="2296766"/>
            <a:ext cx="4969017" cy="330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9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7B367C-8829-04E7-1A2C-A4EB977C3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79310"/>
            <a:ext cx="9681317" cy="71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4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9795-74A5-4676-8822-8FE756CC5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96" y="649357"/>
            <a:ext cx="5753173" cy="784998"/>
          </a:xfrm>
        </p:spPr>
        <p:txBody>
          <a:bodyPr/>
          <a:lstStyle/>
          <a:p>
            <a:r>
              <a:rPr lang="en-US" sz="3982" dirty="0"/>
              <a:t>Presentation Outline</a:t>
            </a:r>
            <a:endParaRPr lang="en-US" sz="256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1286F-B5CB-4FFC-85EE-3A41E734A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599" y="1659835"/>
            <a:ext cx="5753175" cy="2615410"/>
          </a:xfrm>
        </p:spPr>
        <p:txBody>
          <a:bodyPr/>
          <a:lstStyle/>
          <a:p>
            <a:pPr marL="457200" indent="-457200" algn="l">
              <a:spcBef>
                <a:spcPts val="600"/>
              </a:spcBef>
              <a:spcAft>
                <a:spcPts val="600"/>
              </a:spcAft>
              <a:buSzPct val="12000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UNMD Risk Mitigation Plan for Monkeypox 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SzPct val="12000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Questions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E4C1B74-191D-0947-AA06-77E1AB687FCF}"/>
              </a:ext>
            </a:extLst>
          </p:cNvPr>
          <p:cNvSpPr/>
          <p:nvPr/>
        </p:nvSpPr>
        <p:spPr>
          <a:xfrm>
            <a:off x="306388" y="4191000"/>
            <a:ext cx="5586412" cy="26987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u="sng" dirty="0">
                <a:solidFill>
                  <a:srgbClr val="000000"/>
                </a:solidFill>
              </a:rPr>
              <a:t>Note</a:t>
            </a:r>
            <a:r>
              <a:rPr lang="en-US" sz="2200" b="1" dirty="0">
                <a:solidFill>
                  <a:srgbClr val="000000"/>
                </a:solidFill>
              </a:rPr>
              <a:t>: </a:t>
            </a:r>
            <a:r>
              <a:rPr lang="en-US" sz="2200" dirty="0">
                <a:solidFill>
                  <a:srgbClr val="000000"/>
                </a:solidFill>
              </a:rPr>
              <a:t>All guidelines and documents referenced in this presentation can be found in UN Monkeypox webpage located at: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https://hr.un.org/page/monkeypox</a:t>
            </a:r>
            <a:endParaRPr lang="en-US" sz="24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D93082-9616-1220-9220-F529EE99F682}"/>
              </a:ext>
            </a:extLst>
          </p:cNvPr>
          <p:cNvGrpSpPr/>
          <p:nvPr/>
        </p:nvGrpSpPr>
        <p:grpSpPr>
          <a:xfrm>
            <a:off x="6799625" y="1636508"/>
            <a:ext cx="6008501" cy="4636366"/>
            <a:chOff x="6750884" y="1905000"/>
            <a:chExt cx="6008501" cy="4636366"/>
          </a:xfrm>
        </p:grpSpPr>
        <p:pic>
          <p:nvPicPr>
            <p:cNvPr id="7" name="Picture 6" descr="Table&#10;&#10;Description automatically generated with low confidence">
              <a:extLst>
                <a:ext uri="{FF2B5EF4-FFF2-40B4-BE49-F238E27FC236}">
                  <a16:creationId xmlns:a16="http://schemas.microsoft.com/office/drawing/2014/main" id="{F6A7C2E5-7586-99DD-1D29-61B4D46D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1869" y="2009123"/>
              <a:ext cx="5847516" cy="453224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8" name="Picture 7" descr="Table&#10;&#10;Description automatically generated with low confidence">
              <a:extLst>
                <a:ext uri="{FF2B5EF4-FFF2-40B4-BE49-F238E27FC236}">
                  <a16:creationId xmlns:a16="http://schemas.microsoft.com/office/drawing/2014/main" id="{3D035FEF-197D-4307-9A42-C833E717C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0884" y="1905000"/>
              <a:ext cx="5847516" cy="453224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1301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361862"/>
            <a:ext cx="11704320" cy="684800"/>
          </a:xfrm>
        </p:spPr>
        <p:txBody>
          <a:bodyPr/>
          <a:lstStyle/>
          <a:p>
            <a:pPr>
              <a:buSzPts val="4200"/>
            </a:pPr>
            <a:r>
              <a:rPr lang="en-US" sz="3982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rPr>
              <a:t>All UN Personnel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338105" y="1405759"/>
            <a:ext cx="6773895" cy="261541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r>
              <a:rPr lang="en-US" dirty="0"/>
              <a:t>Risk factors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rgbClr val="000000"/>
                </a:solidFill>
              </a:rPr>
              <a:t>Men who have sex with men (MSM)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rgbClr val="000000"/>
                </a:solidFill>
              </a:rPr>
              <a:t>Gay and bisexual men </a:t>
            </a:r>
          </a:p>
          <a:p>
            <a:r>
              <a:rPr lang="en-US" dirty="0"/>
              <a:t>Transmission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b="1" dirty="0">
                <a:solidFill>
                  <a:schemeClr val="accent2"/>
                </a:solidFill>
              </a:rPr>
              <a:t>Close contact </a:t>
            </a:r>
            <a:r>
              <a:rPr lang="en-US" sz="2400" dirty="0">
                <a:solidFill>
                  <a:srgbClr val="000000"/>
                </a:solidFill>
              </a:rPr>
              <a:t>with lesions, bodily fluids, respiratory droplets, and contaminated materials (e.g., bedding)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b="1" dirty="0">
                <a:solidFill>
                  <a:schemeClr val="accent2"/>
                </a:solidFill>
              </a:rPr>
              <a:t>Sexual contact </a:t>
            </a:r>
            <a:r>
              <a:rPr lang="en-US" sz="2400" dirty="0">
                <a:solidFill>
                  <a:srgbClr val="000000"/>
                </a:solidFill>
              </a:rPr>
              <a:t>with an infected person</a:t>
            </a:r>
          </a:p>
          <a:p>
            <a:r>
              <a:rPr lang="en-US" dirty="0"/>
              <a:t>Prevention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rgbClr val="000000"/>
                </a:solidFill>
              </a:rPr>
              <a:t>Hand hygiene 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b="1" dirty="0">
                <a:solidFill>
                  <a:schemeClr val="accent2"/>
                </a:solidFill>
              </a:rPr>
              <a:t>Safe sex </a:t>
            </a:r>
            <a:r>
              <a:rPr lang="en-US" sz="2400" dirty="0">
                <a:solidFill>
                  <a:srgbClr val="000000"/>
                </a:solidFill>
              </a:rPr>
              <a:t>practices</a:t>
            </a:r>
          </a:p>
          <a:p>
            <a:pPr marL="67945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b="1" dirty="0">
                <a:solidFill>
                  <a:schemeClr val="accent2"/>
                </a:solidFill>
              </a:rPr>
              <a:t>Avoid</a:t>
            </a:r>
            <a:r>
              <a:rPr lang="en-US" sz="2400" dirty="0">
                <a:solidFill>
                  <a:srgbClr val="000000"/>
                </a:solidFill>
              </a:rPr>
              <a:t> eating inadequately cooked meat</a:t>
            </a:r>
          </a:p>
        </p:txBody>
      </p:sp>
      <p:pic>
        <p:nvPicPr>
          <p:cNvPr id="8196" name="Picture 4" descr="World Health Organization (WHO) Western Pacific on Twitter: &quot;You can catch # monkeypox through close contact with someone who has the disease, including  through: ♢skin lesions, scabs or body fluids ♢prolonged face-to-face contact">
            <a:extLst>
              <a:ext uri="{FF2B5EF4-FFF2-40B4-BE49-F238E27FC236}">
                <a16:creationId xmlns:a16="http://schemas.microsoft.com/office/drawing/2014/main" id="{E682A5D3-1676-ADA7-EEA7-C94246B37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22" y="1620869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7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361862"/>
            <a:ext cx="11704320" cy="684800"/>
          </a:xfrm>
        </p:spPr>
        <p:txBody>
          <a:bodyPr/>
          <a:lstStyle/>
          <a:p>
            <a:pPr>
              <a:buSzPts val="4200"/>
            </a:pPr>
            <a:r>
              <a:rPr lang="en-US" sz="3982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rPr>
              <a:t>All UN Personnel (cont.)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338105" y="1405759"/>
            <a:ext cx="11193495" cy="261541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r>
              <a:rPr lang="en-US" dirty="0"/>
              <a:t>Individuals with the </a:t>
            </a:r>
            <a:r>
              <a:rPr lang="en-US"/>
              <a:t>following symptoms </a:t>
            </a:r>
            <a:r>
              <a:rPr lang="en-US" dirty="0"/>
              <a:t>should seek medical attention: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63C5388-14CD-FC9A-94EF-1E3BE8C15002}"/>
              </a:ext>
            </a:extLst>
          </p:cNvPr>
          <p:cNvSpPr/>
          <p:nvPr/>
        </p:nvSpPr>
        <p:spPr>
          <a:xfrm>
            <a:off x="539401" y="2541600"/>
            <a:ext cx="2919412" cy="2057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Rash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A47FE84-D5CD-4E70-28F0-2669B0167DD9}"/>
              </a:ext>
            </a:extLst>
          </p:cNvPr>
          <p:cNvSpPr/>
          <p:nvPr/>
        </p:nvSpPr>
        <p:spPr>
          <a:xfrm>
            <a:off x="3625897" y="2541600"/>
            <a:ext cx="2919412" cy="2057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Headache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F29E49-CBD5-9BCF-34DD-E8DB5A04287E}"/>
              </a:ext>
            </a:extLst>
          </p:cNvPr>
          <p:cNvSpPr/>
          <p:nvPr/>
        </p:nvSpPr>
        <p:spPr>
          <a:xfrm>
            <a:off x="6712393" y="2541600"/>
            <a:ext cx="2919412" cy="2057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Acute Onset of Fever (&gt; 38.5</a:t>
            </a:r>
            <a:r>
              <a:rPr lang="en-US" b="1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°</a:t>
            </a:r>
            <a:r>
              <a:rPr lang="en-US" b="1" dirty="0">
                <a:solidFill>
                  <a:srgbClr val="000000"/>
                </a:solidFill>
              </a:rPr>
              <a:t>C)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7084A3-1F47-EEA0-59F5-4B8C89E108F5}"/>
              </a:ext>
            </a:extLst>
          </p:cNvPr>
          <p:cNvSpPr/>
          <p:nvPr/>
        </p:nvSpPr>
        <p:spPr>
          <a:xfrm>
            <a:off x="9798889" y="2541600"/>
            <a:ext cx="2919412" cy="2057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Swollen Lymph Nodes</a:t>
            </a:r>
          </a:p>
        </p:txBody>
      </p:sp>
      <p:pic>
        <p:nvPicPr>
          <p:cNvPr id="9218" name="Picture 2" descr="Rash - Free healthcare and medical icons">
            <a:extLst>
              <a:ext uri="{FF2B5EF4-FFF2-40B4-BE49-F238E27FC236}">
                <a16:creationId xmlns:a16="http://schemas.microsoft.com/office/drawing/2014/main" id="{DA4BC8DE-4E73-34DA-EADE-BE578ACC6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19" y="3269718"/>
            <a:ext cx="1172577" cy="117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eadache - Free user icons">
            <a:extLst>
              <a:ext uri="{FF2B5EF4-FFF2-40B4-BE49-F238E27FC236}">
                <a16:creationId xmlns:a16="http://schemas.microsoft.com/office/drawing/2014/main" id="{D66EE387-C1B0-32CA-25C0-6835734FB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24" y="3195314"/>
            <a:ext cx="1184952" cy="11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ever - Free healthcare and medical icons">
            <a:extLst>
              <a:ext uri="{FF2B5EF4-FFF2-40B4-BE49-F238E27FC236}">
                <a16:creationId xmlns:a16="http://schemas.microsoft.com/office/drawing/2014/main" id="{9FB69ACE-73B3-008E-E41B-B92943252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642" y="3359311"/>
            <a:ext cx="1082984" cy="108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Lymph-nodes Icons - Free SVG &amp; PNG Lymph-nodes Images - Noun Project">
            <a:extLst>
              <a:ext uri="{FF2B5EF4-FFF2-40B4-BE49-F238E27FC236}">
                <a16:creationId xmlns:a16="http://schemas.microsoft.com/office/drawing/2014/main" id="{3EA2020B-EA75-C37C-0B23-CC4DD9633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844" y="3340794"/>
            <a:ext cx="1101502" cy="110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8B44F3A-B395-4A47-6E93-B7144F60F8DF}"/>
              </a:ext>
            </a:extLst>
          </p:cNvPr>
          <p:cNvSpPr/>
          <p:nvPr/>
        </p:nvSpPr>
        <p:spPr>
          <a:xfrm>
            <a:off x="1388650" y="4841785"/>
            <a:ext cx="2919412" cy="2057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Muscle and Body Aches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ECD3DD9-4C70-C871-E8CA-639A742962E1}"/>
              </a:ext>
            </a:extLst>
          </p:cNvPr>
          <p:cNvSpPr/>
          <p:nvPr/>
        </p:nvSpPr>
        <p:spPr>
          <a:xfrm>
            <a:off x="7561642" y="4793295"/>
            <a:ext cx="2919412" cy="2057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Back Pain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5CDD05A-673D-2365-4E3A-ED62139D6569}"/>
              </a:ext>
            </a:extLst>
          </p:cNvPr>
          <p:cNvSpPr/>
          <p:nvPr/>
        </p:nvSpPr>
        <p:spPr>
          <a:xfrm>
            <a:off x="4505124" y="4793295"/>
            <a:ext cx="2919412" cy="2057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Profound weakness</a:t>
            </a:r>
          </a:p>
        </p:txBody>
      </p:sp>
      <p:pic>
        <p:nvPicPr>
          <p:cNvPr id="9232" name="Picture 16" descr="Muscle Pain Icon - Download in Line Style">
            <a:extLst>
              <a:ext uri="{FF2B5EF4-FFF2-40B4-BE49-F238E27FC236}">
                <a16:creationId xmlns:a16="http://schemas.microsoft.com/office/drawing/2014/main" id="{B02501DE-83E1-9929-9F7B-AB96A018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06" y="5642706"/>
            <a:ext cx="1174300" cy="117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Weakness - Free people icons">
            <a:extLst>
              <a:ext uri="{FF2B5EF4-FFF2-40B4-BE49-F238E27FC236}">
                <a16:creationId xmlns:a16="http://schemas.microsoft.com/office/drawing/2014/main" id="{9D4EA8AF-BFF3-FD48-8F5F-D3306D98C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58" y="5426083"/>
            <a:ext cx="1285788" cy="12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Back pain - Free people icons">
            <a:extLst>
              <a:ext uri="{FF2B5EF4-FFF2-40B4-BE49-F238E27FC236}">
                <a16:creationId xmlns:a16="http://schemas.microsoft.com/office/drawing/2014/main" id="{53975A03-BD8B-C4AA-D169-D8E31B6F4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43" y="5366461"/>
            <a:ext cx="1345410" cy="134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52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361862"/>
            <a:ext cx="11704320" cy="684800"/>
          </a:xfrm>
        </p:spPr>
        <p:txBody>
          <a:bodyPr/>
          <a:lstStyle/>
          <a:p>
            <a:pPr>
              <a:buSzPts val="4200"/>
            </a:pPr>
            <a:r>
              <a:rPr lang="en-US" sz="3982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rPr>
              <a:t>All UN Personnel (cont.)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338105" y="1405759"/>
            <a:ext cx="6926295" cy="261541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r>
              <a:rPr lang="en-US" dirty="0"/>
              <a:t>Most people with monkeypox will typically have a </a:t>
            </a:r>
            <a:r>
              <a:rPr lang="en-US" b="1" dirty="0">
                <a:solidFill>
                  <a:schemeClr val="accent2"/>
                </a:solidFill>
              </a:rPr>
              <a:t>self-limiting</a:t>
            </a:r>
            <a:r>
              <a:rPr lang="en-US" dirty="0"/>
              <a:t> disease</a:t>
            </a:r>
          </a:p>
          <a:p>
            <a:r>
              <a:rPr lang="en-US" dirty="0"/>
              <a:t>Mass vaccination is </a:t>
            </a:r>
            <a:r>
              <a:rPr lang="en-US" b="1" u="sng" dirty="0">
                <a:solidFill>
                  <a:schemeClr val="accent2"/>
                </a:solidFill>
              </a:rPr>
              <a:t>not</a:t>
            </a:r>
            <a:r>
              <a:rPr lang="en-US" dirty="0"/>
              <a:t> recommended at this time</a:t>
            </a:r>
          </a:p>
          <a:p>
            <a:r>
              <a:rPr lang="en-US" b="1" dirty="0">
                <a:solidFill>
                  <a:schemeClr val="accent2"/>
                </a:solidFill>
              </a:rPr>
              <a:t>Vaccination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can be considered </a:t>
            </a:r>
            <a:r>
              <a:rPr lang="en-US" dirty="0"/>
              <a:t>as postexposure prophylaxis (PEP) for contact of cases and as pre-exposure prophylaxis (</a:t>
            </a:r>
            <a:r>
              <a:rPr lang="en-US" dirty="0" err="1"/>
              <a:t>PrEP</a:t>
            </a:r>
            <a:r>
              <a:rPr lang="en-US" dirty="0"/>
              <a:t>) for certain high-risk groups</a:t>
            </a:r>
          </a:p>
        </p:txBody>
      </p:sp>
      <p:pic>
        <p:nvPicPr>
          <p:cNvPr id="10242" name="Picture 2" descr="Do I Need the Monkeypox Vaccine?">
            <a:extLst>
              <a:ext uri="{FF2B5EF4-FFF2-40B4-BE49-F238E27FC236}">
                <a16:creationId xmlns:a16="http://schemas.microsoft.com/office/drawing/2014/main" id="{37AB2564-BD72-8CDE-160E-E6C9DF485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8"/>
          <a:stretch/>
        </p:blipFill>
        <p:spPr bwMode="auto">
          <a:xfrm>
            <a:off x="7607094" y="1719294"/>
            <a:ext cx="4710661" cy="46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42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361862"/>
            <a:ext cx="11704320" cy="684800"/>
          </a:xfrm>
        </p:spPr>
        <p:txBody>
          <a:bodyPr/>
          <a:lstStyle/>
          <a:p>
            <a:pPr>
              <a:buSzPts val="4200"/>
            </a:pPr>
            <a:r>
              <a:rPr lang="en-US" sz="3982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rPr>
              <a:t>UN Personnel with Health Conditions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338105" y="1405759"/>
            <a:ext cx="11345895" cy="261541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r>
              <a:rPr lang="en-US" dirty="0"/>
              <a:t>Though usually self-limited, the following may be at higher risk for severe disease: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3B01F91-062D-D8B8-81CD-E0CA5A01EE67}"/>
              </a:ext>
            </a:extLst>
          </p:cNvPr>
          <p:cNvSpPr/>
          <p:nvPr/>
        </p:nvSpPr>
        <p:spPr>
          <a:xfrm>
            <a:off x="728695" y="2713464"/>
            <a:ext cx="3537468" cy="39123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Children (particularly those &lt; 8 years of age)</a:t>
            </a:r>
          </a:p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3029161-2741-E9F8-F09C-7A132897AD7C}"/>
              </a:ext>
            </a:extLst>
          </p:cNvPr>
          <p:cNvSpPr/>
          <p:nvPr/>
        </p:nvSpPr>
        <p:spPr>
          <a:xfrm>
            <a:off x="4676322" y="2713464"/>
            <a:ext cx="3537468" cy="39123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2250" lvl="1" algn="ctr">
              <a:spcBef>
                <a:spcPts val="300"/>
              </a:spcBef>
              <a:spcAft>
                <a:spcPts val="300"/>
              </a:spcAft>
              <a:buSzPct val="120000"/>
            </a:pPr>
            <a:r>
              <a:rPr lang="en-US" sz="2000" b="1" dirty="0">
                <a:solidFill>
                  <a:srgbClr val="000000"/>
                </a:solidFill>
              </a:rPr>
              <a:t>Pregnant or breastfeeding women</a:t>
            </a:r>
          </a:p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C0D3A08-336E-C344-18A8-7B2B1B90A6E5}"/>
              </a:ext>
            </a:extLst>
          </p:cNvPr>
          <p:cNvSpPr/>
          <p:nvPr/>
        </p:nvSpPr>
        <p:spPr>
          <a:xfrm>
            <a:off x="8623949" y="2713464"/>
            <a:ext cx="3537468" cy="39123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2250" lvl="1" algn="ctr">
              <a:spcBef>
                <a:spcPts val="300"/>
              </a:spcBef>
              <a:spcAft>
                <a:spcPts val="300"/>
              </a:spcAft>
              <a:buSzPct val="120000"/>
            </a:pPr>
            <a:r>
              <a:rPr lang="en-US" sz="2000" b="1" dirty="0">
                <a:solidFill>
                  <a:srgbClr val="000000"/>
                </a:solidFill>
              </a:rPr>
              <a:t>Persons who are immune compromised</a:t>
            </a:r>
          </a:p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1266" name="Picture 2" descr="Pregnant free vector icons designed by Freepik | Icone grátis, Ícones  personalizados, Ícones">
            <a:extLst>
              <a:ext uri="{FF2B5EF4-FFF2-40B4-BE49-F238E27FC236}">
                <a16:creationId xmlns:a16="http://schemas.microsoft.com/office/drawing/2014/main" id="{272FACB2-1CA8-EF8A-9F3E-B63BBB3A5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101" y="4049509"/>
            <a:ext cx="2289910" cy="228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ace mask - Free people icons">
            <a:extLst>
              <a:ext uri="{FF2B5EF4-FFF2-40B4-BE49-F238E27FC236}">
                <a16:creationId xmlns:a16="http://schemas.microsoft.com/office/drawing/2014/main" id="{68A8FF96-E57C-6FEA-19A0-CDC961D8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260" y="3958572"/>
            <a:ext cx="2380847" cy="238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Baby boy - Free people icons">
            <a:extLst>
              <a:ext uri="{FF2B5EF4-FFF2-40B4-BE49-F238E27FC236}">
                <a16:creationId xmlns:a16="http://schemas.microsoft.com/office/drawing/2014/main" id="{61EAC893-E7FE-A1D2-5AF3-DA4EC8AE5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24" y="3724009"/>
            <a:ext cx="2615410" cy="261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7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361862"/>
            <a:ext cx="11704320" cy="684800"/>
          </a:xfrm>
        </p:spPr>
        <p:txBody>
          <a:bodyPr/>
          <a:lstStyle/>
          <a:p>
            <a:pPr>
              <a:buSzPts val="4200"/>
            </a:pPr>
            <a:r>
              <a:rPr lang="en-US" sz="3982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rPr>
              <a:t>Contacts of Positive Cases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338105" y="1405759"/>
            <a:ext cx="9821895" cy="261541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r>
              <a:rPr lang="en-US" b="1" u="sng" dirty="0">
                <a:solidFill>
                  <a:schemeClr val="accent2"/>
                </a:solidFill>
              </a:rPr>
              <a:t>Contacts</a:t>
            </a:r>
            <a:r>
              <a:rPr lang="en-US" dirty="0"/>
              <a:t> are defined as a person who has had one or more of the following exposure with a probable or confirmed case:</a:t>
            </a:r>
          </a:p>
          <a:p>
            <a:pPr marL="679450" marR="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rgbClr val="000000"/>
                </a:solidFill>
              </a:rPr>
              <a:t>Direct </a:t>
            </a:r>
            <a:r>
              <a:rPr lang="en-US" sz="2400" b="1" dirty="0">
                <a:solidFill>
                  <a:schemeClr val="accent2"/>
                </a:solidFill>
              </a:rPr>
              <a:t>skin-to-skin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b="1" dirty="0">
                <a:solidFill>
                  <a:schemeClr val="accent2"/>
                </a:solidFill>
              </a:rPr>
              <a:t>skin-to-mucosal</a:t>
            </a:r>
            <a:r>
              <a:rPr lang="en-US" sz="2400" dirty="0">
                <a:solidFill>
                  <a:srgbClr val="000000"/>
                </a:solidFill>
              </a:rPr>
              <a:t> physical contact (such as touching, hugging, intimate or sexual contact)</a:t>
            </a:r>
          </a:p>
          <a:p>
            <a:pPr marL="679450" marR="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rgbClr val="000000"/>
                </a:solidFill>
              </a:rPr>
              <a:t>Contact with </a:t>
            </a:r>
            <a:r>
              <a:rPr lang="en-US" sz="2400" b="1" dirty="0">
                <a:solidFill>
                  <a:schemeClr val="accent2"/>
                </a:solidFill>
              </a:rPr>
              <a:t>contaminated materials </a:t>
            </a:r>
            <a:r>
              <a:rPr lang="en-US" sz="2400" dirty="0">
                <a:solidFill>
                  <a:srgbClr val="000000"/>
                </a:solidFill>
              </a:rPr>
              <a:t>such as clothing or bedding (including materials dislodged from bedding or surfaces during handling of laundry or cleaning of contaminated rooms)</a:t>
            </a:r>
          </a:p>
          <a:p>
            <a:pPr marL="679450" marR="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rgbClr val="000000"/>
                </a:solidFill>
              </a:rPr>
              <a:t>Prolonged </a:t>
            </a:r>
            <a:r>
              <a:rPr lang="en-US" sz="2400" b="1" dirty="0">
                <a:solidFill>
                  <a:schemeClr val="accent2"/>
                </a:solidFill>
              </a:rPr>
              <a:t>face-to-face respiratory exposure </a:t>
            </a:r>
            <a:r>
              <a:rPr lang="en-US" sz="2400" dirty="0">
                <a:solidFill>
                  <a:srgbClr val="000000"/>
                </a:solidFill>
              </a:rPr>
              <a:t>in close proximity</a:t>
            </a:r>
          </a:p>
          <a:p>
            <a:pPr marL="679450" marR="0" lvl="1" indent="-457200" algn="l">
              <a:spcBef>
                <a:spcPts val="3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Char char="–"/>
            </a:pPr>
            <a:r>
              <a:rPr lang="en-US" sz="2400" b="1" dirty="0">
                <a:solidFill>
                  <a:schemeClr val="accent2"/>
                </a:solidFill>
              </a:rPr>
              <a:t>Respiratory exposure </a:t>
            </a:r>
            <a:r>
              <a:rPr lang="en-US" sz="2400" dirty="0">
                <a:solidFill>
                  <a:srgbClr val="000000"/>
                </a:solidFill>
              </a:rPr>
              <a:t>(i.e., possible inhalation of) or </a:t>
            </a:r>
            <a:r>
              <a:rPr lang="en-US" sz="2400" b="1" dirty="0">
                <a:solidFill>
                  <a:schemeClr val="accent2"/>
                </a:solidFill>
              </a:rPr>
              <a:t>eye mucosal exposure </a:t>
            </a:r>
            <a:r>
              <a:rPr lang="en-US" sz="2400" dirty="0">
                <a:solidFill>
                  <a:srgbClr val="000000"/>
                </a:solidFill>
              </a:rPr>
              <a:t>to lesion material (e.g., crusts/scabs) from an infected person</a:t>
            </a:r>
          </a:p>
        </p:txBody>
      </p:sp>
      <p:sp>
        <p:nvSpPr>
          <p:cNvPr id="5" name="7-Point Star 4">
            <a:extLst>
              <a:ext uri="{FF2B5EF4-FFF2-40B4-BE49-F238E27FC236}">
                <a16:creationId xmlns:a16="http://schemas.microsoft.com/office/drawing/2014/main" id="{C5CDC8CA-24FD-9E61-67BB-58BAAB947568}"/>
              </a:ext>
            </a:extLst>
          </p:cNvPr>
          <p:cNvSpPr/>
          <p:nvPr/>
        </p:nvSpPr>
        <p:spPr>
          <a:xfrm>
            <a:off x="11150600" y="609600"/>
            <a:ext cx="304800" cy="76200"/>
          </a:xfrm>
          <a:prstGeom prst="star7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BAB1CB57-F2DB-D4ED-FBC4-DDDC2691E55B}"/>
              </a:ext>
            </a:extLst>
          </p:cNvPr>
          <p:cNvSpPr/>
          <p:nvPr/>
        </p:nvSpPr>
        <p:spPr>
          <a:xfrm>
            <a:off x="10198100" y="3352800"/>
            <a:ext cx="2514600" cy="1828800"/>
          </a:xfrm>
          <a:prstGeom prst="left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RECENT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7571598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6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T_PymPRvmkgiZOPA4X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YakX4mS3CzDWeBOx6h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2y60WDRPqlsiossrMuh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thqKfTQEKgihgUsR7khw"/>
</p:tagLst>
</file>

<file path=ppt/theme/theme1.xml><?xml version="1.0" encoding="utf-8"?>
<a:theme xmlns:a="http://schemas.openxmlformats.org/drawingml/2006/main" name="Office Theme">
  <a:themeElements>
    <a:clrScheme name="DOS Color Scheme">
      <a:dk1>
        <a:srgbClr val="3CBBED"/>
      </a:dk1>
      <a:lt1>
        <a:srgbClr val="FFFFFF"/>
      </a:lt1>
      <a:dk2>
        <a:srgbClr val="117DB3"/>
      </a:dk2>
      <a:lt2>
        <a:srgbClr val="80878A"/>
      </a:lt2>
      <a:accent1>
        <a:srgbClr val="A8E6F8"/>
      </a:accent1>
      <a:accent2>
        <a:srgbClr val="FC8604"/>
      </a:accent2>
      <a:accent3>
        <a:srgbClr val="D13F05"/>
      </a:accent3>
      <a:accent4>
        <a:srgbClr val="FACD8A"/>
      </a:accent4>
      <a:accent5>
        <a:srgbClr val="4E5254"/>
      </a:accent5>
      <a:accent6>
        <a:srgbClr val="C3C6C7"/>
      </a:accent6>
      <a:hlink>
        <a:srgbClr val="3CBBED"/>
      </a:hlink>
      <a:folHlink>
        <a:srgbClr val="3CBBE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37279F9-DB32-4F1B-A032-AC77F3EFB71F}" vid="{B213221D-DA05-4039-A785-4AE6BB2527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A9B82AF11BF543B627E48F61248C3D" ma:contentTypeVersion="13" ma:contentTypeDescription="Create a new document." ma:contentTypeScope="" ma:versionID="3319b9b99db774d846ee855369dc8fa5">
  <xsd:schema xmlns:xsd="http://www.w3.org/2001/XMLSchema" xmlns:xs="http://www.w3.org/2001/XMLSchema" xmlns:p="http://schemas.microsoft.com/office/2006/metadata/properties" xmlns:ns3="95e5e678-43ad-40d1-ac60-f89d2cdf5b98" xmlns:ns4="66598c8a-6b47-4fa5-ac2b-785d0e3e46d1" targetNamespace="http://schemas.microsoft.com/office/2006/metadata/properties" ma:root="true" ma:fieldsID="08273f2bcf9f463488c56ac302d6a8dc" ns3:_="" ns4:_="">
    <xsd:import namespace="95e5e678-43ad-40d1-ac60-f89d2cdf5b98"/>
    <xsd:import namespace="66598c8a-6b47-4fa5-ac2b-785d0e3e46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5e678-43ad-40d1-ac60-f89d2cdf5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98c8a-6b47-4fa5-ac2b-785d0e3e46d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508128-6242-43D6-ADEA-539C461BB2E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90C0698-D4CC-4D2F-A7BD-6AEBA1B4A3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8B8BA2-9011-4895-AA5E-31B6C1A94B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e5e678-43ad-40d1-ac60-f89d2cdf5b98"/>
    <ds:schemaRef ds:uri="66598c8a-6b47-4fa5-ac2b-785d0e3e46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DOS PPT Template_wide screen</Template>
  <TotalTime>15780</TotalTime>
  <Words>924</Words>
  <Application>Microsoft Office PowerPoint</Application>
  <PresentationFormat>Custom</PresentationFormat>
  <Paragraphs>124</Paragraphs>
  <Slides>19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Fira Sans Extra Condensed</vt:lpstr>
      <vt:lpstr>Roboto</vt:lpstr>
      <vt:lpstr>Office Theme</vt:lpstr>
      <vt:lpstr>think-cell Slide</vt:lpstr>
      <vt:lpstr>UN Medical Directors Risk Mitigation Plan for Monkeypox: Recommendations for UN Personnel </vt:lpstr>
      <vt:lpstr>Introduction</vt:lpstr>
      <vt:lpstr>PowerPoint Presentation</vt:lpstr>
      <vt:lpstr>Presentation Outline</vt:lpstr>
      <vt:lpstr>All UN Personnel</vt:lpstr>
      <vt:lpstr>All UN Personnel (cont.)</vt:lpstr>
      <vt:lpstr>All UN Personnel (cont.)</vt:lpstr>
      <vt:lpstr>UN Personnel with Health Conditions</vt:lpstr>
      <vt:lpstr>Contacts of Positive Cases</vt:lpstr>
      <vt:lpstr>Contacts of Positive Cases (cont.)</vt:lpstr>
      <vt:lpstr>UN Health Workers</vt:lpstr>
      <vt:lpstr>UN Health Workers (cont.)</vt:lpstr>
      <vt:lpstr>UN Health Workers (cont.)</vt:lpstr>
      <vt:lpstr>PowerPoint Presentation</vt:lpstr>
      <vt:lpstr>Cleaners in Healthcare Settings</vt:lpstr>
      <vt:lpstr>UN Personnel with Suspect /  Confirmed/ Probable Monkeypox</vt:lpstr>
      <vt:lpstr>Additional Resources Included in RMP</vt:lpstr>
      <vt:lpstr>PowerPoint Presentation</vt:lpstr>
      <vt:lpstr>Acknowledgments</vt:lpstr>
    </vt:vector>
  </TitlesOfParts>
  <Company>United Nations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DHMOSH Public Health Update:  COVID-19, PEP Kits, Global Health Challenge</dc:title>
  <dc:creator>Esther Tan</dc:creator>
  <cp:lastModifiedBy>Esther Tan</cp:lastModifiedBy>
  <cp:revision>188</cp:revision>
  <cp:lastPrinted>2017-07-13T21:00:05Z</cp:lastPrinted>
  <dcterms:created xsi:type="dcterms:W3CDTF">2021-01-19T16:29:13Z</dcterms:created>
  <dcterms:modified xsi:type="dcterms:W3CDTF">2022-09-25T12:47:05Z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0x010100F6A9B82AF11BF543B627E48F61248C3D</vt:lpwstr>
  </property>
</Properties>
</file>